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9" r:id="rId3"/>
    <p:sldId id="273" r:id="rId4"/>
    <p:sldId id="279" r:id="rId5"/>
    <p:sldId id="284" r:id="rId6"/>
    <p:sldId id="258" r:id="rId7"/>
    <p:sldId id="259" r:id="rId8"/>
    <p:sldId id="263" r:id="rId9"/>
    <p:sldId id="260" r:id="rId10"/>
    <p:sldId id="261" r:id="rId11"/>
    <p:sldId id="300" r:id="rId12"/>
    <p:sldId id="301" r:id="rId13"/>
    <p:sldId id="272" r:id="rId14"/>
    <p:sldId id="297" r:id="rId15"/>
    <p:sldId id="298" r:id="rId16"/>
    <p:sldId id="278" r:id="rId17"/>
    <p:sldId id="296" r:id="rId18"/>
    <p:sldId id="280" r:id="rId19"/>
    <p:sldId id="294" r:id="rId20"/>
    <p:sldId id="283" r:id="rId21"/>
    <p:sldId id="282" r:id="rId22"/>
    <p:sldId id="281" r:id="rId23"/>
    <p:sldId id="285" r:id="rId24"/>
    <p:sldId id="299" r:id="rId25"/>
    <p:sldId id="289" r:id="rId26"/>
    <p:sldId id="288" r:id="rId27"/>
    <p:sldId id="290" r:id="rId28"/>
    <p:sldId id="291" r:id="rId29"/>
    <p:sldId id="293" r:id="rId30"/>
    <p:sldId id="292" r:id="rId31"/>
    <p:sldId id="265" r:id="rId32"/>
    <p:sldId id="287" r:id="rId33"/>
    <p:sldId id="295" r:id="rId34"/>
    <p:sldId id="277" r:id="rId35"/>
    <p:sldId id="276" r:id="rId36"/>
    <p:sldId id="274" r:id="rId37"/>
    <p:sldId id="266" r:id="rId38"/>
    <p:sldId id="268" r:id="rId39"/>
    <p:sldId id="270" r:id="rId40"/>
    <p:sldId id="275" r:id="rId41"/>
    <p:sldId id="264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52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10/6/2015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10/6/2015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10/6/2015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10/6/2015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10/6/2015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10/6/2015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10/6/2015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10/6/2015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10/6/2015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C9256DA-BBB4-43EC-8E5B-B8852374BA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23846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7F0CF-7EC9-4BCF-A2EB-ECC3BA4940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868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10/6/2015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10/6/2015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10/6/2015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10/6/2015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10/6/2015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10/6/2015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10/6/2015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10/6/2015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10/6/2015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  <p:sldLayoutId id="2147483670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DVVWF2DAeeU" TargetMode="External"/><Relationship Id="rId2" Type="http://schemas.openxmlformats.org/officeDocument/2006/relationships/hyperlink" Target="http://www.youtube.com/watch?v=F7hPfq6ZBeA&amp;feature=related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ZQMUtkWv3Ik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s://www.youtube.com/watch?v=3dRL95-kXT0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3830" y="1815921"/>
            <a:ext cx="11009969" cy="4507606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FC000"/>
                </a:solidFill>
              </a:rPr>
              <a:t>Behavior</a:t>
            </a:r>
            <a:r>
              <a:rPr lang="en-US" dirty="0"/>
              <a:t>: Students will apply their understanding of the basics of improvisation by identifying </a:t>
            </a:r>
            <a:r>
              <a:rPr lang="en-US" dirty="0" err="1"/>
              <a:t>improv</a:t>
            </a:r>
            <a:r>
              <a:rPr lang="en-US" dirty="0"/>
              <a:t> skills and defining guidelines. </a:t>
            </a:r>
            <a:r>
              <a:rPr lang="en-US" i="1" dirty="0">
                <a:solidFill>
                  <a:srgbClr val="00B050"/>
                </a:solidFill>
              </a:rPr>
              <a:t>1.3.8.C.1 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C000"/>
                </a:solidFill>
              </a:rPr>
              <a:t>Conditions</a:t>
            </a:r>
            <a:r>
              <a:rPr lang="en-US" dirty="0" smtClean="0"/>
              <a:t>: </a:t>
            </a:r>
            <a:r>
              <a:rPr lang="en-US" dirty="0"/>
              <a:t>Students will write, analyze and perform a series of </a:t>
            </a:r>
            <a:r>
              <a:rPr lang="en-US" dirty="0" err="1"/>
              <a:t>improv</a:t>
            </a:r>
            <a:r>
              <a:rPr lang="en-US" dirty="0"/>
              <a:t> games (</a:t>
            </a:r>
            <a:r>
              <a:rPr lang="en-US" dirty="0" err="1"/>
              <a:t>Improv</a:t>
            </a:r>
            <a:r>
              <a:rPr lang="en-US" dirty="0"/>
              <a:t> Adventures) geared towards the learned guidelines set by the instructor. </a:t>
            </a:r>
            <a:r>
              <a:rPr lang="en-US" i="1" dirty="0">
                <a:solidFill>
                  <a:srgbClr val="00B050"/>
                </a:solidFill>
              </a:rPr>
              <a:t>1.3.8.C.1</a:t>
            </a:r>
            <a:r>
              <a:rPr lang="en-US" dirty="0"/>
              <a:t> 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FFC000"/>
                </a:solidFill>
              </a:rPr>
              <a:t>Criteria</a:t>
            </a:r>
            <a:r>
              <a:rPr lang="en-US" dirty="0"/>
              <a:t>: After lecture and performance</a:t>
            </a:r>
            <a:r>
              <a:rPr lang="en-US"/>
              <a:t>, </a:t>
            </a:r>
            <a:r>
              <a:rPr lang="en-US" smtClean="0"/>
              <a:t>students </a:t>
            </a:r>
            <a:r>
              <a:rPr lang="en-US" dirty="0"/>
              <a:t>will receive </a:t>
            </a:r>
            <a:r>
              <a:rPr lang="en-US" dirty="0" smtClean="0"/>
              <a:t> </a:t>
            </a:r>
            <a:r>
              <a:rPr lang="en-US" dirty="0"/>
              <a:t>3 or higher on their </a:t>
            </a:r>
            <a:r>
              <a:rPr lang="en-US" dirty="0" err="1"/>
              <a:t>Improv</a:t>
            </a:r>
            <a:r>
              <a:rPr lang="en-US" dirty="0"/>
              <a:t> Performance Rubric </a:t>
            </a:r>
            <a:r>
              <a:rPr lang="en-US" dirty="0" smtClean="0"/>
              <a:t>guide.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3830" y="141488"/>
            <a:ext cx="59105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smtClean="0"/>
              <a:t>Intro </a:t>
            </a:r>
            <a:r>
              <a:rPr lang="en-US" sz="7200" dirty="0"/>
              <a:t>to </a:t>
            </a:r>
            <a:r>
              <a:rPr lang="en-US" sz="7200" dirty="0" err="1"/>
              <a:t>Improv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51206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21" y="3219717"/>
            <a:ext cx="4735133" cy="3468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-1271509" y="27774"/>
            <a:ext cx="10972800" cy="143608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folHlink"/>
                </a:solidFill>
                <a:latin typeface="Freestyle Script" panose="030804020302050B0404" pitchFamily="66" charset="0"/>
              </a:rPr>
              <a:t>Types of </a:t>
            </a:r>
            <a:r>
              <a:rPr lang="en-US" dirty="0" err="1" smtClean="0">
                <a:solidFill>
                  <a:schemeClr val="folHlink"/>
                </a:solidFill>
                <a:latin typeface="Freestyle Script" panose="030804020302050B0404" pitchFamily="66" charset="0"/>
              </a:rPr>
              <a:t>Improv</a:t>
            </a:r>
            <a:r>
              <a:rPr lang="en-US" dirty="0" smtClean="0">
                <a:solidFill>
                  <a:schemeClr val="folHlink"/>
                </a:solidFill>
                <a:latin typeface="Freestyle Script" panose="030804020302050B0404" pitchFamily="66" charset="0"/>
              </a:rPr>
              <a:t>!</a:t>
            </a:r>
            <a:r>
              <a:rPr lang="en-US" dirty="0" smtClean="0">
                <a:solidFill>
                  <a:schemeClr val="folHlink"/>
                </a:solidFill>
                <a:latin typeface="Gill Sans MT" panose="020B0502020104020203" pitchFamily="34" charset="0"/>
              </a:rPr>
              <a:t/>
            </a:r>
            <a:br>
              <a:rPr lang="en-US" dirty="0" smtClean="0">
                <a:solidFill>
                  <a:schemeClr val="folHlink"/>
                </a:solidFill>
                <a:latin typeface="Gill Sans MT" panose="020B0502020104020203" pitchFamily="34" charset="0"/>
              </a:rPr>
            </a:br>
            <a:r>
              <a:rPr lang="en-US" i="1" dirty="0" err="1" smtClean="0">
                <a:solidFill>
                  <a:schemeClr val="folHlink"/>
                </a:solidFill>
                <a:latin typeface="Gill Sans MT" panose="020B0502020104020203" pitchFamily="34" charset="0"/>
              </a:rPr>
              <a:t>Shortform</a:t>
            </a:r>
            <a:r>
              <a:rPr lang="en-US" i="1" dirty="0" smtClean="0">
                <a:solidFill>
                  <a:schemeClr val="folHlink"/>
                </a:solidFill>
                <a:latin typeface="Gill Sans MT" panose="020B0502020104020203" pitchFamily="34" charset="0"/>
              </a:rPr>
              <a:t> </a:t>
            </a:r>
            <a:r>
              <a:rPr lang="en-US" i="1" dirty="0">
                <a:solidFill>
                  <a:schemeClr val="folHlink"/>
                </a:solidFill>
                <a:latin typeface="Gill Sans MT" panose="020B0502020104020203" pitchFamily="34" charset="0"/>
              </a:rPr>
              <a:t>and </a:t>
            </a:r>
            <a:r>
              <a:rPr lang="en-US" i="1" dirty="0" err="1">
                <a:solidFill>
                  <a:schemeClr val="folHlink"/>
                </a:solidFill>
                <a:latin typeface="Gill Sans MT" panose="020B0502020104020203" pitchFamily="34" charset="0"/>
              </a:rPr>
              <a:t>Longform</a:t>
            </a:r>
            <a:r>
              <a:rPr lang="en-US" i="1" dirty="0">
                <a:solidFill>
                  <a:schemeClr val="folHlink"/>
                </a:solidFill>
                <a:latin typeface="Gill Sans MT" panose="020B0502020104020203" pitchFamily="34" charset="0"/>
              </a:rPr>
              <a:t> 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962400" y="4770393"/>
            <a:ext cx="8229600" cy="2087607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en-US" dirty="0">
              <a:latin typeface="Gill Sans MT" panose="020B0502020104020203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sz="3600" i="1" dirty="0" err="1">
                <a:solidFill>
                  <a:srgbClr val="FFC000"/>
                </a:solidFill>
                <a:latin typeface="Gill Sans MT" panose="020B0502020104020203" pitchFamily="34" charset="0"/>
              </a:rPr>
              <a:t>Longform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improv</a:t>
            </a:r>
            <a:r>
              <a:rPr lang="en-US" dirty="0">
                <a:latin typeface="Gill Sans MT" panose="020B0502020104020203" pitchFamily="34" charset="0"/>
              </a:rPr>
              <a:t> is a whole show of short scenes with related characters, stories, or themes. </a:t>
            </a:r>
            <a:endParaRPr lang="en-US" i="1" dirty="0">
              <a:latin typeface="Gill Sans MT" panose="020B05020201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2022" y="1774337"/>
            <a:ext cx="74311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3200" i="1" dirty="0" err="1">
                <a:solidFill>
                  <a:srgbClr val="FFC000"/>
                </a:solidFill>
                <a:latin typeface="Gill Sans MT" panose="020B0502020104020203" pitchFamily="34" charset="0"/>
              </a:rPr>
              <a:t>Shortform</a:t>
            </a:r>
            <a:r>
              <a:rPr lang="en-US" sz="2400" i="1" dirty="0">
                <a:latin typeface="Gill Sans MT" panose="020B0502020104020203" pitchFamily="34" charset="0"/>
              </a:rPr>
              <a:t> </a:t>
            </a:r>
            <a:r>
              <a:rPr lang="en-US" sz="2400" dirty="0" err="1">
                <a:latin typeface="Gill Sans MT" panose="020B0502020104020203" pitchFamily="34" charset="0"/>
              </a:rPr>
              <a:t>improv</a:t>
            </a:r>
            <a:r>
              <a:rPr lang="en-US" sz="2400" dirty="0">
                <a:latin typeface="Gill Sans MT" panose="020B0502020104020203" pitchFamily="34" charset="0"/>
              </a:rPr>
              <a:t> is made of short scenes around a predetermined structure or game that are driven by audience involvement.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443" y="1521153"/>
            <a:ext cx="4279285" cy="3432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455755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2" grpId="0" build="p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592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381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Where did Improv come from?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1355" y="2257022"/>
            <a:ext cx="9618372" cy="4839237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dirty="0" err="1">
                <a:latin typeface="Gill Sans MT" panose="020B0502020104020203" pitchFamily="34" charset="0"/>
              </a:rPr>
              <a:t>Improv</a:t>
            </a:r>
            <a:r>
              <a:rPr lang="en-US" altLang="en-US" dirty="0">
                <a:latin typeface="Gill Sans MT" panose="020B0502020104020203" pitchFamily="34" charset="0"/>
              </a:rPr>
              <a:t> draws from the theatrical traditions of </a:t>
            </a:r>
            <a:endParaRPr lang="en-US" altLang="en-US" dirty="0" smtClean="0">
              <a:latin typeface="Gill Sans MT" panose="020B0502020104020203" pitchFamily="34" charset="0"/>
            </a:endParaRPr>
          </a:p>
          <a:p>
            <a:r>
              <a:rPr lang="en-US" altLang="en-US" sz="4800" dirty="0">
                <a:solidFill>
                  <a:srgbClr val="FFC000"/>
                </a:solidFill>
                <a:latin typeface="Gill Sans MT" panose="020B0502020104020203" pitchFamily="34" charset="0"/>
              </a:rPr>
              <a:t>C</a:t>
            </a:r>
            <a:r>
              <a:rPr lang="en-US" altLang="en-US" sz="4800" dirty="0" smtClean="0">
                <a:solidFill>
                  <a:srgbClr val="FFC000"/>
                </a:solidFill>
                <a:latin typeface="Gill Sans MT" panose="020B0502020104020203" pitchFamily="34" charset="0"/>
              </a:rPr>
              <a:t>ommedia </a:t>
            </a:r>
            <a:r>
              <a:rPr lang="en-US" altLang="en-US" sz="4800" dirty="0" err="1" smtClean="0">
                <a:solidFill>
                  <a:srgbClr val="FFC000"/>
                </a:solidFill>
                <a:latin typeface="Gill Sans MT" panose="020B0502020104020203" pitchFamily="34" charset="0"/>
              </a:rPr>
              <a:t>Dell’arte</a:t>
            </a:r>
            <a:r>
              <a:rPr lang="en-US" altLang="en-US" sz="4800" dirty="0" smtClean="0">
                <a:latin typeface="Gill Sans MT" panose="020B0502020104020203" pitchFamily="34" charset="0"/>
              </a:rPr>
              <a:t> *</a:t>
            </a:r>
          </a:p>
          <a:p>
            <a:r>
              <a:rPr lang="en-US" altLang="en-US" sz="4800" dirty="0" smtClean="0">
                <a:solidFill>
                  <a:srgbClr val="92D050"/>
                </a:solidFill>
                <a:latin typeface="Gill Sans MT" panose="020B0502020104020203" pitchFamily="34" charset="0"/>
              </a:rPr>
              <a:t>Clowning </a:t>
            </a:r>
          </a:p>
          <a:p>
            <a:r>
              <a:rPr lang="en-US" altLang="en-US" sz="4800" dirty="0">
                <a:latin typeface="Gill Sans MT" panose="020B0502020104020203" pitchFamily="34" charset="0"/>
              </a:rPr>
              <a:t>I</a:t>
            </a:r>
            <a:r>
              <a:rPr lang="en-US" altLang="en-US" sz="4800" dirty="0" smtClean="0">
                <a:latin typeface="Gill Sans MT" panose="020B0502020104020203" pitchFamily="34" charset="0"/>
              </a:rPr>
              <a:t>deal </a:t>
            </a:r>
            <a:r>
              <a:rPr lang="en-US" altLang="en-US" sz="4800" dirty="0">
                <a:latin typeface="Gill Sans MT" panose="020B0502020104020203" pitchFamily="34" charset="0"/>
              </a:rPr>
              <a:t>of </a:t>
            </a:r>
            <a:r>
              <a:rPr lang="en-US" altLang="en-US" sz="4800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“Living </a:t>
            </a:r>
            <a:r>
              <a:rPr lang="en-US" altLang="en-US" sz="4800" dirty="0">
                <a:solidFill>
                  <a:srgbClr val="FF0000"/>
                </a:solidFill>
                <a:latin typeface="Gill Sans MT" panose="020B0502020104020203" pitchFamily="34" charset="0"/>
              </a:rPr>
              <a:t>in the </a:t>
            </a:r>
            <a:r>
              <a:rPr lang="en-US" altLang="en-US" sz="4800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moment”</a:t>
            </a:r>
            <a:endParaRPr lang="en-US" altLang="en-US" sz="4800" dirty="0">
              <a:solidFill>
                <a:srgbClr val="FF0000"/>
              </a:solidFill>
              <a:latin typeface="Gill Sans MT" panose="020B0502020104020203" pitchFamily="34" charset="0"/>
            </a:endParaRPr>
          </a:p>
        </p:txBody>
      </p:sp>
      <p:pic>
        <p:nvPicPr>
          <p:cNvPr id="9220" name="Picture 4" descr="MC900363854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060" y="2683463"/>
            <a:ext cx="3637271" cy="262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1052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94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83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Gill Sans MT" panose="020B0502020104020203" pitchFamily="34" charset="0"/>
              </a:rPr>
              <a:t>Who helped it grow into art?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1436" y="1568668"/>
            <a:ext cx="6132786" cy="5100145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endParaRPr lang="en-US" altLang="en-US" dirty="0">
              <a:latin typeface="Gill Sans MT" panose="020B0502020104020203" pitchFamily="34" charset="0"/>
            </a:endParaRPr>
          </a:p>
          <a:p>
            <a:pPr eaLnBrk="1" hangingPunct="1">
              <a:buFontTx/>
              <a:buNone/>
            </a:pPr>
            <a:r>
              <a:rPr lang="en-US" altLang="en-US" sz="4000" dirty="0">
                <a:latin typeface="Gill Sans MT" panose="020B0502020104020203" pitchFamily="34" charset="0"/>
              </a:rPr>
              <a:t>However, </a:t>
            </a:r>
            <a:r>
              <a:rPr lang="en-US" altLang="en-US" sz="4000" dirty="0" err="1">
                <a:latin typeface="Gill Sans MT" panose="020B0502020104020203" pitchFamily="34" charset="0"/>
              </a:rPr>
              <a:t>improv</a:t>
            </a:r>
            <a:r>
              <a:rPr lang="en-US" altLang="en-US" sz="4000" dirty="0">
                <a:latin typeface="Gill Sans MT" panose="020B0502020104020203" pitchFamily="34" charset="0"/>
              </a:rPr>
              <a:t> as we know it today mainly comes from teachers </a:t>
            </a:r>
            <a:r>
              <a:rPr lang="en-US" altLang="en-US" sz="4800" dirty="0">
                <a:solidFill>
                  <a:srgbClr val="FFC000"/>
                </a:solidFill>
                <a:latin typeface="Gill Sans MT" panose="020B0502020104020203" pitchFamily="34" charset="0"/>
              </a:rPr>
              <a:t>Viola </a:t>
            </a:r>
            <a:r>
              <a:rPr lang="en-US" altLang="en-US" sz="4800" dirty="0" err="1">
                <a:solidFill>
                  <a:srgbClr val="FFC000"/>
                </a:solidFill>
                <a:latin typeface="Gill Sans MT" panose="020B0502020104020203" pitchFamily="34" charset="0"/>
              </a:rPr>
              <a:t>Spolin</a:t>
            </a:r>
            <a:r>
              <a:rPr lang="en-US" altLang="en-US" sz="4800" dirty="0">
                <a:latin typeface="Gill Sans MT" panose="020B0502020104020203" pitchFamily="34" charset="0"/>
              </a:rPr>
              <a:t> </a:t>
            </a:r>
            <a:r>
              <a:rPr lang="en-US" altLang="en-US" sz="4000" dirty="0">
                <a:latin typeface="Gill Sans MT" panose="020B0502020104020203" pitchFamily="34" charset="0"/>
              </a:rPr>
              <a:t>and </a:t>
            </a:r>
            <a:r>
              <a:rPr lang="en-US" altLang="en-US" sz="4800" dirty="0">
                <a:solidFill>
                  <a:srgbClr val="FFC000"/>
                </a:solidFill>
                <a:latin typeface="Gill Sans MT" panose="020B0502020104020203" pitchFamily="34" charset="0"/>
              </a:rPr>
              <a:t>Keith </a:t>
            </a:r>
            <a:r>
              <a:rPr lang="en-US" altLang="en-US" sz="4800" dirty="0" err="1">
                <a:solidFill>
                  <a:srgbClr val="FFC000"/>
                </a:solidFill>
                <a:latin typeface="Gill Sans MT" panose="020B0502020104020203" pitchFamily="34" charset="0"/>
              </a:rPr>
              <a:t>Johnstone</a:t>
            </a:r>
            <a:r>
              <a:rPr lang="en-US" altLang="en-US" sz="4000" dirty="0">
                <a:latin typeface="Gill Sans MT" panose="020B0502020104020203" pitchFamily="34" charset="0"/>
              </a:rPr>
              <a:t>, who transferred their theatre games from the classroom to the public stage.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222" y="2262350"/>
            <a:ext cx="2679482" cy="3244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2372" y="2262350"/>
            <a:ext cx="2441687" cy="3244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1734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55" y="0"/>
            <a:ext cx="12034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520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25820" y="589948"/>
            <a:ext cx="10972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>
                <a:latin typeface="Gill Sans MT" panose="020B0502020104020203" pitchFamily="34" charset="0"/>
              </a:rPr>
              <a:t>Where did it get famous?</a:t>
            </a:r>
            <a:br>
              <a:rPr lang="en-US" altLang="en-US" dirty="0" smtClean="0">
                <a:latin typeface="Gill Sans MT" panose="020B0502020104020203" pitchFamily="34" charset="0"/>
              </a:rPr>
            </a:br>
            <a:endParaRPr lang="en-US" altLang="en-US" dirty="0" smtClean="0">
              <a:latin typeface="Gill Sans MT" panose="020B0502020104020203" pitchFamily="34" charset="0"/>
            </a:endParaRP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1"/>
            <a:ext cx="5384800" cy="5021316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en-US" altLang="en-US" sz="6000" dirty="0">
                <a:solidFill>
                  <a:srgbClr val="FFC000"/>
                </a:solidFill>
                <a:latin typeface="Forte" panose="03060902040502070203" pitchFamily="66" charset="0"/>
              </a:rPr>
              <a:t>The Second City</a:t>
            </a:r>
            <a:endParaRPr lang="en-US" altLang="en-US" sz="6000" dirty="0" smtClean="0">
              <a:solidFill>
                <a:srgbClr val="FFC000"/>
              </a:solidFill>
              <a:latin typeface="Forte" panose="03060902040502070203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dirty="0">
              <a:latin typeface="Gill Sans MT" panose="020B0502020104020203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dirty="0" smtClean="0">
                <a:latin typeface="Gill Sans MT" panose="020B0502020104020203" pitchFamily="34" charset="0"/>
              </a:rPr>
              <a:t>The </a:t>
            </a:r>
            <a:r>
              <a:rPr lang="en-US" altLang="en-US" sz="2400" dirty="0">
                <a:latin typeface="Gill Sans MT" panose="020B0502020104020203" pitchFamily="34" charset="0"/>
              </a:rPr>
              <a:t>Second City is an </a:t>
            </a:r>
            <a:r>
              <a:rPr lang="en-US" altLang="en-US" sz="2400" dirty="0" err="1">
                <a:latin typeface="Gill Sans MT" panose="020B0502020104020203" pitchFamily="34" charset="0"/>
              </a:rPr>
              <a:t>improv</a:t>
            </a:r>
            <a:r>
              <a:rPr lang="en-US" altLang="en-US" sz="2400" dirty="0">
                <a:latin typeface="Gill Sans MT" panose="020B0502020104020203" pitchFamily="34" charset="0"/>
              </a:rPr>
              <a:t> theatre located in </a:t>
            </a:r>
            <a:r>
              <a:rPr lang="en-US" altLang="en-US" sz="2400" dirty="0">
                <a:solidFill>
                  <a:srgbClr val="FFFF00"/>
                </a:solidFill>
                <a:latin typeface="Gill Sans MT" panose="020B0502020104020203" pitchFamily="34" charset="0"/>
              </a:rPr>
              <a:t>Chicago, Illinois.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dirty="0">
              <a:latin typeface="Gill Sans MT" panose="020B0502020104020203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dirty="0">
                <a:latin typeface="Gill Sans MT" panose="020B0502020104020203" pitchFamily="34" charset="0"/>
              </a:rPr>
              <a:t>The theatre was founded in December </a:t>
            </a:r>
            <a:r>
              <a:rPr lang="en-US" altLang="en-US" sz="2400" dirty="0">
                <a:solidFill>
                  <a:srgbClr val="FFFF00"/>
                </a:solidFill>
                <a:latin typeface="Gill Sans MT" panose="020B0502020104020203" pitchFamily="34" charset="0"/>
              </a:rPr>
              <a:t>1959</a:t>
            </a:r>
            <a:r>
              <a:rPr lang="en-US" altLang="en-US" sz="2400" dirty="0">
                <a:latin typeface="Gill Sans MT" panose="020B0502020104020203" pitchFamily="34" charset="0"/>
              </a:rPr>
              <a:t> by a group of actors.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dirty="0">
              <a:latin typeface="Gill Sans MT" panose="020B0502020104020203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dirty="0">
                <a:latin typeface="Gill Sans MT" panose="020B0502020104020203" pitchFamily="34" charset="0"/>
              </a:rPr>
              <a:t>The Second City </a:t>
            </a:r>
            <a:r>
              <a:rPr lang="en-US" altLang="en-US" sz="2400" dirty="0">
                <a:solidFill>
                  <a:srgbClr val="FFFF00"/>
                </a:solidFill>
                <a:latin typeface="Gill Sans MT" panose="020B0502020104020203" pitchFamily="34" charset="0"/>
              </a:rPr>
              <a:t>training center began in the 1980s</a:t>
            </a:r>
            <a:r>
              <a:rPr lang="en-US" altLang="en-US" sz="2400" dirty="0">
                <a:latin typeface="Gill Sans MT" panose="020B0502020104020203" pitchFamily="34" charset="0"/>
              </a:rPr>
              <a:t>, as the demand for classes in all forms of comedy increased.</a:t>
            </a:r>
          </a:p>
        </p:txBody>
      </p:sp>
      <p:pic>
        <p:nvPicPr>
          <p:cNvPr id="15364" name="Picture 10" descr="432850792noGnot_f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73094" y="882869"/>
            <a:ext cx="4651757" cy="5243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779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7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7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50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340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8073" y="365125"/>
            <a:ext cx="10515600" cy="1325563"/>
          </a:xfrm>
        </p:spPr>
        <p:txBody>
          <a:bodyPr/>
          <a:lstStyle/>
          <a:p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 NOW, DO NOW, DO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274" y="1690688"/>
            <a:ext cx="11741726" cy="4351338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5400" dirty="0" smtClean="0"/>
              <a:t>Write 3 </a:t>
            </a:r>
            <a:r>
              <a:rPr lang="en-US" sz="5400" dirty="0" err="1" smtClean="0"/>
              <a:t>Improv</a:t>
            </a:r>
            <a:r>
              <a:rPr lang="en-US" sz="5400" dirty="0" smtClean="0"/>
              <a:t> Character Ideas on the notecards provided.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4000" dirty="0" smtClean="0">
                <a:solidFill>
                  <a:srgbClr val="FFC000"/>
                </a:solidFill>
              </a:rPr>
              <a:t>For example</a:t>
            </a:r>
            <a:r>
              <a:rPr lang="en-US" dirty="0" smtClean="0"/>
              <a:t>:  </a:t>
            </a:r>
            <a:r>
              <a:rPr lang="en-US" sz="3600" dirty="0" smtClean="0"/>
              <a:t>Darth Vader</a:t>
            </a:r>
          </a:p>
          <a:p>
            <a:pPr marL="0" indent="0">
              <a:buNone/>
            </a:pPr>
            <a:r>
              <a:rPr lang="en-US" sz="3600" dirty="0"/>
              <a:t> </a:t>
            </a:r>
            <a:r>
              <a:rPr lang="en-US" sz="3600" dirty="0" smtClean="0"/>
              <a:t>                             Man who discovers he is turning into a baby.</a:t>
            </a:r>
          </a:p>
          <a:p>
            <a:pPr marL="0" indent="0">
              <a:buNone/>
            </a:pPr>
            <a:r>
              <a:rPr lang="en-US" sz="3600" dirty="0"/>
              <a:t> </a:t>
            </a:r>
            <a:r>
              <a:rPr lang="en-US" sz="3600" dirty="0" smtClean="0"/>
              <a:t>                             A Pirate who has lost his booty.</a:t>
            </a:r>
          </a:p>
          <a:p>
            <a:pPr marL="0" indent="0">
              <a:buNone/>
            </a:pPr>
            <a:r>
              <a:rPr lang="en-US" sz="3600" dirty="0"/>
              <a:t> </a:t>
            </a:r>
            <a:r>
              <a:rPr lang="en-US" sz="3600" dirty="0" smtClean="0"/>
              <a:t>                             President Barack Obama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450274" y="6296627"/>
            <a:ext cx="4859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http://www.youtube.com/watch?v=YZtN8_xrd9o</a:t>
            </a:r>
          </a:p>
        </p:txBody>
      </p:sp>
      <p:sp>
        <p:nvSpPr>
          <p:cNvPr id="5" name="Rectangle 4"/>
          <p:cNvSpPr/>
          <p:nvPr/>
        </p:nvSpPr>
        <p:spPr>
          <a:xfrm>
            <a:off x="6133890" y="6296627"/>
            <a:ext cx="5101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http://www.youtube.com/watch?v=oCdkV8MOcDQ</a:t>
            </a:r>
          </a:p>
        </p:txBody>
      </p:sp>
    </p:spTree>
    <p:extLst>
      <p:ext uri="{BB962C8B-B14F-4D97-AF65-F5344CB8AC3E}">
        <p14:creationId xmlns:p14="http://schemas.microsoft.com/office/powerpoint/2010/main" val="547712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C000"/>
                </a:solidFill>
                <a:latin typeface="AR JULIAN" panose="02000000000000000000" pitchFamily="2" charset="0"/>
              </a:rPr>
              <a:t>Famous Second City Actors</a:t>
            </a:r>
            <a:endParaRPr lang="en-US" sz="4800" dirty="0">
              <a:solidFill>
                <a:srgbClr val="FFC000"/>
              </a:solidFill>
              <a:latin typeface="AR JULIAN" panose="02000000000000000000" pitchFamily="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97815" y="2275517"/>
            <a:ext cx="5384800" cy="4525963"/>
          </a:xfrm>
        </p:spPr>
        <p:txBody>
          <a:bodyPr/>
          <a:lstStyle/>
          <a:p>
            <a:r>
              <a:rPr lang="en-US" sz="3200" dirty="0" smtClean="0"/>
              <a:t>Tina Fey</a:t>
            </a:r>
          </a:p>
          <a:p>
            <a:r>
              <a:rPr lang="en-US" sz="3200" dirty="0" smtClean="0"/>
              <a:t>Steve Carrell</a:t>
            </a:r>
          </a:p>
          <a:p>
            <a:r>
              <a:rPr lang="en-US" sz="3200" dirty="0" smtClean="0"/>
              <a:t>Mike Meyers</a:t>
            </a:r>
          </a:p>
          <a:p>
            <a:r>
              <a:rPr lang="en-US" sz="3200" dirty="0" smtClean="0"/>
              <a:t>Amy </a:t>
            </a:r>
            <a:r>
              <a:rPr lang="en-US" sz="3200" dirty="0" err="1" smtClean="0"/>
              <a:t>Poehler</a:t>
            </a:r>
            <a:endParaRPr lang="en-US" sz="3200" dirty="0" smtClean="0"/>
          </a:p>
          <a:p>
            <a:r>
              <a:rPr lang="en-US" sz="3200" dirty="0" smtClean="0"/>
              <a:t>Bill Murray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594833" y="404703"/>
            <a:ext cx="3431628" cy="374162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924" y="1221622"/>
            <a:ext cx="3783725" cy="35621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5420" y="3563007"/>
            <a:ext cx="2196980" cy="29952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5994" y="3700723"/>
            <a:ext cx="2857500" cy="28575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2440" y="1784257"/>
            <a:ext cx="3247575" cy="41578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23698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-1250732" y="392222"/>
            <a:ext cx="109728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11500" dirty="0" smtClean="0">
                <a:solidFill>
                  <a:srgbClr val="92D050"/>
                </a:solidFill>
                <a:latin typeface="Gill Sans MT Ext Condensed Bold" panose="020B0902020104020203" pitchFamily="34" charset="0"/>
              </a:rPr>
              <a:t>The Groundlings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3117" y="1726324"/>
            <a:ext cx="8229600" cy="2667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dirty="0">
                <a:latin typeface="Gill Sans MT" panose="020B0502020104020203" pitchFamily="34" charset="0"/>
              </a:rPr>
              <a:t>The Groundlings are an </a:t>
            </a:r>
            <a:r>
              <a:rPr lang="en-US" altLang="en-US" sz="2400" dirty="0" err="1">
                <a:latin typeface="Gill Sans MT" panose="020B0502020104020203" pitchFamily="34" charset="0"/>
              </a:rPr>
              <a:t>improv</a:t>
            </a:r>
            <a:r>
              <a:rPr lang="en-US" altLang="en-US" sz="2400" dirty="0">
                <a:latin typeface="Gill Sans MT" panose="020B0502020104020203" pitchFamily="34" charset="0"/>
              </a:rPr>
              <a:t> troupe based out of </a:t>
            </a:r>
            <a:r>
              <a:rPr lang="en-US" altLang="en-US" sz="2400" dirty="0">
                <a:solidFill>
                  <a:srgbClr val="FFC000"/>
                </a:solidFill>
                <a:latin typeface="Gill Sans MT" panose="020B0502020104020203" pitchFamily="34" charset="0"/>
              </a:rPr>
              <a:t>Los Angeles, CA</a:t>
            </a:r>
            <a:r>
              <a:rPr lang="en-US" altLang="en-US" sz="2400" dirty="0">
                <a:latin typeface="Gill Sans MT" panose="020B0502020104020203" pitchFamily="34" charset="0"/>
              </a:rPr>
              <a:t>. The group has been active since it was </a:t>
            </a:r>
            <a:r>
              <a:rPr lang="en-US" altLang="en-US" sz="2400" dirty="0">
                <a:solidFill>
                  <a:srgbClr val="FFC000"/>
                </a:solidFill>
                <a:latin typeface="Gill Sans MT" panose="020B0502020104020203" pitchFamily="34" charset="0"/>
              </a:rPr>
              <a:t>founded in 1974.</a:t>
            </a:r>
          </a:p>
          <a:p>
            <a:pPr eaLnBrk="1" hangingPunct="1">
              <a:buFontTx/>
              <a:buNone/>
            </a:pPr>
            <a:endParaRPr lang="en-US" altLang="en-US" sz="2400" dirty="0">
              <a:latin typeface="Gill Sans MT" panose="020B0502020104020203" pitchFamily="34" charset="0"/>
            </a:endParaRPr>
          </a:p>
          <a:p>
            <a:pPr eaLnBrk="1" hangingPunct="1">
              <a:buFontTx/>
              <a:buNone/>
            </a:pPr>
            <a:r>
              <a:rPr lang="en-US" altLang="en-US" sz="2400" dirty="0">
                <a:latin typeface="Gill Sans MT" panose="020B0502020104020203" pitchFamily="34" charset="0"/>
              </a:rPr>
              <a:t>The </a:t>
            </a:r>
            <a:r>
              <a:rPr lang="en-US" altLang="en-US" sz="2400" dirty="0">
                <a:solidFill>
                  <a:srgbClr val="FFC000"/>
                </a:solidFill>
                <a:latin typeface="Gill Sans MT" panose="020B0502020104020203" pitchFamily="34" charset="0"/>
              </a:rPr>
              <a:t>Groundlings School of Improvisation was founded in 1979</a:t>
            </a:r>
            <a:r>
              <a:rPr lang="en-US" altLang="en-US" sz="2400" dirty="0">
                <a:latin typeface="Gill Sans MT" panose="020B0502020104020203" pitchFamily="34" charset="0"/>
              </a:rPr>
              <a:t>, teaching </a:t>
            </a:r>
            <a:r>
              <a:rPr lang="en-US" altLang="en-US" sz="2400" dirty="0" err="1">
                <a:latin typeface="Gill Sans MT" panose="020B0502020104020203" pitchFamily="34" charset="0"/>
              </a:rPr>
              <a:t>improv</a:t>
            </a:r>
            <a:r>
              <a:rPr lang="en-US" altLang="en-US" sz="2400" dirty="0">
                <a:latin typeface="Gill Sans MT" panose="020B0502020104020203" pitchFamily="34" charset="0"/>
              </a:rPr>
              <a:t>, sketch comedy, and comedy writing. </a:t>
            </a:r>
          </a:p>
        </p:txBody>
      </p:sp>
      <p:pic>
        <p:nvPicPr>
          <p:cNvPr id="22532" name="Picture 6" descr="groundling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8982" y="4231619"/>
            <a:ext cx="5169666" cy="218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2949" y="392222"/>
            <a:ext cx="2838834" cy="3624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26" y="4231619"/>
            <a:ext cx="4417822" cy="2389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41531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The Second City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 smtClean="0">
                <a:latin typeface="Gill Sans MT" panose="020B0502020104020203" pitchFamily="34" charset="0"/>
              </a:rPr>
              <a:t>Besides the Chicago location, the Second City has outposts in Hollywood and Toronto, as well as a touring group.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 smtClean="0">
                <a:latin typeface="Gill Sans MT" panose="020B0502020104020203" pitchFamily="34" charset="0"/>
              </a:rPr>
              <a:t>Here are some great examples of Second City Sketches: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 smtClean="0">
                <a:latin typeface="Gill Sans MT" panose="020B0502020104020203" pitchFamily="34" charset="0"/>
              </a:rPr>
              <a:t>		</a:t>
            </a:r>
          </a:p>
          <a:p>
            <a:pPr lvl="2">
              <a:buFontTx/>
              <a:buNone/>
            </a:pPr>
            <a:r>
              <a:rPr lang="en-US" altLang="en-US" dirty="0" smtClean="0">
                <a:latin typeface="Gill Sans MT" panose="020B0502020104020203" pitchFamily="34" charset="0"/>
                <a:hlinkClick r:id="rId2"/>
              </a:rPr>
              <a:t>Dr. Know-It-All</a:t>
            </a:r>
            <a:r>
              <a:rPr lang="en-US" altLang="en-US" dirty="0" smtClean="0">
                <a:latin typeface="Gill Sans MT" panose="020B0502020104020203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 smtClean="0">
                <a:latin typeface="Gill Sans MT" panose="020B0502020104020203" pitchFamily="34" charset="0"/>
              </a:rPr>
              <a:t>		</a:t>
            </a:r>
            <a:r>
              <a:rPr lang="en-US" altLang="en-US" dirty="0" smtClean="0">
                <a:latin typeface="Gill Sans MT" panose="020B0502020104020203" pitchFamily="34" charset="0"/>
                <a:hlinkClick r:id="rId3"/>
              </a:rPr>
              <a:t>Ricardo </a:t>
            </a:r>
            <a:r>
              <a:rPr lang="en-US" altLang="en-US" dirty="0" err="1" smtClean="0">
                <a:latin typeface="Gill Sans MT" panose="020B0502020104020203" pitchFamily="34" charset="0"/>
                <a:hlinkClick r:id="rId3"/>
              </a:rPr>
              <a:t>Montalban</a:t>
            </a:r>
            <a:r>
              <a:rPr lang="en-US" altLang="en-US" dirty="0" smtClean="0">
                <a:latin typeface="Gill Sans MT" panose="020B0502020104020203" pitchFamily="34" charset="0"/>
                <a:hlinkClick r:id="rId3"/>
              </a:rPr>
              <a:t> School of Fine Acting</a:t>
            </a:r>
            <a:endParaRPr lang="en-US" altLang="en-US" dirty="0" smtClean="0">
              <a:latin typeface="Gill Sans MT" panose="020B0502020104020203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 smtClean="0">
                <a:latin typeface="Gill Sans MT" panose="020B0502020104020203" pitchFamily="34" charset="0"/>
              </a:rPr>
              <a:t>		</a:t>
            </a:r>
            <a:r>
              <a:rPr lang="en-US" altLang="en-US" dirty="0" err="1" smtClean="0">
                <a:latin typeface="Gill Sans MT" panose="020B0502020104020203" pitchFamily="34" charset="0"/>
                <a:hlinkClick r:id="rId4"/>
              </a:rPr>
              <a:t>Perma-Laque</a:t>
            </a:r>
            <a:r>
              <a:rPr lang="en-US" altLang="en-US" dirty="0" smtClean="0">
                <a:latin typeface="Gill Sans MT" panose="020B0502020104020203" pitchFamily="34" charset="0"/>
                <a:hlinkClick r:id="rId4"/>
              </a:rPr>
              <a:t> Hair Spray</a:t>
            </a:r>
            <a:endParaRPr lang="en-US" altLang="en-US" dirty="0" smtClean="0">
              <a:latin typeface="Gill Sans MT" panose="020B05020201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07334" y="5624928"/>
            <a:ext cx="5042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https://www.youtube.com/watch?v=M9SLIUbdZgk</a:t>
            </a:r>
          </a:p>
        </p:txBody>
      </p:sp>
    </p:spTree>
    <p:extLst>
      <p:ext uri="{BB962C8B-B14F-4D97-AF65-F5344CB8AC3E}">
        <p14:creationId xmlns:p14="http://schemas.microsoft.com/office/powerpoint/2010/main" val="3659992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15814" y="50006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rgbClr val="FFC000"/>
                </a:solidFill>
                <a:latin typeface="Gill Sans MT Ext Condensed Bold" panose="020B0902020104020203" pitchFamily="34" charset="0"/>
              </a:rPr>
              <a:t>Trust and Vulnerability </a:t>
            </a:r>
            <a:endParaRPr lang="en-US" sz="9600" dirty="0">
              <a:solidFill>
                <a:srgbClr val="FFC000"/>
              </a:solidFill>
              <a:latin typeface="Gill Sans MT Ext Condensed Bold" panose="020B09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9724" y="1825625"/>
            <a:ext cx="5284076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i="1" dirty="0" smtClean="0">
                <a:solidFill>
                  <a:srgbClr val="92D050"/>
                </a:solidFill>
              </a:rPr>
              <a:t>Class Discussion</a:t>
            </a:r>
          </a:p>
          <a:p>
            <a:pPr algn="ctr"/>
            <a:r>
              <a:rPr lang="en-US" sz="4400" dirty="0" smtClean="0"/>
              <a:t>What </a:t>
            </a:r>
            <a:r>
              <a:rPr lang="en-US" sz="4400" dirty="0"/>
              <a:t>does it mean to be truly vulnerable? </a:t>
            </a:r>
            <a:endParaRPr lang="en-US" sz="4400" dirty="0" smtClean="0"/>
          </a:p>
          <a:p>
            <a:pPr algn="ctr"/>
            <a:r>
              <a:rPr lang="en-US" sz="4400" dirty="0" smtClean="0"/>
              <a:t>How </a:t>
            </a:r>
            <a:r>
              <a:rPr lang="en-US" sz="4400" dirty="0"/>
              <a:t>can we use this as an acting tool?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2050" name="Picture 2" descr="http://trustenablement.com/Trust=VoluntaryVulnerability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25" y="2191407"/>
            <a:ext cx="5486399" cy="417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575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59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7573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13800" smtClean="0"/>
              <a:t>Vulnerability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3398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0000" y="500062"/>
            <a:ext cx="10515600" cy="1325563"/>
          </a:xfrm>
        </p:spPr>
        <p:txBody>
          <a:bodyPr>
            <a:normAutofit/>
          </a:bodyPr>
          <a:lstStyle/>
          <a:p>
            <a:r>
              <a:rPr lang="en-US" sz="8000" dirty="0" smtClean="0">
                <a:solidFill>
                  <a:srgbClr val="FFC000"/>
                </a:solidFill>
                <a:latin typeface="AR JULIAN" panose="02000000000000000000" pitchFamily="2" charset="0"/>
              </a:rPr>
              <a:t>Vulnerability Circle</a:t>
            </a:r>
            <a:endParaRPr lang="en-US" sz="8000" dirty="0">
              <a:solidFill>
                <a:srgbClr val="FFC000"/>
              </a:solidFill>
              <a:latin typeface="AR JULIAN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Stand in a circle in the performance space</a:t>
            </a:r>
          </a:p>
          <a:p>
            <a:pPr algn="ctr"/>
            <a:r>
              <a:rPr lang="en-US" dirty="0" smtClean="0"/>
              <a:t>Listen to he directions given by the instructor.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sz="3600" i="1" dirty="0">
                <a:solidFill>
                  <a:srgbClr val="92D050"/>
                </a:solidFill>
              </a:rPr>
              <a:t>What did you guys feel during this activity? </a:t>
            </a:r>
            <a:endParaRPr lang="en-US" sz="3600" i="1" dirty="0" smtClean="0">
              <a:solidFill>
                <a:srgbClr val="92D050"/>
              </a:solidFill>
            </a:endParaRPr>
          </a:p>
          <a:p>
            <a:pPr algn="ctr"/>
            <a:r>
              <a:rPr lang="en-US" sz="3600" i="1" dirty="0" smtClean="0">
                <a:solidFill>
                  <a:srgbClr val="92D050"/>
                </a:solidFill>
              </a:rPr>
              <a:t>Was </a:t>
            </a:r>
            <a:r>
              <a:rPr lang="en-US" sz="3600" i="1" dirty="0">
                <a:solidFill>
                  <a:srgbClr val="92D050"/>
                </a:solidFill>
              </a:rPr>
              <a:t>it difficult, yes or no? Why? </a:t>
            </a:r>
            <a:endParaRPr lang="en-US" sz="3600" i="1" dirty="0" smtClean="0">
              <a:solidFill>
                <a:srgbClr val="92D050"/>
              </a:solidFill>
            </a:endParaRPr>
          </a:p>
          <a:p>
            <a:pPr algn="ctr"/>
            <a:r>
              <a:rPr lang="en-US" sz="3600" i="1" dirty="0" smtClean="0">
                <a:solidFill>
                  <a:srgbClr val="92D050"/>
                </a:solidFill>
              </a:rPr>
              <a:t>Was </a:t>
            </a:r>
            <a:r>
              <a:rPr lang="en-US" sz="3600" i="1" dirty="0">
                <a:solidFill>
                  <a:srgbClr val="92D050"/>
                </a:solidFill>
              </a:rPr>
              <a:t>everyone giving the same, or did you come across people who were giving more than others?</a:t>
            </a:r>
          </a:p>
        </p:txBody>
      </p:sp>
    </p:spTree>
    <p:extLst>
      <p:ext uri="{BB962C8B-B14F-4D97-AF65-F5344CB8AC3E}">
        <p14:creationId xmlns:p14="http://schemas.microsoft.com/office/powerpoint/2010/main" val="38573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8073" y="365125"/>
            <a:ext cx="10515600" cy="1325563"/>
          </a:xfrm>
        </p:spPr>
        <p:txBody>
          <a:bodyPr/>
          <a:lstStyle/>
          <a:p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 NOW, DO NOW, DO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027" y="1945289"/>
            <a:ext cx="11741726" cy="4351338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solidFill>
                  <a:srgbClr val="FFFF00"/>
                </a:solidFill>
              </a:rPr>
              <a:t>Complete the </a:t>
            </a:r>
          </a:p>
          <a:p>
            <a:pPr marL="0" indent="0" algn="ctr">
              <a:buNone/>
            </a:pPr>
            <a:r>
              <a:rPr lang="en-US" sz="8000" dirty="0" err="1" smtClean="0">
                <a:solidFill>
                  <a:srgbClr val="FFFF00"/>
                </a:solidFill>
              </a:rPr>
              <a:t>Improv</a:t>
            </a:r>
            <a:r>
              <a:rPr lang="en-US" sz="8000" dirty="0" smtClean="0">
                <a:solidFill>
                  <a:srgbClr val="FFFF00"/>
                </a:solidFill>
              </a:rPr>
              <a:t> Worksheet </a:t>
            </a:r>
          </a:p>
          <a:p>
            <a:pPr marL="0" indent="0" algn="ctr">
              <a:buNone/>
            </a:pPr>
            <a:r>
              <a:rPr lang="en-US" sz="8000" dirty="0" smtClean="0">
                <a:solidFill>
                  <a:srgbClr val="FFFF00"/>
                </a:solidFill>
              </a:rPr>
              <a:t>on your chair.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0274" y="6296627"/>
            <a:ext cx="4859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http://www.youtube.com/watch?v=YZtN8_xrd9o</a:t>
            </a:r>
          </a:p>
        </p:txBody>
      </p:sp>
      <p:sp>
        <p:nvSpPr>
          <p:cNvPr id="5" name="Rectangle 4"/>
          <p:cNvSpPr/>
          <p:nvPr/>
        </p:nvSpPr>
        <p:spPr>
          <a:xfrm>
            <a:off x="6133890" y="6296627"/>
            <a:ext cx="5101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http://www.youtube.com/watch?v=oCdkV8MOcDQ</a:t>
            </a:r>
          </a:p>
        </p:txBody>
      </p:sp>
    </p:spTree>
    <p:extLst>
      <p:ext uri="{BB962C8B-B14F-4D97-AF65-F5344CB8AC3E}">
        <p14:creationId xmlns:p14="http://schemas.microsoft.com/office/powerpoint/2010/main" val="13838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138" y="1090339"/>
            <a:ext cx="10515600" cy="1325563"/>
          </a:xfrm>
        </p:spPr>
        <p:txBody>
          <a:bodyPr>
            <a:noAutofit/>
          </a:bodyPr>
          <a:lstStyle/>
          <a:p>
            <a:r>
              <a:rPr lang="en-US" sz="138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Spontaneity</a:t>
            </a:r>
            <a:endParaRPr lang="en-US" sz="138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3062" y="3465239"/>
            <a:ext cx="10233800" cy="4351338"/>
          </a:xfrm>
        </p:spPr>
        <p:txBody>
          <a:bodyPr>
            <a:normAutofit/>
          </a:bodyPr>
          <a:lstStyle/>
          <a:p>
            <a:r>
              <a:rPr lang="en-US" sz="4400" dirty="0" smtClean="0"/>
              <a:t> Coming</a:t>
            </a:r>
            <a:r>
              <a:rPr lang="en-US" sz="4400" dirty="0"/>
              <a:t> from a natural impulse </a:t>
            </a:r>
            <a:r>
              <a:rPr lang="en-US" sz="4400" dirty="0" smtClean="0"/>
              <a:t>or tendency without</a:t>
            </a:r>
            <a:r>
              <a:rPr lang="en-US" sz="4400" dirty="0"/>
              <a:t> effort or </a:t>
            </a:r>
            <a:r>
              <a:rPr lang="en-US" sz="4400" dirty="0" smtClean="0"/>
              <a:t>premeditation</a:t>
            </a:r>
          </a:p>
          <a:p>
            <a:r>
              <a:rPr lang="en-US" sz="4400" dirty="0"/>
              <a:t> </a:t>
            </a:r>
            <a:r>
              <a:rPr lang="en-US" sz="4400" dirty="0" smtClean="0"/>
              <a:t>Natural, unconstrained, unplanned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69108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93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8073" y="365125"/>
            <a:ext cx="10515600" cy="1325563"/>
          </a:xfrm>
        </p:spPr>
        <p:txBody>
          <a:bodyPr/>
          <a:lstStyle/>
          <a:p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 NOW, DO NOW, DO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274" y="1690688"/>
            <a:ext cx="11741726" cy="4351338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Choose a Story Theme, Character and Setting of your choice! Write it down on the supplied notecard.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4000" dirty="0" smtClean="0">
                <a:solidFill>
                  <a:srgbClr val="FFC000"/>
                </a:solidFill>
              </a:rPr>
              <a:t>For example</a:t>
            </a:r>
            <a:r>
              <a:rPr lang="en-US" dirty="0" smtClean="0"/>
              <a:t>: Fantasy / Cinderella /  A Secret cave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450274" y="6296627"/>
            <a:ext cx="4859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http://www.youtube.com/watch?v=YZtN8_xrd9o</a:t>
            </a:r>
          </a:p>
        </p:txBody>
      </p:sp>
      <p:sp>
        <p:nvSpPr>
          <p:cNvPr id="5" name="Rectangle 4"/>
          <p:cNvSpPr/>
          <p:nvPr/>
        </p:nvSpPr>
        <p:spPr>
          <a:xfrm>
            <a:off x="6133890" y="6296627"/>
            <a:ext cx="5101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http://www.youtube.com/watch?v=oCdkV8MOcDQ</a:t>
            </a:r>
          </a:p>
        </p:txBody>
      </p:sp>
    </p:spTree>
    <p:extLst>
      <p:ext uri="{BB962C8B-B14F-4D97-AF65-F5344CB8AC3E}">
        <p14:creationId xmlns:p14="http://schemas.microsoft.com/office/powerpoint/2010/main" val="221970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8434" y="5399388"/>
            <a:ext cx="10515600" cy="1325563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DING!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407" y="1289598"/>
            <a:ext cx="7359869" cy="4351338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What does it mean to be spontaneous? </a:t>
            </a:r>
            <a:endParaRPr lang="en-US" sz="4800" dirty="0" smtClean="0"/>
          </a:p>
          <a:p>
            <a:pPr marL="0" indent="0" algn="ctr">
              <a:buNone/>
            </a:pPr>
            <a:r>
              <a:rPr lang="en-US" sz="4800" dirty="0" smtClean="0"/>
              <a:t>Write </a:t>
            </a:r>
            <a:r>
              <a:rPr lang="en-US" sz="4800" dirty="0"/>
              <a:t>down an example of when you or someone you know has been acting upon a moment of spontaneity.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524" y="780722"/>
            <a:ext cx="3707524" cy="5770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88065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rgbClr val="FFC000"/>
                </a:solidFill>
                <a:latin typeface="AR CARTER" panose="02000000000000000000" pitchFamily="2" charset="0"/>
              </a:rPr>
              <a:t>Let’s </a:t>
            </a:r>
            <a:r>
              <a:rPr lang="en-US" sz="9600" dirty="0" err="1" smtClean="0">
                <a:solidFill>
                  <a:srgbClr val="FFC000"/>
                </a:solidFill>
                <a:latin typeface="AR CARTER" panose="02000000000000000000" pitchFamily="2" charset="0"/>
              </a:rPr>
              <a:t>Improv</a:t>
            </a:r>
            <a:r>
              <a:rPr lang="en-US" sz="9600" dirty="0" smtClean="0">
                <a:solidFill>
                  <a:srgbClr val="FFC000"/>
                </a:solidFill>
                <a:latin typeface="AR CARTER" panose="02000000000000000000" pitchFamily="2" charset="0"/>
              </a:rPr>
              <a:t>!</a:t>
            </a:r>
            <a:endParaRPr lang="en-US" sz="9600" dirty="0">
              <a:solidFill>
                <a:srgbClr val="FFC000"/>
              </a:solidFill>
              <a:latin typeface="AR CARTER" panose="02000000000000000000" pitchFamily="2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3" y="180304"/>
            <a:ext cx="11861441" cy="6568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8752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Shortform</a:t>
            </a:r>
            <a:r>
              <a:rPr 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Improv</a:t>
            </a:r>
            <a:r>
              <a:rPr 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Games</a:t>
            </a:r>
            <a:endParaRPr 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062" y="2767997"/>
            <a:ext cx="7244829" cy="4351338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C000"/>
                </a:solidFill>
              </a:rPr>
              <a:t>EMOTION SCULPTURES!</a:t>
            </a:r>
          </a:p>
          <a:p>
            <a:pPr algn="ctr"/>
            <a:r>
              <a:rPr lang="en-US" sz="4800" dirty="0" smtClean="0">
                <a:solidFill>
                  <a:schemeClr val="tx1"/>
                </a:solidFill>
              </a:rPr>
              <a:t>Chose a partner and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smtClean="0">
                <a:solidFill>
                  <a:schemeClr val="tx1"/>
                </a:solidFill>
              </a:rPr>
              <a:t> listen to Director</a:t>
            </a:r>
          </a:p>
          <a:p>
            <a:pPr marL="0" indent="0" algn="ctr">
              <a:buNone/>
            </a:pPr>
            <a:r>
              <a:rPr lang="en-US" sz="4800" dirty="0" smtClean="0">
                <a:solidFill>
                  <a:schemeClr val="tx1"/>
                </a:solidFill>
              </a:rPr>
              <a:t>Guidance.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290" y="1442434"/>
            <a:ext cx="4765183" cy="5177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9726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372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0000" y="2675731"/>
            <a:ext cx="10515600" cy="1325563"/>
          </a:xfrm>
        </p:spPr>
        <p:txBody>
          <a:bodyPr>
            <a:noAutofit/>
          </a:bodyPr>
          <a:lstStyle/>
          <a:p>
            <a:r>
              <a:rPr lang="en-US" sz="16600" dirty="0" smtClean="0"/>
              <a:t>YES, AND!</a:t>
            </a:r>
            <a:endParaRPr lang="en-US" sz="1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9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i="1" dirty="0" err="1" smtClean="0">
                <a:solidFill>
                  <a:srgbClr val="00B0F0"/>
                </a:solidFill>
                <a:latin typeface="AR CHRISTY" panose="02000000000000000000" pitchFamily="2" charset="0"/>
              </a:rPr>
              <a:t>Bibbity</a:t>
            </a:r>
            <a:r>
              <a:rPr lang="en-US" sz="9600" i="1" dirty="0" smtClean="0">
                <a:solidFill>
                  <a:srgbClr val="00B0F0"/>
                </a:solidFill>
                <a:latin typeface="AR CHRISTY" panose="02000000000000000000" pitchFamily="2" charset="0"/>
              </a:rPr>
              <a:t> </a:t>
            </a:r>
            <a:r>
              <a:rPr lang="en-US" sz="9600" i="1" dirty="0" err="1" smtClean="0">
                <a:solidFill>
                  <a:srgbClr val="00B0F0"/>
                </a:solidFill>
                <a:latin typeface="AR CHRISTY" panose="02000000000000000000" pitchFamily="2" charset="0"/>
              </a:rPr>
              <a:t>Bibbity</a:t>
            </a:r>
            <a:r>
              <a:rPr lang="en-US" sz="9600" i="1" dirty="0" smtClean="0">
                <a:solidFill>
                  <a:srgbClr val="00B0F0"/>
                </a:solidFill>
                <a:latin typeface="AR CHRISTY" panose="02000000000000000000" pitchFamily="2" charset="0"/>
              </a:rPr>
              <a:t> Bop</a:t>
            </a:r>
            <a:endParaRPr lang="en-US" sz="9600" i="1" dirty="0">
              <a:solidFill>
                <a:srgbClr val="00B0F0"/>
              </a:solidFill>
              <a:latin typeface="AR CHRISTY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421" y="2188232"/>
            <a:ext cx="3386959" cy="4351338"/>
          </a:xfrm>
        </p:spPr>
        <p:txBody>
          <a:bodyPr>
            <a:normAutofit fontScale="92500" lnSpcReduction="20000"/>
          </a:bodyPr>
          <a:lstStyle/>
          <a:p>
            <a:r>
              <a:rPr lang="en-US" sz="4700" dirty="0" smtClean="0">
                <a:latin typeface="AR DARLING" panose="02000000000000000000" pitchFamily="2" charset="0"/>
              </a:rPr>
              <a:t>Godzilla</a:t>
            </a:r>
          </a:p>
          <a:p>
            <a:r>
              <a:rPr lang="en-US" sz="4700" dirty="0" smtClean="0">
                <a:latin typeface="AR DARLING" panose="02000000000000000000" pitchFamily="2" charset="0"/>
              </a:rPr>
              <a:t>Hula </a:t>
            </a:r>
            <a:r>
              <a:rPr lang="en-US" sz="4700" dirty="0" err="1" smtClean="0">
                <a:latin typeface="AR DARLING" panose="02000000000000000000" pitchFamily="2" charset="0"/>
              </a:rPr>
              <a:t>Hula</a:t>
            </a:r>
            <a:endParaRPr lang="en-US" sz="4700" dirty="0" smtClean="0">
              <a:latin typeface="AR DARLING" panose="02000000000000000000" pitchFamily="2" charset="0"/>
            </a:endParaRPr>
          </a:p>
          <a:p>
            <a:r>
              <a:rPr lang="en-US" sz="4700" dirty="0" smtClean="0">
                <a:latin typeface="AR DARLING" panose="02000000000000000000" pitchFamily="2" charset="0"/>
              </a:rPr>
              <a:t>Haunted House</a:t>
            </a:r>
          </a:p>
          <a:p>
            <a:r>
              <a:rPr lang="en-US" sz="4700" dirty="0" smtClean="0">
                <a:latin typeface="AR DARLING" panose="02000000000000000000" pitchFamily="2" charset="0"/>
              </a:rPr>
              <a:t>Pachyderm </a:t>
            </a:r>
          </a:p>
          <a:p>
            <a:r>
              <a:rPr lang="en-US" sz="4700" dirty="0" smtClean="0">
                <a:latin typeface="AR DARLING" panose="02000000000000000000" pitchFamily="2" charset="0"/>
              </a:rPr>
              <a:t>Kung Fu</a:t>
            </a:r>
          </a:p>
          <a:p>
            <a:r>
              <a:rPr lang="en-US" sz="4700" dirty="0" smtClean="0">
                <a:latin typeface="AR DARLING" panose="02000000000000000000" pitchFamily="2" charset="0"/>
              </a:rPr>
              <a:t>Bunny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51283" y="2188232"/>
            <a:ext cx="674764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Point at someone </a:t>
            </a:r>
            <a:r>
              <a:rPr lang="en-US" sz="2800" dirty="0"/>
              <a:t>in the circle and says “</a:t>
            </a:r>
            <a:r>
              <a:rPr lang="en-US" sz="2800" i="1" dirty="0" err="1" smtClean="0">
                <a:solidFill>
                  <a:srgbClr val="FFC000"/>
                </a:solidFill>
              </a:rPr>
              <a:t>bibbity</a:t>
            </a:r>
            <a:r>
              <a:rPr lang="en-US" sz="2800" i="1" dirty="0" smtClean="0">
                <a:solidFill>
                  <a:srgbClr val="FFC000"/>
                </a:solidFill>
              </a:rPr>
              <a:t> </a:t>
            </a:r>
            <a:r>
              <a:rPr lang="en-US" sz="2800" i="1" dirty="0" err="1" smtClean="0">
                <a:solidFill>
                  <a:srgbClr val="FFC000"/>
                </a:solidFill>
              </a:rPr>
              <a:t>bibbity</a:t>
            </a:r>
            <a:r>
              <a:rPr lang="en-US" sz="2800" i="1" dirty="0" smtClean="0">
                <a:solidFill>
                  <a:srgbClr val="FFC000"/>
                </a:solidFill>
              </a:rPr>
              <a:t> bop</a:t>
            </a:r>
            <a:r>
              <a:rPr lang="en-US" sz="2800" dirty="0"/>
              <a:t>” as fast as she can. </a:t>
            </a:r>
            <a:endParaRPr lang="en-US" sz="28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The </a:t>
            </a:r>
            <a:r>
              <a:rPr lang="en-US" sz="2800" dirty="0"/>
              <a:t>person being pointed at must say “</a:t>
            </a:r>
            <a:r>
              <a:rPr lang="en-US" sz="2800" i="1" dirty="0">
                <a:solidFill>
                  <a:srgbClr val="FFFF00"/>
                </a:solidFill>
              </a:rPr>
              <a:t>bop</a:t>
            </a:r>
            <a:r>
              <a:rPr lang="en-US" sz="2800" dirty="0"/>
              <a:t>” before she gets to the end of her phrase</a:t>
            </a:r>
            <a:r>
              <a:rPr lang="en-US" sz="2800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 </a:t>
            </a:r>
            <a:r>
              <a:rPr lang="en-US" sz="2800" dirty="0"/>
              <a:t>If the teacher points to a student and only says “</a:t>
            </a:r>
            <a:r>
              <a:rPr lang="en-US" sz="2800" i="1" dirty="0">
                <a:solidFill>
                  <a:srgbClr val="FFFF00"/>
                </a:solidFill>
              </a:rPr>
              <a:t>bop</a:t>
            </a:r>
            <a:r>
              <a:rPr lang="en-US" sz="2800" dirty="0"/>
              <a:t>”, then the student must stay quiet. </a:t>
            </a:r>
          </a:p>
        </p:txBody>
      </p:sp>
    </p:spTree>
    <p:extLst>
      <p:ext uri="{BB962C8B-B14F-4D97-AF65-F5344CB8AC3E}">
        <p14:creationId xmlns:p14="http://schemas.microsoft.com/office/powerpoint/2010/main" val="209620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Shortform</a:t>
            </a:r>
            <a:r>
              <a:rPr 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Improv</a:t>
            </a:r>
            <a:r>
              <a:rPr 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Games</a:t>
            </a:r>
            <a:endParaRPr 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062" y="2767997"/>
            <a:ext cx="7244829" cy="4351338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C000"/>
                </a:solidFill>
              </a:rPr>
              <a:t>EMOTION SCULPTURES!</a:t>
            </a:r>
          </a:p>
          <a:p>
            <a:pPr algn="ctr"/>
            <a:r>
              <a:rPr lang="en-US" sz="4800" dirty="0" smtClean="0">
                <a:solidFill>
                  <a:schemeClr val="tx1"/>
                </a:solidFill>
              </a:rPr>
              <a:t>Chose a partner and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smtClean="0">
                <a:solidFill>
                  <a:schemeClr val="tx1"/>
                </a:solidFill>
              </a:rPr>
              <a:t> listen to Director</a:t>
            </a:r>
          </a:p>
          <a:p>
            <a:pPr marL="0" indent="0" algn="ctr">
              <a:buNone/>
            </a:pPr>
            <a:r>
              <a:rPr lang="en-US" sz="4800" dirty="0" smtClean="0">
                <a:solidFill>
                  <a:schemeClr val="tx1"/>
                </a:solidFill>
              </a:rPr>
              <a:t>Guidance.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290" y="1442434"/>
            <a:ext cx="4765183" cy="5177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1466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Shortform</a:t>
            </a:r>
            <a:r>
              <a:rPr 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Improv</a:t>
            </a:r>
            <a:r>
              <a:rPr 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Games</a:t>
            </a:r>
            <a:endParaRPr 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571" y="2083203"/>
            <a:ext cx="10233800" cy="4351338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C000"/>
                </a:solidFill>
              </a:rPr>
              <a:t>Party Quirks</a:t>
            </a:r>
          </a:p>
          <a:p>
            <a:r>
              <a:rPr lang="en-US" sz="4800" dirty="0" smtClean="0">
                <a:solidFill>
                  <a:srgbClr val="FF0000"/>
                </a:solidFill>
              </a:rPr>
              <a:t>Questions Only!</a:t>
            </a:r>
          </a:p>
          <a:p>
            <a:r>
              <a:rPr lang="en-US" sz="4800" dirty="0" smtClean="0">
                <a:solidFill>
                  <a:srgbClr val="00B050"/>
                </a:solidFill>
              </a:rPr>
              <a:t>Film, TV &amp; Theater Styles</a:t>
            </a:r>
          </a:p>
          <a:p>
            <a:r>
              <a:rPr lang="en-US" sz="4800" dirty="0" smtClean="0">
                <a:solidFill>
                  <a:srgbClr val="FF3399"/>
                </a:solidFill>
              </a:rPr>
              <a:t>Hollywood Director</a:t>
            </a:r>
          </a:p>
          <a:p>
            <a:r>
              <a:rPr lang="en-US" sz="48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Weird Newscasters</a:t>
            </a:r>
            <a:endParaRPr lang="en-US" sz="48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290" y="1442434"/>
            <a:ext cx="4765183" cy="5177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546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Shortform</a:t>
            </a:r>
            <a:r>
              <a:rPr 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Improv</a:t>
            </a:r>
            <a:r>
              <a:rPr 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Games</a:t>
            </a:r>
            <a:endParaRPr 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571" y="2083203"/>
            <a:ext cx="10233800" cy="4351338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C000"/>
                </a:solidFill>
              </a:rPr>
              <a:t>Press Conference</a:t>
            </a:r>
          </a:p>
          <a:p>
            <a:r>
              <a:rPr lang="en-US" sz="4800" dirty="0" smtClean="0">
                <a:solidFill>
                  <a:srgbClr val="FF0000"/>
                </a:solidFill>
              </a:rPr>
              <a:t>Moving People</a:t>
            </a:r>
          </a:p>
          <a:p>
            <a:r>
              <a:rPr lang="en-US" sz="4800" dirty="0" smtClean="0">
                <a:solidFill>
                  <a:srgbClr val="00B050"/>
                </a:solidFill>
              </a:rPr>
              <a:t>90 Second Alphabet</a:t>
            </a:r>
          </a:p>
          <a:p>
            <a:r>
              <a:rPr lang="en-US" sz="4800" dirty="0" smtClean="0">
                <a:solidFill>
                  <a:srgbClr val="FF3399"/>
                </a:solidFill>
              </a:rPr>
              <a:t>Fashion Models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290" y="1442434"/>
            <a:ext cx="4765183" cy="5177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8363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865" y="326489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FF3399"/>
                </a:solidFill>
                <a:latin typeface="AR CHRISTY" panose="02000000000000000000" pitchFamily="2" charset="0"/>
              </a:rPr>
              <a:t>Film &amp; TV Styles</a:t>
            </a:r>
            <a:endParaRPr lang="en-US" dirty="0">
              <a:solidFill>
                <a:srgbClr val="FF3399"/>
              </a:solidFill>
              <a:latin typeface="AR CHRISTY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3005" y="1519707"/>
            <a:ext cx="3057146" cy="4689744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Comedy</a:t>
            </a:r>
          </a:p>
          <a:p>
            <a:r>
              <a:rPr lang="en-US" sz="36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Western</a:t>
            </a:r>
          </a:p>
          <a:p>
            <a:r>
              <a:rPr lang="en-US" sz="36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News Report</a:t>
            </a:r>
          </a:p>
          <a:p>
            <a:r>
              <a:rPr lang="en-US" sz="36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Mystery</a:t>
            </a:r>
          </a:p>
          <a:p>
            <a:r>
              <a:rPr lang="en-US" sz="36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Horror</a:t>
            </a:r>
          </a:p>
          <a:p>
            <a:r>
              <a:rPr lang="en-US" sz="36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Romance</a:t>
            </a:r>
          </a:p>
          <a:p>
            <a:r>
              <a:rPr lang="en-US" sz="36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Super Hero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47416" y="779047"/>
            <a:ext cx="546815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Suspense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Cartoon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Animal Planet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Science Fiction/Fantasy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Game Show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Musical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Broadway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3" y="1210615"/>
            <a:ext cx="4346062" cy="56473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01696" y="6477343"/>
            <a:ext cx="5090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http://www.youtube.com/watch?v=QqpmQEufUVY</a:t>
            </a:r>
          </a:p>
        </p:txBody>
      </p:sp>
      <p:sp>
        <p:nvSpPr>
          <p:cNvPr id="9" name="Rectangle 8"/>
          <p:cNvSpPr/>
          <p:nvPr/>
        </p:nvSpPr>
        <p:spPr>
          <a:xfrm>
            <a:off x="1954759" y="6477343"/>
            <a:ext cx="4976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http://www.youtube.com/watch?v=8xvOpUZn4gY</a:t>
            </a:r>
          </a:p>
        </p:txBody>
      </p:sp>
    </p:spTree>
    <p:extLst>
      <p:ext uri="{BB962C8B-B14F-4D97-AF65-F5344CB8AC3E}">
        <p14:creationId xmlns:p14="http://schemas.microsoft.com/office/powerpoint/2010/main" val="49701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8073" y="365125"/>
            <a:ext cx="10515600" cy="1325563"/>
          </a:xfrm>
        </p:spPr>
        <p:txBody>
          <a:bodyPr/>
          <a:lstStyle/>
          <a:p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 NOW, DO NOW, DO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198" y="1945289"/>
            <a:ext cx="11741726" cy="4351338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Take your BLACK PORTFOLIO BINDER.</a:t>
            </a:r>
          </a:p>
          <a:p>
            <a:pPr algn="ctr"/>
            <a:r>
              <a:rPr lang="en-US" sz="6000" dirty="0" smtClean="0">
                <a:solidFill>
                  <a:srgbClr val="FFC000"/>
                </a:solidFill>
              </a:rPr>
              <a:t>Complete the </a:t>
            </a:r>
            <a:r>
              <a:rPr lang="en-US" sz="6000" dirty="0" err="1" smtClean="0">
                <a:solidFill>
                  <a:srgbClr val="FFC000"/>
                </a:solidFill>
              </a:rPr>
              <a:t>Improv</a:t>
            </a:r>
            <a:r>
              <a:rPr lang="en-US" sz="6000" dirty="0" smtClean="0">
                <a:solidFill>
                  <a:srgbClr val="FFC000"/>
                </a:solidFill>
              </a:rPr>
              <a:t> worksheet </a:t>
            </a:r>
            <a:r>
              <a:rPr lang="en-US" sz="6000" dirty="0" smtClean="0"/>
              <a:t>located on Mr. Seidel’s desk. 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0274" y="6296627"/>
            <a:ext cx="4859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http://www.youtube.com/watch?v=YZtN8_xrd9o</a:t>
            </a:r>
          </a:p>
        </p:txBody>
      </p:sp>
      <p:sp>
        <p:nvSpPr>
          <p:cNvPr id="5" name="Rectangle 4"/>
          <p:cNvSpPr/>
          <p:nvPr/>
        </p:nvSpPr>
        <p:spPr>
          <a:xfrm>
            <a:off x="6133890" y="6296627"/>
            <a:ext cx="5101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http://www.youtube.com/watch?v=oCdkV8MOcDQ</a:t>
            </a:r>
          </a:p>
        </p:txBody>
      </p:sp>
    </p:spTree>
    <p:extLst>
      <p:ext uri="{BB962C8B-B14F-4D97-AF65-F5344CB8AC3E}">
        <p14:creationId xmlns:p14="http://schemas.microsoft.com/office/powerpoint/2010/main" val="221635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60606"/>
            <a:ext cx="10786241" cy="1265019"/>
          </a:xfrm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rgbClr val="FFFF00"/>
                </a:solidFill>
                <a:latin typeface="AR CARTER" panose="02000000000000000000" pitchFamily="2" charset="0"/>
              </a:rPr>
              <a:t>Re-Imagining Fairy Tales Project</a:t>
            </a:r>
            <a:endParaRPr lang="en-US" sz="8000" dirty="0">
              <a:solidFill>
                <a:srgbClr val="FFFF00"/>
              </a:solidFill>
              <a:latin typeface="AR CARTER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620" y="2506662"/>
            <a:ext cx="10233800" cy="4351338"/>
          </a:xfrm>
        </p:spPr>
        <p:txBody>
          <a:bodyPr/>
          <a:lstStyle/>
          <a:p>
            <a:r>
              <a:rPr lang="en-US" sz="4400" dirty="0" smtClean="0"/>
              <a:t>Choose your  favorite fairy tale.</a:t>
            </a:r>
          </a:p>
          <a:p>
            <a:r>
              <a:rPr lang="en-US" sz="4400" dirty="0" smtClean="0"/>
              <a:t>Brainstorm ways in which you can “modernize” this fairy tale using the same characters, setting and situations.</a:t>
            </a:r>
          </a:p>
          <a:p>
            <a:r>
              <a:rPr lang="en-US" sz="4400" dirty="0" smtClean="0"/>
              <a:t>Complete the WORKSHEET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47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oselinezz4iq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158" y="1570622"/>
            <a:ext cx="5756854" cy="2890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100" y="262093"/>
            <a:ext cx="10515600" cy="1325563"/>
          </a:xfrm>
        </p:spPr>
        <p:txBody>
          <a:bodyPr>
            <a:prstTxWarp prst="textCurveUp">
              <a:avLst/>
            </a:prstTxWarp>
          </a:bodyPr>
          <a:lstStyle/>
          <a:p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 NOW, DO NOW, DO NOW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375" y="3214424"/>
            <a:ext cx="10233800" cy="4351338"/>
          </a:xfrm>
        </p:spPr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Answer these </a:t>
            </a:r>
            <a:r>
              <a:rPr lang="en-US" dirty="0">
                <a:solidFill>
                  <a:srgbClr val="00B050"/>
                </a:solidFill>
              </a:rPr>
              <a:t>Questions</a:t>
            </a:r>
            <a:r>
              <a:rPr lang="en-US" dirty="0"/>
              <a:t>: 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What made it interesting to watch? </a:t>
            </a:r>
            <a:endParaRPr lang="en-US" dirty="0" smtClean="0"/>
          </a:p>
          <a:p>
            <a:r>
              <a:rPr lang="en-US" dirty="0" smtClean="0"/>
              <a:t>What </a:t>
            </a:r>
            <a:r>
              <a:rPr lang="en-US" dirty="0"/>
              <a:t>did you notice about their bodies, commitment, pantomime skills, creativity</a:t>
            </a:r>
            <a:r>
              <a:rPr lang="en-US" dirty="0" smtClean="0"/>
              <a:t>?</a:t>
            </a:r>
          </a:p>
          <a:p>
            <a:r>
              <a:rPr lang="en-US" dirty="0"/>
              <a:t>Why do you think they were so successful with their </a:t>
            </a:r>
            <a:r>
              <a:rPr lang="en-US" dirty="0" err="1"/>
              <a:t>improv</a:t>
            </a:r>
            <a:r>
              <a:rPr lang="en-US" dirty="0"/>
              <a:t>?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8375" y="1587656"/>
            <a:ext cx="7302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C000"/>
                </a:solidFill>
              </a:rPr>
              <a:t>Watch &amp; Write</a:t>
            </a:r>
            <a:endParaRPr lang="en-US" sz="6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20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300" y="664670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HOMEWORK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45887"/>
            <a:ext cx="10233800" cy="4351338"/>
          </a:xfrm>
        </p:spPr>
        <p:txBody>
          <a:bodyPr/>
          <a:lstStyle/>
          <a:p>
            <a:pPr algn="ctr"/>
            <a:r>
              <a:rPr lang="en-US" sz="9600" dirty="0" smtClean="0">
                <a:solidFill>
                  <a:srgbClr val="FFC000"/>
                </a:solidFill>
              </a:rPr>
              <a:t>PADLET ENTRY!</a:t>
            </a:r>
          </a:p>
          <a:p>
            <a:pPr algn="ctr"/>
            <a:r>
              <a:rPr lang="en-US" dirty="0" smtClean="0"/>
              <a:t>Go to Mr. Seidel’s OPA Website!</a:t>
            </a:r>
          </a:p>
          <a:p>
            <a:pPr algn="ctr"/>
            <a:r>
              <a:rPr lang="en-US" dirty="0" smtClean="0"/>
              <a:t>Click the Drama 8, Beginner’s 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97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43546" y="10081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folHlink"/>
                </a:solidFill>
                <a:latin typeface="Gill Sans MT" panose="020B0502020104020203" pitchFamily="34" charset="0"/>
              </a:rPr>
              <a:t>What is Improvisation?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20000" y="1426380"/>
            <a:ext cx="1023380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dirty="0" smtClean="0"/>
              <a:t>A spontaneous </a:t>
            </a:r>
            <a:r>
              <a:rPr lang="en-US" sz="4000" dirty="0"/>
              <a:t>style of theatre </a:t>
            </a:r>
            <a:r>
              <a:rPr lang="en-US" sz="4000" dirty="0" smtClean="0"/>
              <a:t>using unrehearsed </a:t>
            </a:r>
            <a:r>
              <a:rPr lang="en-US" sz="4000" dirty="0"/>
              <a:t>and unscripted acting scenes. </a:t>
            </a:r>
            <a:endParaRPr lang="en-US" sz="4000" dirty="0">
              <a:latin typeface="Gill Sans MT" panose="020B05020201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7297" y="2502982"/>
            <a:ext cx="432137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FF00"/>
                </a:solidFill>
                <a:latin typeface="AR CENA" panose="02000000000000000000" pitchFamily="2" charset="0"/>
              </a:rPr>
              <a:t>Thinking, Doing, &amp; Saying on your feet!</a:t>
            </a:r>
            <a:endParaRPr lang="en-US" sz="6600" dirty="0">
              <a:solidFill>
                <a:srgbClr val="FFFF00"/>
              </a:solidFill>
              <a:latin typeface="AR CENA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77" y="2527445"/>
            <a:ext cx="6184870" cy="4106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77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320" y="365125"/>
            <a:ext cx="6583480" cy="1325563"/>
          </a:xfrm>
        </p:spPr>
        <p:txBody>
          <a:bodyPr>
            <a:noAutofit/>
          </a:bodyPr>
          <a:lstStyle/>
          <a:p>
            <a:pPr algn="ctr"/>
            <a:r>
              <a:rPr lang="en-US" sz="9600" dirty="0" err="1" smtClean="0">
                <a:solidFill>
                  <a:srgbClr val="FFFF00"/>
                </a:solidFill>
                <a:latin typeface="AR ESSENCE" panose="02000000000000000000" pitchFamily="2" charset="0"/>
              </a:rPr>
              <a:t>Improv</a:t>
            </a:r>
            <a:r>
              <a:rPr lang="en-US" sz="9600" dirty="0" smtClean="0">
                <a:solidFill>
                  <a:srgbClr val="FFFF00"/>
                </a:solidFill>
                <a:latin typeface="AR ESSENCE" panose="02000000000000000000" pitchFamily="2" charset="0"/>
              </a:rPr>
              <a:t> Do’s!</a:t>
            </a:r>
            <a:endParaRPr lang="en-US" sz="9600" dirty="0">
              <a:solidFill>
                <a:srgbClr val="FFFF00"/>
              </a:solidFill>
              <a:latin typeface="AR ESSENCE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8200" y="1749428"/>
            <a:ext cx="10233800" cy="535761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sz="6000" dirty="0"/>
              <a:t>1. </a:t>
            </a:r>
            <a:r>
              <a:rPr lang="en-US" sz="6000" dirty="0" smtClean="0"/>
              <a:t>Commit </a:t>
            </a:r>
            <a:r>
              <a:rPr lang="en-US" sz="6000" dirty="0">
                <a:solidFill>
                  <a:srgbClr val="FFFF00"/>
                </a:solidFill>
              </a:rPr>
              <a:t>100</a:t>
            </a:r>
            <a:r>
              <a:rPr lang="en-US" sz="6000" dirty="0"/>
              <a:t>%</a:t>
            </a:r>
            <a:br>
              <a:rPr lang="en-US" sz="6000" dirty="0"/>
            </a:br>
            <a:r>
              <a:rPr lang="en-US" sz="6000" dirty="0"/>
              <a:t>2. Listen to the other players</a:t>
            </a:r>
            <a:br>
              <a:rPr lang="en-US" sz="6000" dirty="0"/>
            </a:br>
            <a:r>
              <a:rPr lang="en-US" sz="6000" dirty="0"/>
              <a:t>3. </a:t>
            </a:r>
            <a:r>
              <a:rPr lang="en-US" sz="6000" dirty="0" smtClean="0"/>
              <a:t>Establish your setting!</a:t>
            </a:r>
            <a:r>
              <a:rPr lang="en-US" sz="6000" dirty="0"/>
              <a:t/>
            </a:r>
            <a:br>
              <a:rPr lang="en-US" sz="6000" dirty="0"/>
            </a:br>
            <a:r>
              <a:rPr lang="en-US" sz="6000" dirty="0"/>
              <a:t>4. </a:t>
            </a:r>
            <a:r>
              <a:rPr lang="en-US" sz="6000" dirty="0">
                <a:solidFill>
                  <a:srgbClr val="92D050"/>
                </a:solidFill>
              </a:rPr>
              <a:t>Forward the </a:t>
            </a:r>
            <a:r>
              <a:rPr lang="en-US" sz="6000" dirty="0" smtClean="0">
                <a:solidFill>
                  <a:srgbClr val="92D050"/>
                </a:solidFill>
              </a:rPr>
              <a:t>Action!</a:t>
            </a:r>
          </a:p>
          <a:p>
            <a:pPr marL="0" indent="0" algn="ctr">
              <a:buNone/>
            </a:pPr>
            <a:r>
              <a:rPr lang="en-US" sz="6000" dirty="0" smtClean="0">
                <a:solidFill>
                  <a:srgbClr val="FFC000"/>
                </a:solidFill>
              </a:rPr>
              <a:t>5. JUST SAY YES!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5260">
            <a:off x="218807" y="472818"/>
            <a:ext cx="3851519" cy="2167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3407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472" y="654901"/>
            <a:ext cx="6583480" cy="1325563"/>
          </a:xfrm>
        </p:spPr>
        <p:txBody>
          <a:bodyPr>
            <a:noAutofit/>
          </a:bodyPr>
          <a:lstStyle/>
          <a:p>
            <a:pPr algn="ctr"/>
            <a:r>
              <a:rPr lang="en-US" sz="9600" dirty="0" err="1" smtClean="0">
                <a:solidFill>
                  <a:srgbClr val="FFFF00"/>
                </a:solidFill>
                <a:latin typeface="AR ESSENCE" panose="02000000000000000000" pitchFamily="2" charset="0"/>
              </a:rPr>
              <a:t>Improv</a:t>
            </a:r>
            <a:r>
              <a:rPr lang="en-US" sz="9600" dirty="0" smtClean="0">
                <a:solidFill>
                  <a:srgbClr val="FFFF00"/>
                </a:solidFill>
                <a:latin typeface="AR ESSENCE" panose="02000000000000000000" pitchFamily="2" charset="0"/>
              </a:rPr>
              <a:t> </a:t>
            </a:r>
            <a:r>
              <a:rPr lang="en-US" sz="9600" dirty="0" err="1" smtClean="0">
                <a:solidFill>
                  <a:srgbClr val="FF0000"/>
                </a:solidFill>
                <a:latin typeface="AR ESSENCE" panose="02000000000000000000" pitchFamily="2" charset="0"/>
              </a:rPr>
              <a:t>Dont’s</a:t>
            </a:r>
            <a:r>
              <a:rPr lang="en-US" sz="9600" dirty="0" smtClean="0">
                <a:solidFill>
                  <a:srgbClr val="FF0000"/>
                </a:solidFill>
                <a:latin typeface="AR ESSENCE" panose="02000000000000000000" pitchFamily="2" charset="0"/>
              </a:rPr>
              <a:t>!</a:t>
            </a:r>
            <a:endParaRPr lang="en-US" sz="9600" dirty="0">
              <a:solidFill>
                <a:srgbClr val="FF0000"/>
              </a:solidFill>
              <a:latin typeface="AR ESSENCE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6974" y="2137894"/>
            <a:ext cx="10233800" cy="535761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920" y="1596980"/>
            <a:ext cx="75425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/>
              <a:t>1. </a:t>
            </a:r>
            <a:r>
              <a:rPr lang="en-US" sz="4800" dirty="0" smtClean="0"/>
              <a:t>NEVER SAY NO!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/>
              <a:t>2. </a:t>
            </a:r>
            <a:r>
              <a:rPr lang="en-US" sz="4800" dirty="0" smtClean="0"/>
              <a:t>Don’t just tell. </a:t>
            </a:r>
            <a:r>
              <a:rPr lang="en-US" sz="4800" dirty="0" smtClean="0">
                <a:solidFill>
                  <a:srgbClr val="92D050"/>
                </a:solidFill>
              </a:rPr>
              <a:t>SHOW US!</a:t>
            </a:r>
            <a:r>
              <a:rPr lang="en-US" sz="4800" dirty="0">
                <a:solidFill>
                  <a:srgbClr val="92D050"/>
                </a:solidFill>
              </a:rPr>
              <a:t/>
            </a:r>
            <a:br>
              <a:rPr lang="en-US" sz="4800" dirty="0">
                <a:solidFill>
                  <a:srgbClr val="92D050"/>
                </a:solidFill>
              </a:rPr>
            </a:br>
            <a:r>
              <a:rPr lang="en-US" sz="4800" dirty="0"/>
              <a:t>3. </a:t>
            </a:r>
            <a:r>
              <a:rPr lang="en-US" sz="4800" dirty="0" smtClean="0"/>
              <a:t>Don’t force funniness.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/>
              <a:t>4. </a:t>
            </a:r>
            <a:r>
              <a:rPr lang="en-US" sz="4800" dirty="0" smtClean="0"/>
              <a:t>Don’t worry </a:t>
            </a:r>
            <a:r>
              <a:rPr lang="en-US" sz="4800" dirty="0"/>
              <a:t>about making </a:t>
            </a:r>
            <a:r>
              <a:rPr lang="en-US" sz="4800" dirty="0" smtClean="0"/>
              <a:t>mistakes.</a:t>
            </a:r>
            <a:endParaRPr lang="en-US" sz="4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499" y="965915"/>
            <a:ext cx="4072225" cy="4739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9804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797533" y="116871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Franklin Gothic Heavy" panose="020B0903020102020204" pitchFamily="34" charset="0"/>
              </a:rPr>
              <a:t>Improvised Theatre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93" y="1690688"/>
            <a:ext cx="6040192" cy="481314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dirty="0">
                <a:latin typeface="Gill Sans MT" panose="020B0502020104020203" pitchFamily="34" charset="0"/>
              </a:rPr>
              <a:t>A</a:t>
            </a:r>
            <a:r>
              <a:rPr lang="en-US" dirty="0" smtClean="0">
                <a:latin typeface="Gill Sans MT" panose="020B0502020104020203" pitchFamily="34" charset="0"/>
              </a:rPr>
              <a:t>lso </a:t>
            </a:r>
            <a:r>
              <a:rPr lang="en-US" dirty="0">
                <a:latin typeface="Gill Sans MT" panose="020B0502020104020203" pitchFamily="34" charset="0"/>
              </a:rPr>
              <a:t>known as </a:t>
            </a:r>
            <a:r>
              <a:rPr lang="en-US" sz="3600" dirty="0" err="1" smtClean="0">
                <a:solidFill>
                  <a:srgbClr val="FFC000"/>
                </a:solidFill>
                <a:latin typeface="Gill Sans MT" panose="020B0502020104020203" pitchFamily="34" charset="0"/>
              </a:rPr>
              <a:t>Improv</a:t>
            </a:r>
            <a:r>
              <a:rPr lang="en-US" dirty="0">
                <a:latin typeface="Gill Sans MT" panose="020B0502020104020203" pitchFamily="34" charset="0"/>
              </a:rPr>
              <a:t>, </a:t>
            </a:r>
            <a:r>
              <a:rPr lang="en-US" dirty="0" smtClean="0">
                <a:latin typeface="Gill Sans MT" panose="020B0502020104020203" pitchFamily="34" charset="0"/>
              </a:rPr>
              <a:t> </a:t>
            </a:r>
            <a:r>
              <a:rPr lang="en-US" sz="3600" dirty="0">
                <a:latin typeface="Gill Sans MT" panose="020B0502020104020203" pitchFamily="34" charset="0"/>
              </a:rPr>
              <a:t>a group of performers create original scenes and characters on the spot.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dirty="0">
              <a:latin typeface="Gill Sans MT" panose="020B0502020104020203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4000" dirty="0" smtClean="0">
                <a:solidFill>
                  <a:srgbClr val="FFC000"/>
                </a:solidFill>
                <a:latin typeface="Gill Sans MT" panose="020B0502020104020203" pitchFamily="34" charset="0"/>
              </a:rPr>
              <a:t>Sketches</a:t>
            </a:r>
            <a:r>
              <a:rPr lang="en-US" dirty="0" smtClean="0">
                <a:latin typeface="Gill Sans MT" panose="020B0502020104020203" pitchFamily="34" charset="0"/>
              </a:rPr>
              <a:t> : </a:t>
            </a:r>
            <a:r>
              <a:rPr lang="en-US" sz="3600" dirty="0" smtClean="0">
                <a:latin typeface="Gill Sans MT" panose="020B0502020104020203" pitchFamily="34" charset="0"/>
              </a:rPr>
              <a:t>Specific scenes which </a:t>
            </a:r>
            <a:r>
              <a:rPr lang="en-US" sz="3600" dirty="0">
                <a:latin typeface="Gill Sans MT" panose="020B0502020104020203" pitchFamily="34" charset="0"/>
              </a:rPr>
              <a:t>is provided by the audience </a:t>
            </a:r>
            <a:r>
              <a:rPr lang="en-US" sz="3600" dirty="0" smtClean="0">
                <a:latin typeface="Gill Sans MT" panose="020B0502020104020203" pitchFamily="34" charset="0"/>
              </a:rPr>
              <a:t>or another </a:t>
            </a:r>
            <a:r>
              <a:rPr lang="en-US" sz="3600" dirty="0">
                <a:latin typeface="Gill Sans MT" panose="020B0502020104020203" pitchFamily="34" charset="0"/>
              </a:rPr>
              <a:t>member of the group.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dirty="0">
              <a:latin typeface="Gill Sans MT" panose="020B05020201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23" y="1068946"/>
            <a:ext cx="5340208" cy="5434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30669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8896</TotalTime>
  <Words>894</Words>
  <Application>Microsoft Office PowerPoint</Application>
  <PresentationFormat>Widescreen</PresentationFormat>
  <Paragraphs>164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7" baseType="lpstr">
      <vt:lpstr>Aharoni</vt:lpstr>
      <vt:lpstr>AR CARTER</vt:lpstr>
      <vt:lpstr>AR CENA</vt:lpstr>
      <vt:lpstr>AR CHRISTY</vt:lpstr>
      <vt:lpstr>AR DARLING</vt:lpstr>
      <vt:lpstr>AR ESSENCE</vt:lpstr>
      <vt:lpstr>AR JULIAN</vt:lpstr>
      <vt:lpstr>Arial</vt:lpstr>
      <vt:lpstr>Arial Rounded MT Bold</vt:lpstr>
      <vt:lpstr>Corbel</vt:lpstr>
      <vt:lpstr>Forte</vt:lpstr>
      <vt:lpstr>Franklin Gothic Heavy</vt:lpstr>
      <vt:lpstr>Freestyle Script</vt:lpstr>
      <vt:lpstr>Gill Sans MT</vt:lpstr>
      <vt:lpstr>Gill Sans MT Ext Condensed Bold</vt:lpstr>
      <vt:lpstr>Depth</vt:lpstr>
      <vt:lpstr>PowerPoint Presentation</vt:lpstr>
      <vt:lpstr>DO NOW, DO NOW, DO NOW</vt:lpstr>
      <vt:lpstr>DO NOW, DO NOW, DO NOW</vt:lpstr>
      <vt:lpstr>DO NOW, DO NOW, DO NOW</vt:lpstr>
      <vt:lpstr>HOMEWORK</vt:lpstr>
      <vt:lpstr>What is Improvisation?</vt:lpstr>
      <vt:lpstr>Improv Do’s!</vt:lpstr>
      <vt:lpstr>Improv Dont’s!</vt:lpstr>
      <vt:lpstr>Improvised Theatre</vt:lpstr>
      <vt:lpstr>Types of Improv! Shortform and Longform </vt:lpstr>
      <vt:lpstr>PowerPoint Presentation</vt:lpstr>
      <vt:lpstr>PowerPoint Presentation</vt:lpstr>
      <vt:lpstr>Where did Improv come from?</vt:lpstr>
      <vt:lpstr>PowerPoint Presentation</vt:lpstr>
      <vt:lpstr>PowerPoint Presentation</vt:lpstr>
      <vt:lpstr>Who helped it grow into art?</vt:lpstr>
      <vt:lpstr>PowerPoint Presentation</vt:lpstr>
      <vt:lpstr>Where did it get famous? </vt:lpstr>
      <vt:lpstr>PowerPoint Presentation</vt:lpstr>
      <vt:lpstr>Famous Second City Actors</vt:lpstr>
      <vt:lpstr>The Groundlings</vt:lpstr>
      <vt:lpstr>The Second City</vt:lpstr>
      <vt:lpstr>Trust and Vulnerability </vt:lpstr>
      <vt:lpstr>PowerPoint Presentation</vt:lpstr>
      <vt:lpstr>Vulnerability</vt:lpstr>
      <vt:lpstr>Vulnerability Circle</vt:lpstr>
      <vt:lpstr>DO NOW, DO NOW, DO NOW</vt:lpstr>
      <vt:lpstr>Spontaneity</vt:lpstr>
      <vt:lpstr>PowerPoint Presentation</vt:lpstr>
      <vt:lpstr>DING!</vt:lpstr>
      <vt:lpstr>Let’s Improv!</vt:lpstr>
      <vt:lpstr>Shortform Improv Games</vt:lpstr>
      <vt:lpstr>PowerPoint Presentation</vt:lpstr>
      <vt:lpstr>YES, AND!</vt:lpstr>
      <vt:lpstr>Bibbity Bibbity Bop</vt:lpstr>
      <vt:lpstr>Shortform Improv Games</vt:lpstr>
      <vt:lpstr>Shortform Improv Games</vt:lpstr>
      <vt:lpstr>Shortform Improv Games</vt:lpstr>
      <vt:lpstr>Film &amp; TV Styles</vt:lpstr>
      <vt:lpstr>Re-Imagining Fairy Tales Project</vt:lpstr>
      <vt:lpstr>DO NOW, DO NOW, DO NOW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</dc:creator>
  <cp:lastModifiedBy>Mike</cp:lastModifiedBy>
  <cp:revision>59</cp:revision>
  <dcterms:created xsi:type="dcterms:W3CDTF">2014-01-07T15:47:21Z</dcterms:created>
  <dcterms:modified xsi:type="dcterms:W3CDTF">2015-10-06T12:48:49Z</dcterms:modified>
</cp:coreProperties>
</file>