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1"/>
  </p:notesMasterIdLst>
  <p:sldIdLst>
    <p:sldId id="256" r:id="rId2"/>
    <p:sldId id="275" r:id="rId3"/>
    <p:sldId id="257" r:id="rId4"/>
    <p:sldId id="261" r:id="rId5"/>
    <p:sldId id="259" r:id="rId6"/>
    <p:sldId id="258" r:id="rId7"/>
    <p:sldId id="260" r:id="rId8"/>
    <p:sldId id="263" r:id="rId9"/>
    <p:sldId id="264" r:id="rId10"/>
    <p:sldId id="272" r:id="rId11"/>
    <p:sldId id="274" r:id="rId12"/>
    <p:sldId id="273" r:id="rId13"/>
    <p:sldId id="265" r:id="rId14"/>
    <p:sldId id="266" r:id="rId15"/>
    <p:sldId id="267" r:id="rId16"/>
    <p:sldId id="262" r:id="rId17"/>
    <p:sldId id="268" r:id="rId18"/>
    <p:sldId id="270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7B61-D177-43E4-84F5-B6FEF533285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2F8BC-1117-40B5-8703-35A8975E9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3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2F8BC-1117-40B5-8703-35A8975E96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6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CE07-F980-47E1-B20C-E4EE100FDB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E9B4-E058-49D5-93D6-9D29EB5984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CE07-F980-47E1-B20C-E4EE100FDB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E9B4-E058-49D5-93D6-9D29EB5984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CE07-F980-47E1-B20C-E4EE100FDB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E9B4-E058-49D5-93D6-9D29EB5984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CE07-F980-47E1-B20C-E4EE100FDB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E9B4-E058-49D5-93D6-9D29EB5984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CE07-F980-47E1-B20C-E4EE100FDB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E9B4-E058-49D5-93D6-9D29EB5984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CE07-F980-47E1-B20C-E4EE100FDB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E9B4-E058-49D5-93D6-9D29EB5984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CE07-F980-47E1-B20C-E4EE100FDB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E9B4-E058-49D5-93D6-9D29EB5984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CE07-F980-47E1-B20C-E4EE100FDB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E9B4-E058-49D5-93D6-9D29EB5984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CE07-F980-47E1-B20C-E4EE100FDB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E9B4-E058-49D5-93D6-9D29EB5984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CE07-F980-47E1-B20C-E4EE100FDB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E9B4-E058-49D5-93D6-9D29EB5984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CE07-F980-47E1-B20C-E4EE100FDB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E9B4-E058-49D5-93D6-9D29EB59840E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C00CE07-F980-47E1-B20C-E4EE100FDB5F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2861E9B4-E058-49D5-93D6-9D29EB59840E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222852">
            <a:off x="-480573" y="2892989"/>
            <a:ext cx="7772400" cy="1295400"/>
          </a:xfrm>
        </p:spPr>
        <p:txBody>
          <a:bodyPr/>
          <a:lstStyle/>
          <a:p>
            <a:pPr algn="ctr"/>
            <a:r>
              <a:rPr lang="en-US" sz="8800" dirty="0" smtClean="0">
                <a:solidFill>
                  <a:srgbClr val="92D050"/>
                </a:solidFill>
                <a:latin typeface="AR DARLING" pitchFamily="2" charset="0"/>
              </a:rPr>
              <a:t>Welcome to </a:t>
            </a:r>
            <a:r>
              <a:rPr lang="en-US" sz="8800" dirty="0" smtClean="0">
                <a:solidFill>
                  <a:srgbClr val="92D050"/>
                </a:solidFill>
                <a:latin typeface="AR DARLING" pitchFamily="2" charset="0"/>
              </a:rPr>
              <a:t>Beginner’s Drama</a:t>
            </a:r>
            <a:r>
              <a:rPr lang="en-US" sz="8800" dirty="0" smtClean="0">
                <a:solidFill>
                  <a:srgbClr val="92D050"/>
                </a:solidFill>
                <a:latin typeface="AR DARLING" pitchFamily="2" charset="0"/>
              </a:rPr>
              <a:t>!!</a:t>
            </a:r>
            <a:endParaRPr lang="en-US" sz="8800" dirty="0">
              <a:solidFill>
                <a:srgbClr val="92D050"/>
              </a:solidFill>
              <a:latin typeface="AR DARLING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191000"/>
            <a:ext cx="7117180" cy="86142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AR CHRISTY" pitchFamily="2" charset="0"/>
              </a:rPr>
              <a:t>Mr. Seidel</a:t>
            </a:r>
          </a:p>
          <a:p>
            <a:r>
              <a:rPr lang="en-US" sz="3600" dirty="0" smtClean="0">
                <a:latin typeface="AR CHRISTY" pitchFamily="2" charset="0"/>
              </a:rPr>
              <a:t>2015-16</a:t>
            </a:r>
            <a:endParaRPr lang="en-US" sz="3600" dirty="0" smtClean="0">
              <a:latin typeface="AR CHRISTY" pitchFamily="2" charset="0"/>
            </a:endParaRPr>
          </a:p>
          <a:p>
            <a:r>
              <a:rPr lang="en-US" sz="3600" dirty="0" smtClean="0">
                <a:latin typeface="AR CHRISTY" pitchFamily="2" charset="0"/>
              </a:rPr>
              <a:t>Grades </a:t>
            </a:r>
            <a:r>
              <a:rPr lang="en-US" sz="3600" dirty="0" smtClean="0">
                <a:latin typeface="AR CHRISTY" pitchFamily="2" charset="0"/>
              </a:rPr>
              <a:t>8-9</a:t>
            </a:r>
            <a:r>
              <a:rPr lang="en-US" sz="3600" dirty="0" smtClean="0">
                <a:latin typeface="AR CHRISTY" pitchFamily="2" charset="0"/>
              </a:rPr>
              <a:t> </a:t>
            </a:r>
            <a:r>
              <a:rPr lang="en-US" sz="3600" dirty="0" smtClean="0">
                <a:latin typeface="AR CHRISTY" pitchFamily="2" charset="0"/>
              </a:rPr>
              <a:t>Theater</a:t>
            </a:r>
            <a:endParaRPr lang="en-US" sz="3600" dirty="0">
              <a:latin typeface="AR CHRISTY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4712">
            <a:off x="6151690" y="1341277"/>
            <a:ext cx="4402602" cy="270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7125113" cy="924475"/>
          </a:xfrm>
        </p:spPr>
        <p:txBody>
          <a:bodyPr/>
          <a:lstStyle/>
          <a:p>
            <a:r>
              <a:rPr lang="en-US" sz="4000" dirty="0" smtClean="0">
                <a:latin typeface="Kristen ITC" pitchFamily="66" charset="0"/>
              </a:rPr>
              <a:t>Rule and Regulations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3246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Bring a Pen/Pencil with you at all times.</a:t>
            </a:r>
            <a:endParaRPr lang="en-US" sz="3200" dirty="0" smtClean="0">
              <a:solidFill>
                <a:srgbClr val="FFC000"/>
              </a:solidFill>
              <a:latin typeface="Constantia" panose="02030602050306030303" pitchFamily="18" charset="0"/>
            </a:endParaRPr>
          </a:p>
          <a:p>
            <a:endParaRPr lang="en-US" sz="3200" dirty="0" smtClean="0">
              <a:solidFill>
                <a:srgbClr val="FFC000"/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Have your Drama folder with you at all times.</a:t>
            </a:r>
            <a:endParaRPr lang="en-US" sz="3200" dirty="0" smtClean="0">
              <a:solidFill>
                <a:srgbClr val="FFC000"/>
              </a:solidFill>
              <a:latin typeface="Constantia" panose="02030602050306030303" pitchFamily="18" charset="0"/>
            </a:endParaRPr>
          </a:p>
          <a:p>
            <a:endParaRPr lang="en-US" sz="3200" dirty="0" smtClean="0">
              <a:solidFill>
                <a:srgbClr val="FFC000"/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You are </a:t>
            </a:r>
            <a:r>
              <a:rPr lang="en-US" sz="32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NOT ALLOWED </a:t>
            </a:r>
            <a:r>
              <a:rPr lang="en-US" sz="3200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to touch anything on the stage that is not used by the Drama class.</a:t>
            </a:r>
            <a:endParaRPr lang="en-US" sz="3200" dirty="0" smtClean="0">
              <a:solidFill>
                <a:srgbClr val="FFC000"/>
              </a:solidFill>
              <a:latin typeface="Constantia" panose="02030602050306030303" pitchFamily="18" charset="0"/>
            </a:endParaRPr>
          </a:p>
          <a:p>
            <a:endParaRPr lang="en-US" sz="3200" dirty="0" smtClean="0">
              <a:solidFill>
                <a:srgbClr val="FFC000"/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No cell phones, unless directed by Mr. Seidel</a:t>
            </a:r>
            <a:endParaRPr lang="en-US" sz="3200" dirty="0" smtClean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59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7125113" cy="924475"/>
          </a:xfrm>
        </p:spPr>
        <p:txBody>
          <a:bodyPr/>
          <a:lstStyle/>
          <a:p>
            <a:r>
              <a:rPr lang="en-US" sz="4000" dirty="0" smtClean="0">
                <a:latin typeface="Kristen ITC" pitchFamily="66" charset="0"/>
              </a:rPr>
              <a:t>Rule and Regulations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10275"/>
            <a:ext cx="83246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Lateness are not accepted. BE ON TIME!</a:t>
            </a:r>
          </a:p>
          <a:p>
            <a:endParaRPr lang="en-US" sz="3200" dirty="0" smtClean="0">
              <a:solidFill>
                <a:srgbClr val="FFC000"/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Homework – I do not accept late work. It is or it isn’t.</a:t>
            </a:r>
            <a:endParaRPr lang="en-US" sz="3200" dirty="0" smtClean="0">
              <a:solidFill>
                <a:srgbClr val="FFC000"/>
              </a:solidFill>
              <a:latin typeface="Constantia" panose="02030602050306030303" pitchFamily="18" charset="0"/>
            </a:endParaRPr>
          </a:p>
          <a:p>
            <a:endParaRPr lang="en-US" sz="3200" dirty="0" smtClean="0">
              <a:solidFill>
                <a:srgbClr val="FFC000"/>
              </a:solidFill>
              <a:latin typeface="Constantia" panose="02030602050306030303" pitchFamily="18" charset="0"/>
            </a:endParaRPr>
          </a:p>
          <a:p>
            <a:endParaRPr lang="en-US" sz="3200" dirty="0" smtClean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13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724"/>
            <a:ext cx="7677355" cy="92447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    </a:t>
            </a:r>
            <a:r>
              <a:rPr lang="en-US" sz="4400" dirty="0" smtClean="0">
                <a:solidFill>
                  <a:srgbClr val="FFC000"/>
                </a:solidFill>
                <a:latin typeface="AR BLANCA" panose="02000000000000000000" pitchFamily="2" charset="0"/>
              </a:rPr>
              <a:t>DRAMA RULES FROM YOU!!</a:t>
            </a:r>
            <a:endParaRPr lang="en-US" dirty="0">
              <a:solidFill>
                <a:srgbClr val="FFC000"/>
              </a:solidFill>
              <a:latin typeface="AR BLANC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07361"/>
            <a:ext cx="7905955" cy="4441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Give advice in a nicely manner.</a:t>
            </a:r>
          </a:p>
          <a:p>
            <a:pPr marL="0" indent="0">
              <a:buNone/>
            </a:pPr>
            <a:r>
              <a:rPr lang="en-US" sz="3200" dirty="0" smtClean="0"/>
              <a:t>Don’t be </a:t>
            </a:r>
            <a:r>
              <a:rPr lang="en-US" sz="3200" dirty="0" err="1" smtClean="0"/>
              <a:t>judgemental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Be safe with yourself and others.</a:t>
            </a:r>
          </a:p>
          <a:p>
            <a:pPr marL="0" indent="0">
              <a:buNone/>
            </a:pPr>
            <a:r>
              <a:rPr lang="en-US" sz="3200" dirty="0" smtClean="0"/>
              <a:t>Express yourself.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63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2579"/>
            <a:ext cx="7125113" cy="924475"/>
          </a:xfrm>
        </p:spPr>
        <p:txBody>
          <a:bodyPr/>
          <a:lstStyle/>
          <a:p>
            <a:r>
              <a:rPr lang="en-US" sz="5400" dirty="0" smtClean="0">
                <a:solidFill>
                  <a:srgbClr val="00B0F0"/>
                </a:solidFill>
                <a:latin typeface="Bell MT" pitchFamily="18" charset="0"/>
              </a:rPr>
              <a:t>Course Syllabus</a:t>
            </a:r>
            <a:endParaRPr lang="en-US" sz="5400" dirty="0">
              <a:solidFill>
                <a:srgbClr val="00B0F0"/>
              </a:solidFill>
              <a:latin typeface="Bell M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9200" y="68997"/>
            <a:ext cx="2286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92972"/>
            <a:ext cx="2286000" cy="1701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83295"/>
            <a:ext cx="2627120" cy="2103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438400" y="1143000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 CENA" pitchFamily="2" charset="0"/>
              </a:rPr>
              <a:t>Types of Theater</a:t>
            </a:r>
            <a:endParaRPr lang="en-US" sz="3200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5436" y="640213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 CENA" pitchFamily="2" charset="0"/>
              </a:rPr>
              <a:t>Technical Theater</a:t>
            </a:r>
            <a:endParaRPr lang="en-US" sz="3200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5358272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 CENA" pitchFamily="2" charset="0"/>
              </a:rPr>
              <a:t>Stage Combat</a:t>
            </a:r>
            <a:endParaRPr lang="en-US" sz="3200" dirty="0">
              <a:solidFill>
                <a:srgbClr val="FF0000"/>
              </a:solidFill>
              <a:latin typeface="AR CENA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62" y="2209800"/>
            <a:ext cx="2124075" cy="215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629400" y="2955303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 CENA" pitchFamily="2" charset="0"/>
              </a:rPr>
              <a:t>Shakespeare</a:t>
            </a:r>
            <a:endParaRPr lang="en-US" sz="3200" dirty="0">
              <a:solidFill>
                <a:srgbClr val="FF0000"/>
              </a:solidFill>
              <a:latin typeface="AR CENA" pitchFamily="2" charset="0"/>
            </a:endParaRP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7" y="2494304"/>
            <a:ext cx="2247900" cy="20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2514600" y="314331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 CENA" pitchFamily="2" charset="0"/>
              </a:rPr>
              <a:t>Performing</a:t>
            </a:r>
            <a:endParaRPr lang="en-US" sz="2800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4896607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 DARLING" pitchFamily="2" charset="0"/>
              </a:rPr>
              <a:t>And much </a:t>
            </a:r>
            <a:r>
              <a:rPr lang="en-US" sz="4000" dirty="0" err="1" smtClean="0">
                <a:solidFill>
                  <a:srgbClr val="FFFF00"/>
                </a:solidFill>
                <a:latin typeface="AR DARLING" pitchFamily="2" charset="0"/>
              </a:rPr>
              <a:t>much</a:t>
            </a:r>
            <a:r>
              <a:rPr lang="en-US" sz="4000" dirty="0" smtClean="0">
                <a:solidFill>
                  <a:srgbClr val="FFFF00"/>
                </a:solidFill>
                <a:latin typeface="AR DARLING" pitchFamily="2" charset="0"/>
              </a:rPr>
              <a:t> more…</a:t>
            </a:r>
            <a:endParaRPr lang="en-US" sz="4000" dirty="0">
              <a:solidFill>
                <a:srgbClr val="FFFF00"/>
              </a:solidFill>
              <a:latin typeface="AR DARL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51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125112" cy="374663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Palatino Linotype" pitchFamily="18" charset="0"/>
              </a:rPr>
              <a:t>Drama Diary</a:t>
            </a:r>
          </a:p>
          <a:p>
            <a:r>
              <a:rPr lang="en-US" sz="3200" dirty="0" smtClean="0">
                <a:solidFill>
                  <a:schemeClr val="accent1"/>
                </a:solidFill>
                <a:latin typeface="Palatino Linotype" pitchFamily="18" charset="0"/>
              </a:rPr>
              <a:t>Daily Writing entries and reflections</a:t>
            </a:r>
          </a:p>
          <a:p>
            <a:r>
              <a:rPr lang="en-US" sz="3200" dirty="0" smtClean="0">
                <a:solidFill>
                  <a:schemeClr val="accent1"/>
                </a:solidFill>
                <a:latin typeface="Palatino Linotype" pitchFamily="18" charset="0"/>
              </a:rPr>
              <a:t>Collected works of your achievements.</a:t>
            </a:r>
            <a:endParaRPr lang="en-US" sz="3200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5791200" cy="31598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556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304800"/>
            <a:ext cx="4038600" cy="1524000"/>
          </a:xfrm>
        </p:spPr>
        <p:txBody>
          <a:bodyPr/>
          <a:lstStyle/>
          <a:p>
            <a:pPr algn="r"/>
            <a:r>
              <a:rPr lang="en-US" sz="5400" dirty="0" smtClean="0">
                <a:solidFill>
                  <a:srgbClr val="FF3399"/>
                </a:solidFill>
                <a:latin typeface="Imprint MT Shadow" pitchFamily="82" charset="0"/>
              </a:rPr>
              <a:t>Performance Participation</a:t>
            </a:r>
            <a:endParaRPr lang="en-US" sz="5400" dirty="0">
              <a:solidFill>
                <a:srgbClr val="FF3399"/>
              </a:solidFill>
              <a:latin typeface="Imprint MT Shadow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1"/>
            <a:ext cx="3810000" cy="25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014526"/>
            <a:ext cx="4800600" cy="3655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7200" y="3505200"/>
            <a:ext cx="3352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  <a:latin typeface="AR CARTER" pitchFamily="2" charset="0"/>
              </a:rPr>
              <a:t>Winter Concert</a:t>
            </a:r>
          </a:p>
          <a:p>
            <a:pPr algn="ctr"/>
            <a:r>
              <a:rPr lang="en-US" sz="4400" dirty="0" smtClean="0">
                <a:solidFill>
                  <a:srgbClr val="92D050"/>
                </a:solidFill>
                <a:latin typeface="AR CARTER" pitchFamily="2" charset="0"/>
              </a:rPr>
              <a:t>Spring Concert</a:t>
            </a:r>
          </a:p>
          <a:p>
            <a:pPr algn="ctr"/>
            <a:r>
              <a:rPr lang="en-US" sz="4400" dirty="0" smtClean="0">
                <a:solidFill>
                  <a:srgbClr val="92D050"/>
                </a:solidFill>
                <a:latin typeface="AR CARTER" pitchFamily="2" charset="0"/>
              </a:rPr>
              <a:t>School Assemblies</a:t>
            </a:r>
          </a:p>
          <a:p>
            <a:pPr algn="ctr"/>
            <a:r>
              <a:rPr lang="en-US" sz="4400" dirty="0" smtClean="0">
                <a:solidFill>
                  <a:srgbClr val="92D050"/>
                </a:solidFill>
                <a:latin typeface="AR CARTER" pitchFamily="2" charset="0"/>
              </a:rPr>
              <a:t>K-7 </a:t>
            </a:r>
            <a:r>
              <a:rPr lang="en-US" sz="4400" dirty="0" smtClean="0">
                <a:solidFill>
                  <a:srgbClr val="92D050"/>
                </a:solidFill>
                <a:latin typeface="AR CARTER" pitchFamily="2" charset="0"/>
              </a:rPr>
              <a:t>Productions</a:t>
            </a:r>
            <a:endParaRPr lang="en-US" sz="4400" dirty="0">
              <a:solidFill>
                <a:srgbClr val="92D050"/>
              </a:solidFill>
              <a:latin typeface="AR CAR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0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00"/>
            <a:ext cx="6172200" cy="617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10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11670"/>
            <a:ext cx="7125113" cy="924475"/>
          </a:xfrm>
        </p:spPr>
        <p:txBody>
          <a:bodyPr/>
          <a:lstStyle/>
          <a:p>
            <a:r>
              <a:rPr lang="en-US" sz="5400" dirty="0" smtClean="0">
                <a:solidFill>
                  <a:srgbClr val="FFFF00"/>
                </a:solidFill>
                <a:latin typeface="Cooper Black" pitchFamily="18" charset="0"/>
              </a:rPr>
              <a:t>i</a:t>
            </a:r>
            <a:r>
              <a:rPr lang="en-US" dirty="0" smtClean="0">
                <a:latin typeface="Cooper Black" pitchFamily="18" charset="0"/>
              </a:rPr>
              <a:t> </a:t>
            </a:r>
            <a:r>
              <a:rPr lang="en-US" dirty="0" err="1" smtClean="0">
                <a:latin typeface="Cooper Black" pitchFamily="18" charset="0"/>
              </a:rPr>
              <a:t>nteractive</a:t>
            </a:r>
            <a:r>
              <a:rPr lang="en-US" dirty="0" smtClean="0">
                <a:latin typeface="Cooper Black" pitchFamily="18" charset="0"/>
              </a:rPr>
              <a:t/>
            </a:r>
            <a:br>
              <a:rPr lang="en-US" dirty="0" smtClean="0">
                <a:latin typeface="Cooper Black" pitchFamily="18" charset="0"/>
              </a:rPr>
            </a:br>
            <a:r>
              <a:rPr lang="en-US" sz="5400" dirty="0" smtClean="0">
                <a:solidFill>
                  <a:srgbClr val="FFFF00"/>
                </a:solidFill>
                <a:latin typeface="Cooper Black" pitchFamily="18" charset="0"/>
              </a:rPr>
              <a:t>P</a:t>
            </a:r>
            <a:r>
              <a:rPr lang="en-US" dirty="0" smtClean="0">
                <a:latin typeface="Cooper Black" pitchFamily="18" charset="0"/>
              </a:rPr>
              <a:t> </a:t>
            </a:r>
            <a:r>
              <a:rPr lang="en-US" dirty="0" err="1" smtClean="0">
                <a:latin typeface="Cooper Black" pitchFamily="18" charset="0"/>
              </a:rPr>
              <a:t>ersonal</a:t>
            </a:r>
            <a:r>
              <a:rPr lang="en-US" dirty="0" smtClean="0">
                <a:latin typeface="Cooper Black" pitchFamily="18" charset="0"/>
              </a:rPr>
              <a:t/>
            </a:r>
            <a:br>
              <a:rPr lang="en-US" dirty="0" smtClean="0">
                <a:latin typeface="Cooper Black" pitchFamily="18" charset="0"/>
              </a:rPr>
            </a:br>
            <a:r>
              <a:rPr lang="en-US" sz="4800" dirty="0" smtClean="0">
                <a:solidFill>
                  <a:srgbClr val="FFFF00"/>
                </a:solidFill>
                <a:latin typeface="Cooper Black" pitchFamily="18" charset="0"/>
              </a:rPr>
              <a:t>O</a:t>
            </a:r>
            <a:r>
              <a:rPr lang="en-US" dirty="0" smtClean="0">
                <a:latin typeface="Cooper Black" pitchFamily="18" charset="0"/>
              </a:rPr>
              <a:t> </a:t>
            </a:r>
            <a:r>
              <a:rPr lang="en-US" dirty="0" err="1" smtClean="0">
                <a:latin typeface="Cooper Black" pitchFamily="18" charset="0"/>
              </a:rPr>
              <a:t>bjective</a:t>
            </a:r>
            <a:r>
              <a:rPr lang="en-US" dirty="0" smtClean="0">
                <a:latin typeface="Cooper Black" pitchFamily="18" charset="0"/>
              </a:rPr>
              <a:t/>
            </a:r>
            <a:br>
              <a:rPr lang="en-US" dirty="0" smtClean="0">
                <a:latin typeface="Cooper Black" pitchFamily="18" charset="0"/>
              </a:rPr>
            </a:br>
            <a:r>
              <a:rPr lang="en-US" sz="5400" dirty="0" smtClean="0">
                <a:solidFill>
                  <a:srgbClr val="FFFF00"/>
                </a:solidFill>
                <a:latin typeface="Cooper Black" pitchFamily="18" charset="0"/>
              </a:rPr>
              <a:t>P</a:t>
            </a:r>
            <a:r>
              <a:rPr lang="en-US" dirty="0" smtClean="0">
                <a:latin typeface="Cooper Black" pitchFamily="18" charset="0"/>
              </a:rPr>
              <a:t> </a:t>
            </a:r>
            <a:r>
              <a:rPr lang="en-US" dirty="0" err="1" smtClean="0">
                <a:latin typeface="Cooper Black" pitchFamily="18" charset="0"/>
              </a:rPr>
              <a:t>lans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27" y="457200"/>
            <a:ext cx="4788184" cy="340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95600" y="4800600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 CHRISTY" pitchFamily="2" charset="0"/>
              </a:rPr>
              <a:t>Weekly</a:t>
            </a:r>
          </a:p>
          <a:p>
            <a:pPr algn="ctr"/>
            <a:r>
              <a:rPr lang="en-US" sz="2800" dirty="0" smtClean="0">
                <a:solidFill>
                  <a:srgbClr val="00B0F0"/>
                </a:solidFill>
                <a:latin typeface="AR CHRISTY" pitchFamily="2" charset="0"/>
              </a:rPr>
              <a:t>Personal</a:t>
            </a:r>
          </a:p>
          <a:p>
            <a:pPr algn="ctr"/>
            <a:r>
              <a:rPr lang="en-US" sz="2800" dirty="0" smtClean="0">
                <a:solidFill>
                  <a:srgbClr val="00B0F0"/>
                </a:solidFill>
                <a:latin typeface="AR CHRISTY" pitchFamily="2" charset="0"/>
              </a:rPr>
              <a:t>Drama / School related</a:t>
            </a:r>
            <a:endParaRPr lang="en-US" sz="2800" dirty="0">
              <a:solidFill>
                <a:srgbClr val="00B0F0"/>
              </a:solidFill>
              <a:latin typeface="AR CHRIST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56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54" y="1807361"/>
            <a:ext cx="8380646" cy="4051437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00B0F0"/>
                </a:solidFill>
                <a:latin typeface="AR CARTER" panose="02000000000000000000" pitchFamily="2" charset="0"/>
              </a:rPr>
              <a:t>How I Succeeded Letter!</a:t>
            </a:r>
          </a:p>
          <a:p>
            <a:pPr marL="0" indent="0" algn="ctr">
              <a:buNone/>
            </a:pPr>
            <a:r>
              <a:rPr lang="en-US" sz="2000" i="1" dirty="0" smtClean="0">
                <a:solidFill>
                  <a:srgbClr val="FFC000"/>
                </a:solidFill>
              </a:rPr>
              <a:t>Complete the worksheet to the best of your ability!</a:t>
            </a:r>
            <a:endParaRPr lang="en-US" sz="2000" i="1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554" y="468562"/>
            <a:ext cx="8226888" cy="842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Now Do Now Do Now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36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125113" cy="924475"/>
          </a:xfrm>
        </p:spPr>
        <p:txBody>
          <a:bodyPr/>
          <a:lstStyle/>
          <a:p>
            <a:pPr algn="ctr"/>
            <a:r>
              <a:rPr lang="en-US" sz="5400" dirty="0" smtClean="0">
                <a:latin typeface="AR DARLING" pitchFamily="2" charset="0"/>
              </a:rPr>
              <a:t>Student to Student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43000"/>
            <a:ext cx="3778415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8600" y="3048000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  <a:latin typeface="Bell MT" pitchFamily="18" charset="0"/>
              </a:rPr>
              <a:t>Support structure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  <a:latin typeface="Bell MT" pitchFamily="18" charset="0"/>
              </a:rPr>
              <a:t>Test, Quiz reviewer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  <a:latin typeface="Bell MT" pitchFamily="18" charset="0"/>
              </a:rPr>
              <a:t>Project, Research helper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  <a:latin typeface="Bell MT" pitchFamily="18" charset="0"/>
              </a:rPr>
              <a:t>Performance Partner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3399"/>
                </a:solidFill>
                <a:latin typeface="Bell MT" pitchFamily="18" charset="0"/>
              </a:rPr>
              <a:t>Be responsible for your success, and someone else’s.</a:t>
            </a:r>
            <a:endParaRPr lang="en-US" sz="3200" dirty="0">
              <a:solidFill>
                <a:srgbClr val="FF3399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83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222852">
            <a:off x="-480573" y="2892989"/>
            <a:ext cx="7772400" cy="1295400"/>
          </a:xfrm>
        </p:spPr>
        <p:txBody>
          <a:bodyPr/>
          <a:lstStyle/>
          <a:p>
            <a:pPr algn="ctr"/>
            <a:r>
              <a:rPr lang="en-US" sz="8800" dirty="0" smtClean="0">
                <a:solidFill>
                  <a:srgbClr val="92D050"/>
                </a:solidFill>
                <a:latin typeface="AR DARLING" pitchFamily="2" charset="0"/>
              </a:rPr>
              <a:t>Welcome </a:t>
            </a:r>
            <a:r>
              <a:rPr lang="en-US" sz="8800" smtClean="0">
                <a:solidFill>
                  <a:srgbClr val="92D050"/>
                </a:solidFill>
                <a:latin typeface="AR DARLING" pitchFamily="2" charset="0"/>
              </a:rPr>
              <a:t>to </a:t>
            </a:r>
            <a:r>
              <a:rPr lang="en-US" sz="8800" smtClean="0">
                <a:solidFill>
                  <a:srgbClr val="92D050"/>
                </a:solidFill>
                <a:latin typeface="AR DARLING" pitchFamily="2" charset="0"/>
              </a:rPr>
              <a:t>Stagecraft</a:t>
            </a:r>
            <a:r>
              <a:rPr lang="en-US" sz="8800" smtClean="0">
                <a:solidFill>
                  <a:srgbClr val="92D050"/>
                </a:solidFill>
                <a:latin typeface="AR DARLING" pitchFamily="2" charset="0"/>
              </a:rPr>
              <a:t>!!</a:t>
            </a:r>
            <a:endParaRPr lang="en-US" sz="8800" dirty="0">
              <a:solidFill>
                <a:srgbClr val="92D050"/>
              </a:solidFill>
              <a:latin typeface="AR DARLING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191000"/>
            <a:ext cx="7117180" cy="86142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AR CHRISTY" pitchFamily="2" charset="0"/>
              </a:rPr>
              <a:t>Mr. Seidel</a:t>
            </a:r>
          </a:p>
          <a:p>
            <a:r>
              <a:rPr lang="en-US" sz="3600" dirty="0" smtClean="0">
                <a:latin typeface="AR CHRISTY" pitchFamily="2" charset="0"/>
              </a:rPr>
              <a:t>2015-16</a:t>
            </a:r>
            <a:endParaRPr lang="en-US" sz="3600" dirty="0" smtClean="0">
              <a:latin typeface="AR CHRISTY" pitchFamily="2" charset="0"/>
            </a:endParaRPr>
          </a:p>
          <a:p>
            <a:r>
              <a:rPr lang="en-US" sz="3600" dirty="0" smtClean="0">
                <a:latin typeface="AR CHRISTY" pitchFamily="2" charset="0"/>
              </a:rPr>
              <a:t>Grades </a:t>
            </a:r>
            <a:r>
              <a:rPr lang="en-US" sz="3600" dirty="0" smtClean="0">
                <a:latin typeface="AR CHRISTY" pitchFamily="2" charset="0"/>
              </a:rPr>
              <a:t>8-9</a:t>
            </a:r>
            <a:r>
              <a:rPr lang="en-US" sz="3600" dirty="0" smtClean="0">
                <a:latin typeface="AR CHRISTY" pitchFamily="2" charset="0"/>
              </a:rPr>
              <a:t> </a:t>
            </a:r>
            <a:r>
              <a:rPr lang="en-US" sz="3600" dirty="0" smtClean="0">
                <a:latin typeface="AR CHRISTY" pitchFamily="2" charset="0"/>
              </a:rPr>
              <a:t>Theater</a:t>
            </a:r>
            <a:endParaRPr lang="en-US" sz="3600" dirty="0">
              <a:latin typeface="AR CHRISTY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4712">
            <a:off x="6151690" y="1341277"/>
            <a:ext cx="4402602" cy="270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23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2"/>
            <a:ext cx="7696200" cy="2046718"/>
          </a:xfrm>
        </p:spPr>
        <p:txBody>
          <a:bodyPr/>
          <a:lstStyle/>
          <a:p>
            <a:r>
              <a:rPr lang="en-US" sz="7200" dirty="0" smtClean="0">
                <a:solidFill>
                  <a:srgbClr val="FFFF00"/>
                </a:solidFill>
                <a:latin typeface="AR CARTER" pitchFamily="2" charset="0"/>
              </a:rPr>
              <a:t>DRAMA RULE NUMBER 1</a:t>
            </a:r>
            <a:endParaRPr lang="en-US" sz="7200" dirty="0">
              <a:solidFill>
                <a:srgbClr val="FFFF00"/>
              </a:solidFill>
              <a:latin typeface="AR CARTER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715932" cy="41856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9759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848600" cy="54431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694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388">
            <a:off x="451263" y="817256"/>
            <a:ext cx="8159750" cy="5099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4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458200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7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686017" cy="45020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107631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1"/>
            <a:ext cx="7125113" cy="457199"/>
          </a:xfrm>
        </p:spPr>
        <p:txBody>
          <a:bodyPr/>
          <a:lstStyle/>
          <a:p>
            <a:r>
              <a:rPr lang="en-US" sz="8000" dirty="0" smtClean="0">
                <a:solidFill>
                  <a:srgbClr val="92D050"/>
                </a:solidFill>
                <a:latin typeface="AR BONNIE" pitchFamily="2" charset="0"/>
              </a:rPr>
              <a:t>Course </a:t>
            </a:r>
            <a:br>
              <a:rPr lang="en-US" sz="8000" dirty="0" smtClean="0">
                <a:solidFill>
                  <a:srgbClr val="92D050"/>
                </a:solidFill>
                <a:latin typeface="AR BONNIE" pitchFamily="2" charset="0"/>
              </a:rPr>
            </a:br>
            <a:r>
              <a:rPr lang="en-US" sz="8000" dirty="0" smtClean="0">
                <a:solidFill>
                  <a:srgbClr val="92D050"/>
                </a:solidFill>
                <a:latin typeface="AR BONNIE" pitchFamily="2" charset="0"/>
              </a:rPr>
              <a:t>Expectations</a:t>
            </a:r>
            <a:endParaRPr lang="en-US" sz="8000" dirty="0">
              <a:solidFill>
                <a:srgbClr val="92D050"/>
              </a:solidFill>
              <a:latin typeface="AR BONNI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372555" cy="4517239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</a:rPr>
              <a:t>Drama Rules:</a:t>
            </a:r>
            <a:r>
              <a:rPr lang="en-US" sz="2400" dirty="0" smtClean="0">
                <a:latin typeface="Georgia" pitchFamily="18" charset="0"/>
              </a:rPr>
              <a:t>  </a:t>
            </a:r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</a:rPr>
              <a:t>Course 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</a:rPr>
              <a:t>Syllabus: </a:t>
            </a:r>
            <a:r>
              <a:rPr lang="en-US" sz="2400" dirty="0" smtClean="0">
                <a:latin typeface="Georgia" pitchFamily="18" charset="0"/>
              </a:rPr>
              <a:t>What do we have planned this year?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Projects, Research Papers, Performance Pieces, etc…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</a:rPr>
              <a:t>Portfolio Expectations: </a:t>
            </a:r>
            <a:r>
              <a:rPr lang="en-US" sz="2400" dirty="0" smtClean="0">
                <a:latin typeface="Georgia" pitchFamily="18" charset="0"/>
              </a:rPr>
              <a:t>Writing Prompts &amp; Journal Entries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Drama Diary Initiative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</a:rPr>
              <a:t>Performance Participation:  </a:t>
            </a:r>
            <a:r>
              <a:rPr lang="en-US" sz="2400" dirty="0" smtClean="0">
                <a:latin typeface="Georgia" pitchFamily="18" charset="0"/>
              </a:rPr>
              <a:t>When are we going to be on stage!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4040"/>
            <a:ext cx="2438400" cy="29484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9044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7125113" cy="924475"/>
          </a:xfrm>
        </p:spPr>
        <p:txBody>
          <a:bodyPr/>
          <a:lstStyle/>
          <a:p>
            <a:r>
              <a:rPr lang="en-US" sz="4000" dirty="0" smtClean="0">
                <a:latin typeface="Kristen ITC" pitchFamily="66" charset="0"/>
              </a:rPr>
              <a:t>Rule and Regulations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"/>
            <a:ext cx="2562225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952" y="1555523"/>
            <a:ext cx="83246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Meet in Drama </a:t>
            </a:r>
            <a:r>
              <a:rPr lang="en-US" sz="3200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Area Silently on stage and find a seat.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C000"/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C000"/>
                </a:solidFill>
                <a:latin typeface="Constantia" panose="02030602050306030303" pitchFamily="18" charset="0"/>
              </a:rPr>
              <a:t>When on stage, sit in designated seat. DO NOT MOVE YOUR SPOT!</a:t>
            </a:r>
          </a:p>
          <a:p>
            <a:endParaRPr lang="en-US" sz="3200" dirty="0" smtClean="0">
              <a:solidFill>
                <a:srgbClr val="FFC000"/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Listen to  the speaker, and the speaker will listen you!</a:t>
            </a:r>
          </a:p>
          <a:p>
            <a:endParaRPr lang="en-US" sz="3200" dirty="0" smtClean="0">
              <a:solidFill>
                <a:srgbClr val="FFC000"/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  <a:latin typeface="Constantia" panose="02030602050306030303" pitchFamily="18" charset="0"/>
              </a:rPr>
              <a:t>You want respect? Be prepared to give it!</a:t>
            </a:r>
          </a:p>
        </p:txBody>
      </p:sp>
    </p:spTree>
    <p:extLst>
      <p:ext uri="{BB962C8B-B14F-4D97-AF65-F5344CB8AC3E}">
        <p14:creationId xmlns:p14="http://schemas.microsoft.com/office/powerpoint/2010/main" val="2143604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</Template>
  <TotalTime>448</TotalTime>
  <Words>326</Words>
  <Application>Microsoft Office PowerPoint</Application>
  <PresentationFormat>On-screen Show (4:3)</PresentationFormat>
  <Paragraphs>70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AR BLANCA</vt:lpstr>
      <vt:lpstr>AR BONNIE</vt:lpstr>
      <vt:lpstr>AR CARTER</vt:lpstr>
      <vt:lpstr>AR CENA</vt:lpstr>
      <vt:lpstr>AR CHRISTY</vt:lpstr>
      <vt:lpstr>AR DARLING</vt:lpstr>
      <vt:lpstr>Arial</vt:lpstr>
      <vt:lpstr>Bell MT</vt:lpstr>
      <vt:lpstr>Calibri</vt:lpstr>
      <vt:lpstr>Constantia</vt:lpstr>
      <vt:lpstr>Cooper Black</vt:lpstr>
      <vt:lpstr>Courier New</vt:lpstr>
      <vt:lpstr>Georgia</vt:lpstr>
      <vt:lpstr>Imprint MT Shadow</vt:lpstr>
      <vt:lpstr>Kristen ITC</vt:lpstr>
      <vt:lpstr>Palatino Linotype</vt:lpstr>
      <vt:lpstr>Trebuchet MS</vt:lpstr>
      <vt:lpstr>Verdana</vt:lpstr>
      <vt:lpstr>Wingdings 2</vt:lpstr>
      <vt:lpstr>Autumn</vt:lpstr>
      <vt:lpstr>Welcome to Beginner’s Drama!!</vt:lpstr>
      <vt:lpstr>Welcome to Stagecraft!!</vt:lpstr>
      <vt:lpstr>DRAMA RULE NUMBER 1</vt:lpstr>
      <vt:lpstr>PowerPoint Presentation</vt:lpstr>
      <vt:lpstr>PowerPoint Presentation</vt:lpstr>
      <vt:lpstr>PowerPoint Presentation</vt:lpstr>
      <vt:lpstr>PowerPoint Presentation</vt:lpstr>
      <vt:lpstr>Course  Expectations</vt:lpstr>
      <vt:lpstr>Rule and Regulations  </vt:lpstr>
      <vt:lpstr>Rule and Regulations  </vt:lpstr>
      <vt:lpstr>Rule and Regulations  </vt:lpstr>
      <vt:lpstr>     DRAMA RULES FROM YOU!!</vt:lpstr>
      <vt:lpstr>Course Syllabus</vt:lpstr>
      <vt:lpstr>PowerPoint Presentation</vt:lpstr>
      <vt:lpstr>Performance Participation</vt:lpstr>
      <vt:lpstr>PowerPoint Presentation</vt:lpstr>
      <vt:lpstr>i nteractive P ersonal O bjective P lans</vt:lpstr>
      <vt:lpstr>PowerPoint Presentation</vt:lpstr>
      <vt:lpstr>Student to Student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Drama!!</dc:title>
  <dc:creator>Michael</dc:creator>
  <cp:lastModifiedBy>Mike</cp:lastModifiedBy>
  <cp:revision>25</cp:revision>
  <dcterms:created xsi:type="dcterms:W3CDTF">2013-09-08T23:51:12Z</dcterms:created>
  <dcterms:modified xsi:type="dcterms:W3CDTF">2015-09-08T17:05:55Z</dcterms:modified>
</cp:coreProperties>
</file>