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0" r:id="rId2"/>
    <p:sldId id="274" r:id="rId3"/>
    <p:sldId id="270" r:id="rId4"/>
    <p:sldId id="263" r:id="rId5"/>
    <p:sldId id="265" r:id="rId6"/>
    <p:sldId id="264" r:id="rId7"/>
    <p:sldId id="266" r:id="rId8"/>
    <p:sldId id="269"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D000D8-8970-4C95-BCDF-12103ABEB93F}"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6F216-3A15-448F-B9B0-98419FD513EC}" type="slidenum">
              <a:rPr lang="en-US" smtClean="0"/>
              <a:t>‹#›</a:t>
            </a:fld>
            <a:endParaRPr lang="en-US"/>
          </a:p>
        </p:txBody>
      </p:sp>
    </p:spTree>
    <p:extLst>
      <p:ext uri="{BB962C8B-B14F-4D97-AF65-F5344CB8AC3E}">
        <p14:creationId xmlns:p14="http://schemas.microsoft.com/office/powerpoint/2010/main" val="2689288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pPr marL="0" marR="0" lvl="0" indent="0" algn="r" defTabSz="924916" rtl="0" eaLnBrk="1" fontAlgn="auto" latinLnBrk="0" hangingPunct="1">
              <a:lnSpc>
                <a:spcPct val="100000"/>
              </a:lnSpc>
              <a:spcBef>
                <a:spcPts val="0"/>
              </a:spcBef>
              <a:spcAft>
                <a:spcPts val="0"/>
              </a:spcAft>
              <a:buClrTx/>
              <a:buSzTx/>
              <a:buFontTx/>
              <a:buNone/>
              <a:tabLst/>
              <a:defRPr/>
            </a:pPr>
            <a:fld id="{0A3C37BE-C303-496D-B5CD-85F2937540FC}" type="slidenum">
              <a:rPr kumimoji="0" lang="en-US" sz="1200" b="0" i="0" u="none" strike="noStrike" kern="1200" cap="none" spc="0" normalizeH="0" baseline="0" noProof="0">
                <a:ln>
                  <a:noFill/>
                </a:ln>
                <a:solidFill>
                  <a:srgbClr val="514843"/>
                </a:solidFill>
                <a:effectLst/>
                <a:uLnTx/>
                <a:uFillTx/>
                <a:latin typeface="Euphemia"/>
                <a:ea typeface="+mn-ea"/>
                <a:cs typeface="+mn-cs"/>
              </a:rPr>
              <a:pPr marL="0" marR="0" lvl="0" indent="0" algn="r" defTabSz="924916"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514843"/>
              </a:solidFill>
              <a:effectLst/>
              <a:uLnTx/>
              <a:uFillTx/>
              <a:latin typeface="Euphemia"/>
              <a:ea typeface="+mn-ea"/>
              <a:cs typeface="+mn-cs"/>
            </a:endParaRPr>
          </a:p>
        </p:txBody>
      </p:sp>
    </p:spTree>
    <p:extLst>
      <p:ext uri="{BB962C8B-B14F-4D97-AF65-F5344CB8AC3E}">
        <p14:creationId xmlns:p14="http://schemas.microsoft.com/office/powerpoint/2010/main" val="2184307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pPr/>
              <a:t>9/17/2020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46272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38545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185172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32634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584218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613893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73729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35477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FF54DE5-C571-48E8-A5BC-B369434E2F44}" type="slidenum">
              <a:rPr lang="en-US" smtClean="0"/>
              <a:t>‹#›</a:t>
            </a:fld>
            <a:endParaRPr lang="en-US"/>
          </a:p>
        </p:txBody>
      </p:sp>
    </p:spTree>
    <p:extLst>
      <p:ext uri="{BB962C8B-B14F-4D97-AF65-F5344CB8AC3E}">
        <p14:creationId xmlns:p14="http://schemas.microsoft.com/office/powerpoint/2010/main" val="191894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Tree>
    <p:extLst>
      <p:ext uri="{BB962C8B-B14F-4D97-AF65-F5344CB8AC3E}">
        <p14:creationId xmlns:p14="http://schemas.microsoft.com/office/powerpoint/2010/main" val="2775239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07950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596711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739368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381334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2B9795-92DC-40DC-A1CA-9A4B349D7824}"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010758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02B9795-92DC-40DC-A1CA-9A4B349D7824}"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1330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75429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08108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02B9795-92DC-40DC-A1CA-9A4B349D7824}" type="datetimeFigureOut">
              <a:rPr lang="en-US" smtClean="0"/>
              <a:pPr/>
              <a:t>9/17/2020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7497456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 y="753228"/>
            <a:ext cx="10394730" cy="1080938"/>
          </a:xfrm>
        </p:spPr>
        <p:txBody>
          <a:bodyPr anchor="ctr">
            <a:normAutofit fontScale="90000"/>
          </a:bodyPr>
          <a:lstStyle/>
          <a:p>
            <a:pPr algn="ctr"/>
            <a:r>
              <a:rPr lang="en-US" sz="4900" dirty="0" smtClean="0">
                <a:latin typeface="Times New Roman" panose="02020603050405020304" pitchFamily="18" charset="0"/>
                <a:cs typeface="Times New Roman" panose="02020603050405020304" pitchFamily="18" charset="0"/>
              </a:rPr>
              <a:t>Orange Township Public </a:t>
            </a:r>
            <a:r>
              <a:rPr lang="en-US" sz="4900" dirty="0">
                <a:latin typeface="Times New Roman" panose="02020603050405020304" pitchFamily="18" charset="0"/>
                <a:cs typeface="Times New Roman" panose="02020603050405020304" pitchFamily="18" charset="0"/>
              </a:rPr>
              <a:t>S</a:t>
            </a:r>
            <a:r>
              <a:rPr lang="en-US" sz="4900" dirty="0" smtClean="0">
                <a:latin typeface="Times New Roman" panose="02020603050405020304" pitchFamily="18" charset="0"/>
                <a:cs typeface="Times New Roman" panose="02020603050405020304" pitchFamily="18" charset="0"/>
              </a:rPr>
              <a:t>chool </a:t>
            </a:r>
            <a:r>
              <a:rPr lang="en-US" sz="4900" dirty="0">
                <a:latin typeface="Times New Roman" panose="02020603050405020304" pitchFamily="18" charset="0"/>
                <a:cs typeface="Times New Roman" panose="02020603050405020304" pitchFamily="18" charset="0"/>
              </a:rPr>
              <a:t>D</a:t>
            </a:r>
            <a:r>
              <a:rPr lang="en-US" sz="4900" dirty="0" smtClean="0">
                <a:latin typeface="Times New Roman" panose="02020603050405020304" pitchFamily="18" charset="0"/>
                <a:cs typeface="Times New Roman" panose="02020603050405020304" pitchFamily="18" charset="0"/>
              </a:rPr>
              <a:t>istrict </a:t>
            </a:r>
            <a:r>
              <a:rPr lang="en-US" dirty="0" smtClean="0"/>
              <a:t/>
            </a:r>
            <a:br>
              <a:rPr lang="en-US" dirty="0" smtClean="0"/>
            </a:br>
            <a:endParaRPr lang="en-US" dirty="0"/>
          </a:p>
        </p:txBody>
      </p:sp>
      <p:sp>
        <p:nvSpPr>
          <p:cNvPr id="7" name="Subtitle 6"/>
          <p:cNvSpPr>
            <a:spLocks noGrp="1"/>
          </p:cNvSpPr>
          <p:nvPr>
            <p:ph idx="1"/>
          </p:nvPr>
        </p:nvSpPr>
        <p:spPr/>
        <p:txBody>
          <a:bodyPr>
            <a:normAutofit/>
          </a:bodyPr>
          <a:lstStyle/>
          <a:p>
            <a:pPr marL="0" indent="0">
              <a:buNone/>
            </a:pPr>
            <a:endParaRPr lang="en-US" sz="2400" dirty="0" smtClean="0">
              <a:solidFill>
                <a:schemeClr val="bg1"/>
              </a:solidFill>
            </a:endParaRPr>
          </a:p>
          <a:p>
            <a:pPr marL="0" indent="0">
              <a:buNone/>
            </a:pPr>
            <a:endParaRPr lang="en-US" dirty="0" smtClean="0">
              <a:solidFill>
                <a:schemeClr val="bg1"/>
              </a:solidFill>
            </a:endParaRPr>
          </a:p>
          <a:p>
            <a:pPr marL="0" indent="0">
              <a:buNone/>
            </a:pPr>
            <a:endParaRPr lang="en-US" dirty="0">
              <a:solidFill>
                <a:schemeClr val="bg1"/>
              </a:solidFill>
            </a:endParaRPr>
          </a:p>
          <a:p>
            <a:pPr marL="0" indent="0">
              <a:buNone/>
            </a:pPr>
            <a:r>
              <a:rPr lang="en-US" sz="3600" i="1" dirty="0" smtClean="0">
                <a:solidFill>
                  <a:schemeClr val="bg1"/>
                </a:solidFill>
                <a:latin typeface="Times New Roman" panose="02020603050405020304" pitchFamily="18" charset="0"/>
                <a:cs typeface="Times New Roman" panose="02020603050405020304" pitchFamily="18" charset="0"/>
              </a:rPr>
              <a:t>College </a:t>
            </a:r>
            <a:r>
              <a:rPr lang="en-US" sz="3600" i="1" dirty="0" smtClean="0">
                <a:solidFill>
                  <a:schemeClr val="bg1"/>
                </a:solidFill>
                <a:latin typeface="Times New Roman" panose="02020603050405020304" pitchFamily="18" charset="0"/>
                <a:cs typeface="Times New Roman" panose="02020603050405020304" pitchFamily="18" charset="0"/>
              </a:rPr>
              <a:t>Timeline: Students &amp; Parents </a:t>
            </a:r>
            <a:endParaRPr lang="en-US" sz="3600" i="1" dirty="0">
              <a:solidFill>
                <a:schemeClr val="bg1"/>
              </a:solidFill>
              <a:latin typeface="Times New Roman" panose="02020603050405020304" pitchFamily="18" charset="0"/>
              <a:cs typeface="Times New Roman" panose="02020603050405020304" pitchFamily="18" charset="0"/>
            </a:endParaRPr>
          </a:p>
        </p:txBody>
      </p:sp>
      <p:pic>
        <p:nvPicPr>
          <p:cNvPr id="1030" name="Picture 6" descr="Team Tenth Grade Composition Notebook College Ruled: Exercise Book 8.5 x 11  Inch 200 Pages With School Calendar 2019-2020 For Students and Teachers ...  Cover For 10th Grade Sophomore High School: Publish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2358" y="2105024"/>
            <a:ext cx="3474873" cy="4495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095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83" y="753228"/>
            <a:ext cx="10321158" cy="1080938"/>
          </a:xfrm>
        </p:spPr>
        <p:txBody>
          <a:bodyPr>
            <a:normAutofit/>
          </a:bodyPr>
          <a:lstStyle/>
          <a:p>
            <a:r>
              <a:rPr lang="en-US" sz="3200" dirty="0" smtClean="0">
                <a:solidFill>
                  <a:prstClr val="white"/>
                </a:solidFill>
                <a:latin typeface="Times New Roman" panose="02020603050405020304" pitchFamily="18" charset="0"/>
                <a:cs typeface="Times New Roman" panose="02020603050405020304" pitchFamily="18" charset="0"/>
              </a:rPr>
              <a:t>SOPHOMORE </a:t>
            </a:r>
            <a:r>
              <a:rPr lang="en-US" sz="3200" dirty="0">
                <a:solidFill>
                  <a:prstClr val="white"/>
                </a:solidFill>
                <a:latin typeface="Times New Roman" panose="02020603050405020304" pitchFamily="18" charset="0"/>
                <a:cs typeface="Times New Roman" panose="02020603050405020304" pitchFamily="18" charset="0"/>
              </a:rPr>
              <a:t>YEAR COLLEGE PLANNING TIMELINE</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spcBef>
                <a:spcPts val="0"/>
              </a:spcBef>
              <a:buNone/>
            </a:pPr>
            <a:r>
              <a:rPr lang="en-US" dirty="0">
                <a:solidFill>
                  <a:srgbClr val="333333"/>
                </a:solidFill>
                <a:latin typeface="Times New Roman" panose="02020603050405020304" pitchFamily="18" charset="0"/>
                <a:cs typeface="Times New Roman" panose="02020603050405020304" pitchFamily="18" charset="0"/>
              </a:rPr>
              <a:t>We have prepared the following planning timeline to help make it easier for you to remember deadline while navigating the exciting process of college/trade school/military exploration and admission. </a:t>
            </a:r>
            <a:r>
              <a:rPr lang="en-US" dirty="0" smtClean="0">
                <a:solidFill>
                  <a:srgbClr val="333333"/>
                </a:solidFill>
                <a:latin typeface="Times New Roman" panose="02020603050405020304" pitchFamily="18" charset="0"/>
                <a:cs typeface="Times New Roman" panose="02020603050405020304" pitchFamily="18" charset="0"/>
              </a:rPr>
              <a:t>The </a:t>
            </a:r>
            <a:r>
              <a:rPr lang="en-US" dirty="0">
                <a:solidFill>
                  <a:srgbClr val="333333"/>
                </a:solidFill>
                <a:latin typeface="Times New Roman" panose="02020603050405020304" pitchFamily="18" charset="0"/>
                <a:cs typeface="Times New Roman" panose="02020603050405020304" pitchFamily="18" charset="0"/>
              </a:rPr>
              <a:t>timeline should provide helpful outline of the important steps you will need to complete over the course of your </a:t>
            </a:r>
            <a:r>
              <a:rPr lang="en-US" dirty="0" smtClean="0">
                <a:solidFill>
                  <a:srgbClr val="333333"/>
                </a:solidFill>
                <a:latin typeface="Times New Roman" panose="02020603050405020304" pitchFamily="18" charset="0"/>
                <a:cs typeface="Times New Roman" panose="02020603050405020304" pitchFamily="18" charset="0"/>
              </a:rPr>
              <a:t>sophomore </a:t>
            </a:r>
            <a:r>
              <a:rPr lang="en-US" dirty="0">
                <a:solidFill>
                  <a:srgbClr val="333333"/>
                </a:solidFill>
                <a:latin typeface="Times New Roman" panose="02020603050405020304" pitchFamily="18" charset="0"/>
                <a:cs typeface="Times New Roman" panose="02020603050405020304" pitchFamily="18" charset="0"/>
              </a:rPr>
              <a:t>year in high school.  Your school counselors will always be there to support you ! </a:t>
            </a:r>
          </a:p>
          <a:p>
            <a:endParaRPr lang="en-US" dirty="0"/>
          </a:p>
        </p:txBody>
      </p:sp>
    </p:spTree>
    <p:extLst>
      <p:ext uri="{BB962C8B-B14F-4D97-AF65-F5344CB8AC3E}">
        <p14:creationId xmlns:p14="http://schemas.microsoft.com/office/powerpoint/2010/main" val="57011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AUGUST</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solidFill>
                  <a:srgbClr val="222222"/>
                </a:solidFill>
                <a:latin typeface="Times New Roman" panose="02020603050405020304" pitchFamily="18" charset="0"/>
                <a:cs typeface="Times New Roman" panose="02020603050405020304" pitchFamily="18" charset="0"/>
              </a:rPr>
              <a:t>Meet with your </a:t>
            </a:r>
            <a:r>
              <a:rPr lang="en-US" dirty="0" smtClean="0">
                <a:solidFill>
                  <a:srgbClr val="222222"/>
                </a:solidFill>
                <a:latin typeface="Times New Roman" panose="02020603050405020304" pitchFamily="18" charset="0"/>
                <a:cs typeface="Times New Roman" panose="02020603050405020304" pitchFamily="18" charset="0"/>
              </a:rPr>
              <a:t>school counselor to </a:t>
            </a:r>
            <a:r>
              <a:rPr lang="en-US" dirty="0">
                <a:solidFill>
                  <a:srgbClr val="222222"/>
                </a:solidFill>
                <a:latin typeface="Times New Roman" panose="02020603050405020304" pitchFamily="18" charset="0"/>
                <a:cs typeface="Times New Roman" panose="02020603050405020304" pitchFamily="18" charset="0"/>
              </a:rPr>
              <a:t>confirm that you’re on </a:t>
            </a:r>
            <a:r>
              <a:rPr lang="en-US" dirty="0" smtClean="0">
                <a:solidFill>
                  <a:srgbClr val="222222"/>
                </a:solidFill>
                <a:latin typeface="Times New Roman" panose="02020603050405020304" pitchFamily="18" charset="0"/>
                <a:cs typeface="Times New Roman" panose="02020603050405020304" pitchFamily="18" charset="0"/>
              </a:rPr>
              <a:t>target </a:t>
            </a:r>
            <a:r>
              <a:rPr lang="en-US" dirty="0">
                <a:solidFill>
                  <a:srgbClr val="222222"/>
                </a:solidFill>
                <a:latin typeface="Times New Roman" panose="02020603050405020304" pitchFamily="18" charset="0"/>
                <a:cs typeface="Times New Roman" panose="02020603050405020304" pitchFamily="18" charset="0"/>
              </a:rPr>
              <a:t>to fulfilling all of your </a:t>
            </a:r>
            <a:r>
              <a:rPr lang="en-US" dirty="0" smtClean="0">
                <a:solidFill>
                  <a:srgbClr val="222222"/>
                </a:solidFill>
                <a:latin typeface="Times New Roman" panose="02020603050405020304" pitchFamily="18" charset="0"/>
                <a:cs typeface="Times New Roman" panose="02020603050405020304" pitchFamily="18" charset="0"/>
              </a:rPr>
              <a:t>graduation requirements</a:t>
            </a:r>
            <a:r>
              <a:rPr lang="en-US" dirty="0">
                <a:solidFill>
                  <a:srgbClr val="222222"/>
                </a:solidFill>
                <a:latin typeface="Times New Roman" panose="02020603050405020304" pitchFamily="18" charset="0"/>
                <a:cs typeface="Times New Roman" panose="02020603050405020304" pitchFamily="18" charset="0"/>
              </a:rPr>
              <a:t>.  </a:t>
            </a:r>
            <a:endParaRPr lang="en-US" dirty="0" smtClean="0">
              <a:solidFill>
                <a:srgbClr val="222222"/>
              </a:solidFill>
              <a:latin typeface="Times New Roman" panose="02020603050405020304" pitchFamily="18" charset="0"/>
              <a:cs typeface="Times New Roman" panose="02020603050405020304" pitchFamily="18" charset="0"/>
            </a:endParaRPr>
          </a:p>
          <a:p>
            <a:r>
              <a:rPr lang="en-US" dirty="0" smtClean="0">
                <a:solidFill>
                  <a:srgbClr val="222222"/>
                </a:solidFill>
                <a:latin typeface="Times New Roman" panose="02020603050405020304" pitchFamily="18" charset="0"/>
                <a:cs typeface="Times New Roman" panose="02020603050405020304" pitchFamily="18" charset="0"/>
              </a:rPr>
              <a:t>You </a:t>
            </a:r>
            <a:r>
              <a:rPr lang="en-US" dirty="0">
                <a:solidFill>
                  <a:srgbClr val="222222"/>
                </a:solidFill>
                <a:latin typeface="Times New Roman" panose="02020603050405020304" pitchFamily="18" charset="0"/>
                <a:cs typeface="Times New Roman" panose="02020603050405020304" pitchFamily="18" charset="0"/>
              </a:rPr>
              <a:t>should begin exploring your post-high school options.</a:t>
            </a:r>
          </a:p>
          <a:p>
            <a:r>
              <a:rPr lang="en-US" dirty="0" smtClean="0">
                <a:solidFill>
                  <a:srgbClr val="222222"/>
                </a:solidFill>
                <a:latin typeface="Times New Roman" panose="02020603050405020304" pitchFamily="18" charset="0"/>
                <a:cs typeface="Times New Roman" panose="02020603050405020304" pitchFamily="18" charset="0"/>
              </a:rPr>
              <a:t>Extracurricular activities and participating in high school sports will show that you are a committed individual. </a:t>
            </a:r>
          </a:p>
          <a:p>
            <a:r>
              <a:rPr lang="en-US" dirty="0" err="1" smtClean="0">
                <a:solidFill>
                  <a:srgbClr val="222222"/>
                </a:solidFill>
                <a:latin typeface="Times New Roman" panose="02020603050405020304" pitchFamily="18" charset="0"/>
                <a:cs typeface="Times New Roman" panose="02020603050405020304" pitchFamily="18" charset="0"/>
              </a:rPr>
              <a:t>Naviance</a:t>
            </a:r>
            <a:r>
              <a:rPr lang="en-US" dirty="0">
                <a:solidFill>
                  <a:srgbClr val="222222"/>
                </a:solidFill>
                <a:latin typeface="Times New Roman" panose="02020603050405020304" pitchFamily="18" charset="0"/>
                <a:cs typeface="Times New Roman" panose="02020603050405020304" pitchFamily="18" charset="0"/>
              </a:rPr>
              <a:t> </a:t>
            </a:r>
            <a:r>
              <a:rPr lang="en-US" dirty="0" smtClean="0">
                <a:solidFill>
                  <a:srgbClr val="222222"/>
                </a:solidFill>
                <a:latin typeface="Times New Roman" panose="02020603050405020304" pitchFamily="18" charset="0"/>
                <a:cs typeface="Times New Roman" panose="02020603050405020304" pitchFamily="18" charset="0"/>
              </a:rPr>
              <a:t>resume will assist in keeping track of your activities</a:t>
            </a:r>
          </a:p>
          <a:p>
            <a:pPr marL="0" indent="0">
              <a:buNone/>
            </a:pPr>
            <a:r>
              <a:rPr lang="en-US" dirty="0">
                <a:solidFill>
                  <a:srgbClr val="222222"/>
                </a:solidFill>
                <a:latin typeface="Tahoma" panose="020B0604030504040204" pitchFamily="34" charset="0"/>
              </a:rPr>
              <a:t> </a:t>
            </a:r>
            <a:endParaRPr lang="en-US" b="0" i="0" dirty="0">
              <a:solidFill>
                <a:srgbClr val="222222"/>
              </a:solidFill>
              <a:effectLst/>
              <a:latin typeface="Tahoma" panose="020B0604030504040204" pitchFamily="34" charset="0"/>
            </a:endParaRPr>
          </a:p>
        </p:txBody>
      </p:sp>
    </p:spTree>
    <p:extLst>
      <p:ext uri="{BB962C8B-B14F-4D97-AF65-F5344CB8AC3E}">
        <p14:creationId xmlns:p14="http://schemas.microsoft.com/office/powerpoint/2010/main" val="390160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SEPTEMBER</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2200" b="1" dirty="0" smtClean="0">
                <a:solidFill>
                  <a:schemeClr val="bg1"/>
                </a:solidFill>
                <a:latin typeface="Times New Roman" panose="02020603050405020304" pitchFamily="18" charset="0"/>
                <a:cs typeface="Times New Roman" panose="02020603050405020304" pitchFamily="18" charset="0"/>
              </a:rPr>
              <a:t>Meet </a:t>
            </a:r>
            <a:r>
              <a:rPr lang="en-US" sz="2200" b="1" dirty="0">
                <a:solidFill>
                  <a:schemeClr val="bg1"/>
                </a:solidFill>
                <a:latin typeface="Times New Roman" panose="02020603050405020304" pitchFamily="18" charset="0"/>
                <a:cs typeface="Times New Roman" panose="02020603050405020304" pitchFamily="18" charset="0"/>
              </a:rPr>
              <a:t>with your high school counselor </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 Meet </a:t>
            </a:r>
            <a:r>
              <a:rPr lang="en-US" sz="2200" dirty="0">
                <a:solidFill>
                  <a:schemeClr val="bg1"/>
                </a:solidFill>
                <a:latin typeface="Times New Roman" panose="02020603050405020304" pitchFamily="18" charset="0"/>
                <a:cs typeface="Times New Roman" panose="02020603050405020304" pitchFamily="18" charset="0"/>
              </a:rPr>
              <a:t>with your school counselor to ensure that your course schedule is challenging enough to prepare you for college. </a:t>
            </a:r>
            <a:endParaRPr lang="en-US" sz="2200" dirty="0" smtClean="0">
              <a:solidFill>
                <a:schemeClr val="bg1"/>
              </a:solidFill>
              <a:latin typeface="Times New Roman" panose="02020603050405020304" pitchFamily="18" charset="0"/>
              <a:cs typeface="Times New Roman" panose="02020603050405020304" pitchFamily="18" charset="0"/>
            </a:endParaRPr>
          </a:p>
          <a:p>
            <a:pPr algn="just"/>
            <a:r>
              <a:rPr lang="en-US" sz="2200" b="1" dirty="0" smtClean="0">
                <a:solidFill>
                  <a:srgbClr val="222222"/>
                </a:solidFill>
                <a:latin typeface="Times New Roman" panose="02020603050405020304" pitchFamily="18" charset="0"/>
                <a:cs typeface="Times New Roman" panose="02020603050405020304" pitchFamily="18" charset="0"/>
              </a:rPr>
              <a:t>Discussion with parents/guardian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smtClean="0">
                <a:solidFill>
                  <a:srgbClr val="222222"/>
                </a:solidFill>
                <a:latin typeface="Times New Roman" panose="02020603050405020304" pitchFamily="18" charset="0"/>
                <a:cs typeface="Times New Roman" panose="02020603050405020304" pitchFamily="18" charset="0"/>
              </a:rPr>
              <a:t>Have </a:t>
            </a:r>
            <a:r>
              <a:rPr lang="en-US" sz="2200" dirty="0">
                <a:solidFill>
                  <a:srgbClr val="222222"/>
                </a:solidFill>
                <a:latin typeface="Times New Roman" panose="02020603050405020304" pitchFamily="18" charset="0"/>
                <a:cs typeface="Times New Roman" panose="02020603050405020304" pitchFamily="18" charset="0"/>
              </a:rPr>
              <a:t>a conversation with </a:t>
            </a:r>
            <a:r>
              <a:rPr lang="en-US" sz="2200" dirty="0" smtClean="0">
                <a:solidFill>
                  <a:srgbClr val="222222"/>
                </a:solidFill>
                <a:latin typeface="Times New Roman" panose="02020603050405020304" pitchFamily="18" charset="0"/>
                <a:cs typeface="Times New Roman" panose="02020603050405020304" pitchFamily="18" charset="0"/>
              </a:rPr>
              <a:t>your parent/guardian about </a:t>
            </a:r>
            <a:r>
              <a:rPr lang="en-US" sz="2200" dirty="0">
                <a:solidFill>
                  <a:srgbClr val="222222"/>
                </a:solidFill>
                <a:latin typeface="Times New Roman" panose="02020603050405020304" pitchFamily="18" charset="0"/>
                <a:cs typeface="Times New Roman" panose="02020603050405020304" pitchFamily="18" charset="0"/>
              </a:rPr>
              <a:t>your progress over the last school year.  </a:t>
            </a:r>
            <a:r>
              <a:rPr lang="en-US" sz="2200" dirty="0" smtClean="0">
                <a:solidFill>
                  <a:srgbClr val="222222"/>
                </a:solidFill>
                <a:latin typeface="Times New Roman" panose="02020603050405020304" pitchFamily="18" charset="0"/>
                <a:cs typeface="Times New Roman" panose="02020603050405020304" pitchFamily="18" charset="0"/>
              </a:rPr>
              <a:t>What </a:t>
            </a:r>
            <a:r>
              <a:rPr lang="en-US" sz="2200" dirty="0">
                <a:solidFill>
                  <a:srgbClr val="222222"/>
                </a:solidFill>
                <a:latin typeface="Times New Roman" panose="02020603050405020304" pitchFamily="18" charset="0"/>
                <a:cs typeface="Times New Roman" panose="02020603050405020304" pitchFamily="18" charset="0"/>
              </a:rPr>
              <a:t>have you learned about yourself?  </a:t>
            </a:r>
            <a:r>
              <a:rPr lang="en-US" sz="2200" dirty="0" smtClean="0">
                <a:solidFill>
                  <a:srgbClr val="222222"/>
                </a:solidFill>
                <a:latin typeface="Times New Roman" panose="02020603050405020304" pitchFamily="18" charset="0"/>
                <a:cs typeface="Times New Roman" panose="02020603050405020304" pitchFamily="18" charset="0"/>
              </a:rPr>
              <a:t>Possible career interest and goals?</a:t>
            </a:r>
            <a:r>
              <a:rPr lang="en-US" sz="2200" dirty="0">
                <a:solidFill>
                  <a:srgbClr val="222222"/>
                </a:solidFill>
                <a:latin typeface="Times New Roman" panose="02020603050405020304" pitchFamily="18" charset="0"/>
                <a:cs typeface="Times New Roman" panose="02020603050405020304" pitchFamily="18" charset="0"/>
              </a:rPr>
              <a:t>  </a:t>
            </a:r>
            <a:r>
              <a:rPr lang="en-US" sz="2200" dirty="0" smtClean="0">
                <a:solidFill>
                  <a:srgbClr val="222222"/>
                </a:solidFill>
                <a:latin typeface="Times New Roman" panose="02020603050405020304" pitchFamily="18" charset="0"/>
                <a:cs typeface="Times New Roman" panose="02020603050405020304" pitchFamily="18" charset="0"/>
              </a:rPr>
              <a:t>(</a:t>
            </a:r>
            <a:r>
              <a:rPr lang="en-US" sz="2200" dirty="0" err="1" smtClean="0">
                <a:solidFill>
                  <a:srgbClr val="222222"/>
                </a:solidFill>
                <a:latin typeface="Times New Roman" panose="02020603050405020304" pitchFamily="18" charset="0"/>
                <a:cs typeface="Times New Roman" panose="02020603050405020304" pitchFamily="18" charset="0"/>
              </a:rPr>
              <a:t>Naviance</a:t>
            </a:r>
            <a:r>
              <a:rPr lang="en-US" sz="2200" dirty="0" smtClean="0">
                <a:solidFill>
                  <a:srgbClr val="222222"/>
                </a:solidFill>
                <a:latin typeface="Times New Roman" panose="02020603050405020304" pitchFamily="18" charset="0"/>
                <a:cs typeface="Times New Roman" panose="02020603050405020304" pitchFamily="18" charset="0"/>
              </a:rPr>
              <a:t>)</a:t>
            </a:r>
            <a:endParaRPr lang="en-US" sz="2200" dirty="0">
              <a:solidFill>
                <a:srgbClr val="222222"/>
              </a:solidFill>
              <a:latin typeface="Times New Roman" panose="02020603050405020304" pitchFamily="18" charset="0"/>
              <a:cs typeface="Times New Roman" panose="02020603050405020304" pitchFamily="18" charset="0"/>
            </a:endParaRPr>
          </a:p>
          <a:p>
            <a:pPr algn="just"/>
            <a:r>
              <a:rPr lang="en-US" sz="2200" b="1" dirty="0" smtClean="0">
                <a:solidFill>
                  <a:srgbClr val="222222"/>
                </a:solidFill>
                <a:latin typeface="Times New Roman" panose="02020603050405020304" pitchFamily="18" charset="0"/>
                <a:cs typeface="Times New Roman" panose="02020603050405020304" pitchFamily="18" charset="0"/>
              </a:rPr>
              <a:t>PSAT</a:t>
            </a:r>
            <a:r>
              <a:rPr lang="en-US" sz="2200" dirty="0" smtClean="0">
                <a:solidFill>
                  <a:srgbClr val="222222"/>
                </a:solidFill>
                <a:latin typeface="Times New Roman" panose="02020603050405020304" pitchFamily="18" charset="0"/>
                <a:cs typeface="Times New Roman" panose="02020603050405020304" pitchFamily="18" charset="0"/>
              </a:rPr>
              <a:t> – Prepare yourself for the PSAT in October. </a:t>
            </a:r>
          </a:p>
          <a:p>
            <a:pPr algn="just"/>
            <a:r>
              <a:rPr lang="en-US" sz="2200" b="1" dirty="0" smtClean="0">
                <a:solidFill>
                  <a:srgbClr val="222222"/>
                </a:solidFill>
                <a:latin typeface="Times New Roman" panose="02020603050405020304" pitchFamily="18" charset="0"/>
                <a:cs typeface="Times New Roman" panose="02020603050405020304" pitchFamily="18" charset="0"/>
              </a:rPr>
              <a:t>College Requirements and Admissions </a:t>
            </a:r>
            <a:r>
              <a:rPr lang="en-US" sz="2200" dirty="0" smtClean="0">
                <a:solidFill>
                  <a:prstClr val="black"/>
                </a:solidFill>
                <a:latin typeface="Times New Roman" panose="02020603050405020304" pitchFamily="18" charset="0"/>
                <a:cs typeface="Times New Roman" panose="02020603050405020304" pitchFamily="18" charset="0"/>
              </a:rPr>
              <a:t>—</a:t>
            </a:r>
            <a:r>
              <a:rPr lang="en-US" sz="2200" dirty="0" smtClean="0">
                <a:solidFill>
                  <a:srgbClr val="222222"/>
                </a:solidFill>
                <a:latin typeface="Times New Roman" panose="02020603050405020304" pitchFamily="18" charset="0"/>
                <a:cs typeface="Times New Roman" panose="02020603050405020304" pitchFamily="18" charset="0"/>
              </a:rPr>
              <a:t> Start exploring the </a:t>
            </a:r>
            <a:r>
              <a:rPr lang="en-US" sz="2200" dirty="0">
                <a:solidFill>
                  <a:srgbClr val="222222"/>
                </a:solidFill>
                <a:latin typeface="Times New Roman" panose="02020603050405020304" pitchFamily="18" charset="0"/>
                <a:cs typeface="Times New Roman" panose="02020603050405020304" pitchFamily="18" charset="0"/>
              </a:rPr>
              <a:t>college </a:t>
            </a:r>
            <a:r>
              <a:rPr lang="en-US" sz="2200" dirty="0" smtClean="0">
                <a:solidFill>
                  <a:srgbClr val="222222"/>
                </a:solidFill>
                <a:latin typeface="Times New Roman" panose="02020603050405020304" pitchFamily="18" charset="0"/>
                <a:cs typeface="Times New Roman" panose="02020603050405020304" pitchFamily="18" charset="0"/>
              </a:rPr>
              <a:t>admission requirements so you have a better understanding what is required.</a:t>
            </a:r>
            <a:endParaRPr lang="en-US" sz="2200" dirty="0">
              <a:solidFill>
                <a:srgbClr val="222222"/>
              </a:solidFill>
              <a:latin typeface="Times New Roman" panose="02020603050405020304" pitchFamily="18" charset="0"/>
              <a:cs typeface="Times New Roman" panose="02020603050405020304" pitchFamily="18" charset="0"/>
            </a:endParaRPr>
          </a:p>
          <a:p>
            <a:pPr algn="just"/>
            <a:r>
              <a:rPr lang="en-US" sz="2200" b="1" dirty="0" smtClean="0">
                <a:solidFill>
                  <a:srgbClr val="222222"/>
                </a:solidFill>
                <a:latin typeface="Times New Roman" panose="02020603050405020304" pitchFamily="18" charset="0"/>
                <a:cs typeface="Times New Roman" panose="02020603050405020304" pitchFamily="18" charset="0"/>
              </a:rPr>
              <a:t>Extracurricular activities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srgbClr val="222222"/>
                </a:solidFill>
                <a:latin typeface="Times New Roman" panose="02020603050405020304" pitchFamily="18" charset="0"/>
                <a:cs typeface="Times New Roman" panose="02020603050405020304" pitchFamily="18" charset="0"/>
              </a:rPr>
              <a:t>It’s important </a:t>
            </a:r>
            <a:r>
              <a:rPr lang="en-US" sz="2200" dirty="0">
                <a:solidFill>
                  <a:srgbClr val="222222"/>
                </a:solidFill>
                <a:latin typeface="Times New Roman" panose="02020603050405020304" pitchFamily="18" charset="0"/>
                <a:cs typeface="Times New Roman" panose="02020603050405020304" pitchFamily="18" charset="0"/>
              </a:rPr>
              <a:t>to get involved in your school and your </a:t>
            </a:r>
            <a:r>
              <a:rPr lang="en-US" sz="2200" dirty="0" smtClean="0">
                <a:solidFill>
                  <a:srgbClr val="222222"/>
                </a:solidFill>
                <a:latin typeface="Times New Roman" panose="02020603050405020304" pitchFamily="18" charset="0"/>
                <a:cs typeface="Times New Roman" panose="02020603050405020304" pitchFamily="18" charset="0"/>
              </a:rPr>
              <a:t>community. Extracurricular </a:t>
            </a:r>
            <a:r>
              <a:rPr lang="en-US" sz="2200" dirty="0">
                <a:solidFill>
                  <a:srgbClr val="222222"/>
                </a:solidFill>
                <a:latin typeface="Times New Roman" panose="02020603050405020304" pitchFamily="18" charset="0"/>
                <a:cs typeface="Times New Roman" panose="02020603050405020304" pitchFamily="18" charset="0"/>
              </a:rPr>
              <a:t>activities </a:t>
            </a:r>
            <a:r>
              <a:rPr lang="en-US" sz="2200" dirty="0" smtClean="0">
                <a:solidFill>
                  <a:srgbClr val="222222"/>
                </a:solidFill>
                <a:latin typeface="Times New Roman" panose="02020603050405020304" pitchFamily="18" charset="0"/>
                <a:cs typeface="Times New Roman" panose="02020603050405020304" pitchFamily="18" charset="0"/>
              </a:rPr>
              <a:t>will help enhance </a:t>
            </a:r>
            <a:r>
              <a:rPr lang="en-US" sz="2200" dirty="0">
                <a:solidFill>
                  <a:srgbClr val="222222"/>
                </a:solidFill>
                <a:latin typeface="Times New Roman" panose="02020603050405020304" pitchFamily="18" charset="0"/>
                <a:cs typeface="Times New Roman" panose="02020603050405020304" pitchFamily="18" charset="0"/>
              </a:rPr>
              <a:t>your college </a:t>
            </a:r>
            <a:r>
              <a:rPr lang="en-US" sz="2200" dirty="0" smtClean="0">
                <a:solidFill>
                  <a:srgbClr val="222222"/>
                </a:solidFill>
                <a:latin typeface="Times New Roman" panose="02020603050405020304" pitchFamily="18" charset="0"/>
                <a:cs typeface="Times New Roman" panose="02020603050405020304" pitchFamily="18" charset="0"/>
              </a:rPr>
              <a:t>and scholarship applications.</a:t>
            </a:r>
            <a:endParaRPr lang="en-US" sz="2200" dirty="0">
              <a:solidFill>
                <a:srgbClr val="222222"/>
              </a:solidFill>
              <a:latin typeface="Times New Roman" panose="02020603050405020304" pitchFamily="18" charset="0"/>
              <a:cs typeface="Times New Roman" panose="02020603050405020304" pitchFamily="18" charset="0"/>
            </a:endParaRPr>
          </a:p>
          <a:p>
            <a:endParaRPr lang="en-US" dirty="0" smtClean="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5898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OCTOBER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b="1" dirty="0" smtClean="0">
                <a:solidFill>
                  <a:schemeClr val="bg1"/>
                </a:solidFill>
                <a:latin typeface="Times New Roman" panose="02020603050405020304" pitchFamily="18" charset="0"/>
                <a:cs typeface="Times New Roman" panose="02020603050405020304" pitchFamily="18" charset="0"/>
              </a:rPr>
              <a:t>PSAT</a:t>
            </a:r>
            <a:r>
              <a:rPr lang="en-US" dirty="0" smtClean="0">
                <a:solidFill>
                  <a:schemeClr val="bg1"/>
                </a:solidFill>
                <a:latin typeface="Times New Roman" panose="02020603050405020304" pitchFamily="18" charset="0"/>
                <a:cs typeface="Times New Roman" panose="02020603050405020304" pitchFamily="18" charset="0"/>
              </a:rPr>
              <a:t> – You will have the opportunity </a:t>
            </a:r>
            <a:r>
              <a:rPr lang="en-US" dirty="0">
                <a:solidFill>
                  <a:schemeClr val="bg1"/>
                </a:solidFill>
                <a:latin typeface="Times New Roman" panose="02020603050405020304" pitchFamily="18" charset="0"/>
                <a:cs typeface="Times New Roman" panose="02020603050405020304" pitchFamily="18" charset="0"/>
              </a:rPr>
              <a:t>to take the </a:t>
            </a:r>
            <a:r>
              <a:rPr lang="en-US" dirty="0" smtClean="0">
                <a:solidFill>
                  <a:schemeClr val="bg1"/>
                </a:solidFill>
                <a:latin typeface="Times New Roman" panose="02020603050405020304" pitchFamily="18" charset="0"/>
                <a:cs typeface="Times New Roman" panose="02020603050405020304" pitchFamily="18" charset="0"/>
              </a:rPr>
              <a:t>PSAT in October.  It will provides </a:t>
            </a:r>
            <a:r>
              <a:rPr lang="en-US" dirty="0">
                <a:solidFill>
                  <a:schemeClr val="bg1"/>
                </a:solidFill>
                <a:latin typeface="Times New Roman" panose="02020603050405020304" pitchFamily="18" charset="0"/>
                <a:cs typeface="Times New Roman" panose="02020603050405020304" pitchFamily="18" charset="0"/>
              </a:rPr>
              <a:t>valuable feedback on your college readiness and a free, personalized plan to help you start getting ready for the </a:t>
            </a:r>
            <a:r>
              <a:rPr lang="en-US" dirty="0" smtClean="0">
                <a:solidFill>
                  <a:schemeClr val="bg1"/>
                </a:solidFill>
                <a:latin typeface="Times New Roman" panose="02020603050405020304" pitchFamily="18" charset="0"/>
                <a:cs typeface="Times New Roman" panose="02020603050405020304" pitchFamily="18" charset="0"/>
              </a:rPr>
              <a:t>SAT. </a:t>
            </a:r>
          </a:p>
          <a:p>
            <a:pPr algn="just"/>
            <a:r>
              <a:rPr lang="en-US" b="1" dirty="0" smtClean="0">
                <a:solidFill>
                  <a:srgbClr val="222222"/>
                </a:solidFill>
                <a:latin typeface="Times New Roman" panose="02020603050405020304" pitchFamily="18" charset="0"/>
                <a:cs typeface="Times New Roman" panose="02020603050405020304" pitchFamily="18" charset="0"/>
              </a:rPr>
              <a:t>Extracurricular activities </a:t>
            </a:r>
            <a:r>
              <a:rPr lang="en-US" dirty="0" smtClean="0">
                <a:solidFill>
                  <a:srgbClr val="222222"/>
                </a:solidFill>
                <a:latin typeface="Times New Roman" panose="02020603050405020304" pitchFamily="18" charset="0"/>
                <a:cs typeface="Times New Roman" panose="02020603050405020304" pitchFamily="18" charset="0"/>
              </a:rPr>
              <a:t>– Please get involved </a:t>
            </a:r>
            <a:r>
              <a:rPr lang="en-US" dirty="0">
                <a:solidFill>
                  <a:srgbClr val="222222"/>
                </a:solidFill>
                <a:latin typeface="Times New Roman" panose="02020603050405020304" pitchFamily="18" charset="0"/>
                <a:cs typeface="Times New Roman" panose="02020603050405020304" pitchFamily="18" charset="0"/>
              </a:rPr>
              <a:t>in a school club or community group that interests you.  </a:t>
            </a:r>
            <a:r>
              <a:rPr lang="en-US" dirty="0" smtClean="0">
                <a:solidFill>
                  <a:srgbClr val="222222"/>
                </a:solidFill>
                <a:latin typeface="Times New Roman" panose="02020603050405020304" pitchFamily="18" charset="0"/>
                <a:cs typeface="Times New Roman" panose="02020603050405020304" pitchFamily="18" charset="0"/>
              </a:rPr>
              <a:t>It will help with the community service hours that you will need for graduation (60 hours of community service).</a:t>
            </a:r>
            <a:endParaRPr lang="en-US" dirty="0">
              <a:solidFill>
                <a:srgbClr val="222222"/>
              </a:solidFill>
              <a:latin typeface="Times New Roman" panose="02020603050405020304" pitchFamily="18" charset="0"/>
              <a:cs typeface="Times New Roman" panose="02020603050405020304" pitchFamily="18" charset="0"/>
            </a:endParaRPr>
          </a:p>
          <a:p>
            <a:endParaRPr lang="en-US" dirty="0">
              <a:solidFill>
                <a:schemeClr val="bg1"/>
              </a:solidFill>
            </a:endParaRPr>
          </a:p>
        </p:txBody>
      </p:sp>
    </p:spTree>
    <p:extLst>
      <p:ext uri="{BB962C8B-B14F-4D97-AF65-F5344CB8AC3E}">
        <p14:creationId xmlns:p14="http://schemas.microsoft.com/office/powerpoint/2010/main" val="1454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NOVEMBER</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000" b="1" dirty="0" smtClean="0">
                <a:solidFill>
                  <a:schemeClr val="bg1"/>
                </a:solidFill>
                <a:latin typeface="Times New Roman" panose="02020603050405020304" pitchFamily="18" charset="0"/>
                <a:cs typeface="Times New Roman" panose="02020603050405020304" pitchFamily="18" charset="0"/>
              </a:rPr>
              <a:t>Financial Aid </a:t>
            </a:r>
            <a:r>
              <a:rPr lang="en-US" sz="2000" dirty="0" smtClean="0">
                <a:solidFill>
                  <a:schemeClr val="bg1"/>
                </a:solidFill>
                <a:latin typeface="Times New Roman" panose="02020603050405020304" pitchFamily="18" charset="0"/>
                <a:cs typeface="Times New Roman" panose="02020603050405020304" pitchFamily="18" charset="0"/>
              </a:rPr>
              <a:t>- Research with your family/guardian financial aid that will assist in covering college cost. The </a:t>
            </a:r>
            <a:r>
              <a:rPr lang="en-US" sz="2000" dirty="0">
                <a:solidFill>
                  <a:schemeClr val="bg1"/>
                </a:solidFill>
                <a:latin typeface="Times New Roman" panose="02020603050405020304" pitchFamily="18" charset="0"/>
                <a:cs typeface="Times New Roman" panose="02020603050405020304" pitchFamily="18" charset="0"/>
              </a:rPr>
              <a:t>U.S. Department of Education’s Funding Your Education (about federal aid programs). </a:t>
            </a:r>
            <a:endParaRPr lang="en-US" sz="2000" dirty="0" smtClean="0">
              <a:solidFill>
                <a:schemeClr val="bg1"/>
              </a:solidFill>
              <a:latin typeface="Times New Roman" panose="02020603050405020304" pitchFamily="18" charset="0"/>
              <a:cs typeface="Times New Roman" panose="02020603050405020304" pitchFamily="18" charset="0"/>
            </a:endParaRPr>
          </a:p>
          <a:p>
            <a:pPr lvl="0"/>
            <a:r>
              <a:rPr lang="en-US" sz="2000" b="1" dirty="0">
                <a:solidFill>
                  <a:srgbClr val="000000"/>
                </a:solidFill>
                <a:latin typeface="Times New Roman" panose="02020603050405020304" pitchFamily="18" charset="0"/>
                <a:cs typeface="Times New Roman" panose="02020603050405020304" pitchFamily="18" charset="0"/>
              </a:rPr>
              <a:t>College list </a:t>
            </a:r>
            <a:r>
              <a:rPr lang="en-US" sz="2000" dirty="0">
                <a:solidFill>
                  <a:srgbClr val="000000"/>
                </a:solidFill>
                <a:latin typeface="Times New Roman" panose="02020603050405020304" pitchFamily="18" charset="0"/>
                <a:cs typeface="Times New Roman" panose="02020603050405020304" pitchFamily="18" charset="0"/>
              </a:rPr>
              <a:t>– Develop a list of 8 – 10 colleges that you are interested in visiting and attending</a:t>
            </a:r>
            <a:r>
              <a:rPr lang="en-US" sz="2000" dirty="0" smtClean="0">
                <a:solidFill>
                  <a:srgbClr val="000000"/>
                </a:solidFill>
                <a:latin typeface="Times New Roman" panose="02020603050405020304" pitchFamily="18" charset="0"/>
                <a:cs typeface="Times New Roman" panose="02020603050405020304" pitchFamily="18" charset="0"/>
              </a:rPr>
              <a:t>.</a:t>
            </a:r>
          </a:p>
          <a:p>
            <a:pPr lvl="0"/>
            <a:r>
              <a:rPr lang="en-US" sz="2000" b="1" dirty="0">
                <a:solidFill>
                  <a:srgbClr val="000000"/>
                </a:solidFill>
                <a:latin typeface="Times New Roman" panose="02020603050405020304" pitchFamily="18" charset="0"/>
                <a:cs typeface="Times New Roman" panose="02020603050405020304" pitchFamily="18" charset="0"/>
              </a:rPr>
              <a:t>College Fairs (Virtual College Fairs)</a:t>
            </a:r>
            <a:r>
              <a:rPr lang="en-US" sz="2000" dirty="0">
                <a:solidFill>
                  <a:srgbClr val="000000"/>
                </a:solidFill>
                <a:latin typeface="Times New Roman" panose="02020603050405020304" pitchFamily="18" charset="0"/>
                <a:cs typeface="Times New Roman" panose="02020603050405020304" pitchFamily="18" charset="0"/>
              </a:rPr>
              <a:t> – Most colleges and universities host college fairs and campus through out the school year.  Virtual college fairs are held through out the school year but it is very important that you visit the college campuses.</a:t>
            </a:r>
          </a:p>
          <a:p>
            <a:pPr lvl="0"/>
            <a:endParaRPr lang="en-US" sz="1600" dirty="0">
              <a:solidFill>
                <a:srgbClr val="000000"/>
              </a:solidFill>
              <a:latin typeface="Times New Roman" panose="02020603050405020304" pitchFamily="18" charset="0"/>
              <a:cs typeface="Times New Roman" panose="02020603050405020304" pitchFamily="18" charset="0"/>
            </a:endParaRPr>
          </a:p>
          <a:p>
            <a:endParaRPr lang="en-US" dirty="0" smtClean="0">
              <a:solidFill>
                <a:schemeClr val="bg1"/>
              </a:solidFill>
              <a:latin typeface="Times New Roman" panose="02020603050405020304" pitchFamily="18" charset="0"/>
              <a:cs typeface="Times New Roman" panose="02020603050405020304" pitchFamily="18" charset="0"/>
            </a:endParaRPr>
          </a:p>
          <a:p>
            <a:pPr marL="0" indent="0">
              <a:buNone/>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821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DECEMBER &amp; JANUARY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b="1" dirty="0" smtClean="0">
                <a:solidFill>
                  <a:schemeClr val="bg1"/>
                </a:solidFill>
                <a:latin typeface="Times New Roman" panose="02020603050405020304" pitchFamily="18" charset="0"/>
                <a:cs typeface="Times New Roman" panose="02020603050405020304" pitchFamily="18" charset="0"/>
              </a:rPr>
              <a:t>College and/or virtual fairs</a:t>
            </a:r>
            <a:r>
              <a:rPr lang="en-US" dirty="0">
                <a:solidFill>
                  <a:schemeClr val="bg1"/>
                </a:solidFill>
                <a:latin typeface="Times New Roman" panose="02020603050405020304" pitchFamily="18" charset="0"/>
                <a:cs typeface="Times New Roman" panose="02020603050405020304" pitchFamily="18" charset="0"/>
              </a:rPr>
              <a:t> </a:t>
            </a:r>
            <a:r>
              <a:rPr lang="en-US" dirty="0" smtClean="0">
                <a:solidFill>
                  <a:schemeClr val="bg1"/>
                </a:solidFill>
                <a:latin typeface="Times New Roman" panose="02020603050405020304" pitchFamily="18" charset="0"/>
                <a:cs typeface="Times New Roman" panose="02020603050405020304" pitchFamily="18" charset="0"/>
              </a:rPr>
              <a:t>– Please visit your college choices for upcoming college campus visit and virtual tours.</a:t>
            </a:r>
            <a:endParaRPr lang="en-US" dirty="0" smtClean="0">
              <a:solidFill>
                <a:schemeClr val="bg1"/>
              </a:solidFill>
              <a:latin typeface="Times New Roman" panose="02020603050405020304" pitchFamily="18" charset="0"/>
              <a:cs typeface="Times New Roman" panose="02020603050405020304" pitchFamily="18" charset="0"/>
            </a:endParaRPr>
          </a:p>
          <a:p>
            <a:r>
              <a:rPr lang="en-US" b="1" dirty="0" smtClean="0">
                <a:solidFill>
                  <a:schemeClr val="bg1"/>
                </a:solidFill>
                <a:latin typeface="Times New Roman" panose="02020603050405020304" pitchFamily="18" charset="0"/>
                <a:cs typeface="Times New Roman" panose="02020603050405020304" pitchFamily="18" charset="0"/>
              </a:rPr>
              <a:t>PSAT Results </a:t>
            </a:r>
            <a:r>
              <a:rPr lang="en-US" dirty="0" smtClean="0">
                <a:solidFill>
                  <a:schemeClr val="bg1"/>
                </a:solidFill>
                <a:latin typeface="Times New Roman" panose="02020603050405020304" pitchFamily="18" charset="0"/>
                <a:cs typeface="Times New Roman" panose="02020603050405020304" pitchFamily="18" charset="0"/>
              </a:rPr>
              <a:t>– Review the scores with your school counselor, parent and faculty. </a:t>
            </a:r>
          </a:p>
          <a:p>
            <a:r>
              <a:rPr lang="en-US" b="1" dirty="0" smtClean="0">
                <a:solidFill>
                  <a:schemeClr val="bg1"/>
                </a:solidFill>
                <a:latin typeface="Times New Roman" panose="02020603050405020304" pitchFamily="18" charset="0"/>
                <a:cs typeface="Times New Roman" panose="02020603050405020304" pitchFamily="18" charset="0"/>
              </a:rPr>
              <a:t>Extracurricular activities </a:t>
            </a:r>
            <a:r>
              <a:rPr lang="en-US" dirty="0" smtClean="0">
                <a:solidFill>
                  <a:schemeClr val="bg1"/>
                </a:solidFill>
                <a:latin typeface="Times New Roman" panose="02020603050405020304" pitchFamily="18" charset="0"/>
                <a:cs typeface="Times New Roman" panose="02020603050405020304" pitchFamily="18" charset="0"/>
              </a:rPr>
              <a:t>– If you have not joined a club or sports team find one that may interest you it will help with your personal resume.</a:t>
            </a:r>
          </a:p>
          <a:p>
            <a:pPr lvl="0"/>
            <a:r>
              <a:rPr lang="en-US" b="1" dirty="0">
                <a:solidFill>
                  <a:srgbClr val="000000"/>
                </a:solidFill>
                <a:latin typeface="Times New Roman" panose="02020603050405020304" pitchFamily="18" charset="0"/>
                <a:cs typeface="Times New Roman" panose="02020603050405020304" pitchFamily="18" charset="0"/>
              </a:rPr>
              <a:t>School Counselor -  </a:t>
            </a:r>
            <a:r>
              <a:rPr lang="en-US" dirty="0">
                <a:solidFill>
                  <a:srgbClr val="000000"/>
                </a:solidFill>
                <a:latin typeface="Times New Roman" panose="02020603050405020304" pitchFamily="18" charset="0"/>
                <a:cs typeface="Times New Roman" panose="02020603050405020304" pitchFamily="18" charset="0"/>
              </a:rPr>
              <a:t>Check-In with your school counselor about colleges and upcoming programs.</a:t>
            </a:r>
          </a:p>
          <a:p>
            <a:pPr lvl="0"/>
            <a:r>
              <a:rPr lang="en-US" b="1" dirty="0" err="1">
                <a:solidFill>
                  <a:srgbClr val="000000"/>
                </a:solidFill>
                <a:latin typeface="Times New Roman" panose="02020603050405020304" pitchFamily="18" charset="0"/>
                <a:cs typeface="Times New Roman" panose="02020603050405020304" pitchFamily="18" charset="0"/>
              </a:rPr>
              <a:t>Naviance</a:t>
            </a:r>
            <a:r>
              <a:rPr lang="en-US" dirty="0">
                <a:solidFill>
                  <a:srgbClr val="000000"/>
                </a:solidFill>
                <a:latin typeface="Times New Roman" panose="02020603050405020304" pitchFamily="18" charset="0"/>
                <a:cs typeface="Times New Roman" panose="02020603050405020304" pitchFamily="18" charset="0"/>
              </a:rPr>
              <a:t> – Research college admissions and requirements that best matches your academic track record.</a:t>
            </a:r>
            <a:endParaRPr lang="en-US" dirty="0">
              <a:solidFill>
                <a:srgbClr val="222222"/>
              </a:solidFill>
              <a:latin typeface="Times New Roman" panose="02020603050405020304" pitchFamily="18" charset="0"/>
              <a:cs typeface="Times New Roman" panose="02020603050405020304" pitchFamily="18" charset="0"/>
            </a:endParaRPr>
          </a:p>
          <a:p>
            <a:endParaRPr lang="en-US" dirty="0" smtClean="0">
              <a:solidFill>
                <a:schemeClr val="bg1"/>
              </a:solidFill>
              <a:latin typeface="Times New Roman" panose="02020603050405020304" pitchFamily="18" charset="0"/>
              <a:cs typeface="Times New Roman" panose="02020603050405020304" pitchFamily="18" charset="0"/>
            </a:endParaRPr>
          </a:p>
          <a:p>
            <a:pPr marL="0" indent="0">
              <a:buNone/>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0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FEBRUARY &amp; MARCH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1800" b="1" dirty="0">
                <a:solidFill>
                  <a:srgbClr val="000000"/>
                </a:solidFill>
                <a:latin typeface="Times New Roman" panose="02020603050405020304" pitchFamily="18" charset="0"/>
                <a:cs typeface="Times New Roman" panose="02020603050405020304" pitchFamily="18" charset="0"/>
              </a:rPr>
              <a:t>School Counselor -  </a:t>
            </a:r>
            <a:r>
              <a:rPr lang="en-US" sz="1800" dirty="0">
                <a:solidFill>
                  <a:srgbClr val="000000"/>
                </a:solidFill>
                <a:latin typeface="Times New Roman" panose="02020603050405020304" pitchFamily="18" charset="0"/>
                <a:cs typeface="Times New Roman" panose="02020603050405020304" pitchFamily="18" charset="0"/>
              </a:rPr>
              <a:t>Check-In with your school counselor about colleges and upcoming programs. </a:t>
            </a:r>
          </a:p>
          <a:p>
            <a:pPr lvl="0"/>
            <a:r>
              <a:rPr lang="en-US" sz="1800" b="1" dirty="0">
                <a:solidFill>
                  <a:srgbClr val="000000"/>
                </a:solidFill>
                <a:latin typeface="Times New Roman" panose="02020603050405020304" pitchFamily="18" charset="0"/>
                <a:cs typeface="Times New Roman" panose="02020603050405020304" pitchFamily="18" charset="0"/>
              </a:rPr>
              <a:t>Mid-Year Transcript </a:t>
            </a:r>
            <a:r>
              <a:rPr lang="en-US" sz="1800" dirty="0">
                <a:solidFill>
                  <a:srgbClr val="000000"/>
                </a:solidFill>
                <a:latin typeface="Times New Roman" panose="02020603050405020304" pitchFamily="18" charset="0"/>
                <a:cs typeface="Times New Roman" panose="02020603050405020304" pitchFamily="18" charset="0"/>
              </a:rPr>
              <a:t>– Colleges may request for your mid-year  transcript.  </a:t>
            </a:r>
            <a:endParaRPr lang="en-US" sz="1800" dirty="0" smtClean="0">
              <a:solidFill>
                <a:srgbClr val="000000"/>
              </a:solidFill>
              <a:latin typeface="Times New Roman" panose="02020603050405020304" pitchFamily="18" charset="0"/>
              <a:cs typeface="Times New Roman" panose="02020603050405020304" pitchFamily="18" charset="0"/>
            </a:endParaRPr>
          </a:p>
          <a:p>
            <a:pPr lvl="0"/>
            <a:r>
              <a:rPr lang="en-US" sz="1800" b="1" dirty="0" smtClean="0">
                <a:solidFill>
                  <a:srgbClr val="000000"/>
                </a:solidFill>
                <a:latin typeface="Times New Roman" panose="02020603050405020304" pitchFamily="18" charset="0"/>
                <a:cs typeface="Times New Roman" panose="02020603050405020304" pitchFamily="18" charset="0"/>
              </a:rPr>
              <a:t>ACT/SAT</a:t>
            </a:r>
            <a:r>
              <a:rPr lang="en-US" sz="1800" dirty="0" smtClean="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 Continue studying for the </a:t>
            </a:r>
            <a:r>
              <a:rPr lang="en-US" sz="1800" dirty="0" smtClean="0">
                <a:solidFill>
                  <a:srgbClr val="000000"/>
                </a:solidFill>
                <a:latin typeface="Times New Roman" panose="02020603050405020304" pitchFamily="18" charset="0"/>
                <a:cs typeface="Times New Roman" panose="02020603050405020304" pitchFamily="18" charset="0"/>
              </a:rPr>
              <a:t>ACT/SAT.</a:t>
            </a:r>
            <a:endParaRPr lang="en-US" sz="1800" dirty="0">
              <a:solidFill>
                <a:srgbClr val="000000"/>
              </a:solidFill>
              <a:latin typeface="Times New Roman" panose="02020603050405020304" pitchFamily="18" charset="0"/>
              <a:cs typeface="Times New Roman" panose="02020603050405020304" pitchFamily="18" charset="0"/>
            </a:endParaRPr>
          </a:p>
          <a:p>
            <a:pPr lvl="0"/>
            <a:r>
              <a:rPr lang="en-US" sz="1800" b="1" dirty="0">
                <a:solidFill>
                  <a:srgbClr val="000000"/>
                </a:solidFill>
                <a:latin typeface="Times New Roman" panose="02020603050405020304" pitchFamily="18" charset="0"/>
                <a:cs typeface="Times New Roman" panose="02020603050405020304" pitchFamily="18" charset="0"/>
              </a:rPr>
              <a:t>College Visits </a:t>
            </a:r>
            <a:r>
              <a:rPr lang="en-US" sz="1800" dirty="0">
                <a:solidFill>
                  <a:srgbClr val="000000"/>
                </a:solidFill>
                <a:latin typeface="Times New Roman" panose="02020603050405020304" pitchFamily="18" charset="0"/>
                <a:cs typeface="Times New Roman" panose="02020603050405020304" pitchFamily="18" charset="0"/>
              </a:rPr>
              <a:t>– Review your list of schools and continue reviewing which schools are a best fit for you. </a:t>
            </a:r>
            <a:endParaRPr lang="en-US" sz="1800" dirty="0" smtClean="0">
              <a:solidFill>
                <a:srgbClr val="000000"/>
              </a:solidFill>
              <a:latin typeface="Times New Roman" panose="02020603050405020304" pitchFamily="18" charset="0"/>
              <a:cs typeface="Times New Roman" panose="02020603050405020304" pitchFamily="18" charset="0"/>
            </a:endParaRPr>
          </a:p>
          <a:p>
            <a:pPr marL="0" lvl="0" indent="0">
              <a:buNone/>
            </a:pPr>
            <a:endParaRPr lang="en-US" sz="1700" dirty="0">
              <a:solidFill>
                <a:srgbClr val="000000"/>
              </a:solidFill>
              <a:latin typeface="Times New Roman" panose="02020603050405020304" pitchFamily="18" charset="0"/>
              <a:cs typeface="Times New Roman" panose="02020603050405020304" pitchFamily="18" charset="0"/>
            </a:endParaRPr>
          </a:p>
          <a:p>
            <a:endParaRPr lang="en-US" dirty="0">
              <a:solidFill>
                <a:schemeClr val="bg1"/>
              </a:solidFill>
            </a:endParaRPr>
          </a:p>
        </p:txBody>
      </p:sp>
    </p:spTree>
    <p:extLst>
      <p:ext uri="{BB962C8B-B14F-4D97-AF65-F5344CB8AC3E}">
        <p14:creationId xmlns:p14="http://schemas.microsoft.com/office/powerpoint/2010/main" val="56614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APRIL </a:t>
            </a:r>
            <a:r>
              <a:rPr lang="en-US" dirty="0" smtClean="0">
                <a:latin typeface="Times New Roman" panose="02020603050405020304" pitchFamily="18" charset="0"/>
                <a:cs typeface="Times New Roman" panose="02020603050405020304" pitchFamily="18" charset="0"/>
              </a:rPr>
              <a:t>MAY &amp; JUNE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1800" b="1" dirty="0" smtClean="0">
                <a:solidFill>
                  <a:srgbClr val="000000"/>
                </a:solidFill>
                <a:latin typeface="Times New Roman" panose="02020603050405020304" pitchFamily="18" charset="0"/>
                <a:cs typeface="Times New Roman" panose="02020603050405020304" pitchFamily="18" charset="0"/>
              </a:rPr>
              <a:t>College Search - </a:t>
            </a:r>
            <a:r>
              <a:rPr lang="en-US" sz="1800" dirty="0" smtClean="0">
                <a:solidFill>
                  <a:srgbClr val="000000"/>
                </a:solidFill>
                <a:latin typeface="Times New Roman" panose="02020603050405020304" pitchFamily="18" charset="0"/>
                <a:cs typeface="Times New Roman" panose="02020603050405020304" pitchFamily="18" charset="0"/>
              </a:rPr>
              <a:t>Continue </a:t>
            </a:r>
            <a:r>
              <a:rPr lang="en-US" sz="1800" dirty="0">
                <a:solidFill>
                  <a:srgbClr val="000000"/>
                </a:solidFill>
                <a:latin typeface="Times New Roman" panose="02020603050405020304" pitchFamily="18" charset="0"/>
                <a:cs typeface="Times New Roman" panose="02020603050405020304" pitchFamily="18" charset="0"/>
              </a:rPr>
              <a:t>to research top 8 to 10 </a:t>
            </a:r>
            <a:r>
              <a:rPr lang="en-US" sz="1800" dirty="0" smtClean="0">
                <a:solidFill>
                  <a:srgbClr val="000000"/>
                </a:solidFill>
                <a:latin typeface="Times New Roman" panose="02020603050405020304" pitchFamily="18" charset="0"/>
                <a:cs typeface="Times New Roman" panose="02020603050405020304" pitchFamily="18" charset="0"/>
              </a:rPr>
              <a:t>schools. </a:t>
            </a:r>
            <a:r>
              <a:rPr lang="en-US" sz="1800" dirty="0">
                <a:solidFill>
                  <a:srgbClr val="000000"/>
                </a:solidFill>
                <a:latin typeface="Times New Roman" panose="02020603050405020304" pitchFamily="18" charset="0"/>
                <a:cs typeface="Times New Roman" panose="02020603050405020304" pitchFamily="18" charset="0"/>
              </a:rPr>
              <a:t> </a:t>
            </a:r>
          </a:p>
          <a:p>
            <a:pPr lvl="0"/>
            <a:r>
              <a:rPr lang="en-US" sz="1800" b="1" dirty="0" smtClean="0">
                <a:solidFill>
                  <a:srgbClr val="000000"/>
                </a:solidFill>
                <a:latin typeface="Times New Roman" panose="02020603050405020304" pitchFamily="18" charset="0"/>
                <a:cs typeface="Times New Roman" panose="02020603050405020304" pitchFamily="18" charset="0"/>
              </a:rPr>
              <a:t>Scholarship - </a:t>
            </a:r>
            <a:r>
              <a:rPr lang="en-US" sz="1800" dirty="0" smtClean="0">
                <a:solidFill>
                  <a:srgbClr val="000000"/>
                </a:solidFill>
                <a:latin typeface="Times New Roman" panose="02020603050405020304" pitchFamily="18" charset="0"/>
                <a:cs typeface="Times New Roman" panose="02020603050405020304" pitchFamily="18" charset="0"/>
              </a:rPr>
              <a:t>Continue </a:t>
            </a:r>
            <a:r>
              <a:rPr lang="en-US" sz="1800" dirty="0">
                <a:solidFill>
                  <a:srgbClr val="000000"/>
                </a:solidFill>
                <a:latin typeface="Times New Roman" panose="02020603050405020304" pitchFamily="18" charset="0"/>
                <a:cs typeface="Times New Roman" panose="02020603050405020304" pitchFamily="18" charset="0"/>
              </a:rPr>
              <a:t>investigating scholarship sources.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smtClean="0">
                <a:solidFill>
                  <a:srgbClr val="000000"/>
                </a:solidFill>
                <a:latin typeface="Times New Roman" panose="02020603050405020304" pitchFamily="18" charset="0"/>
                <a:cs typeface="Times New Roman" panose="02020603050405020304" pitchFamily="18" charset="0"/>
              </a:rPr>
              <a:t>ACT/SAT - </a:t>
            </a:r>
            <a:r>
              <a:rPr lang="en-US" sz="1800" dirty="0" smtClean="0">
                <a:solidFill>
                  <a:srgbClr val="000000"/>
                </a:solidFill>
                <a:latin typeface="Times New Roman" panose="02020603050405020304" pitchFamily="18" charset="0"/>
                <a:cs typeface="Times New Roman" panose="02020603050405020304" pitchFamily="18" charset="0"/>
              </a:rPr>
              <a:t>Study </a:t>
            </a:r>
            <a:r>
              <a:rPr lang="en-US" sz="1800" dirty="0">
                <a:solidFill>
                  <a:srgbClr val="000000"/>
                </a:solidFill>
                <a:latin typeface="Times New Roman" panose="02020603050405020304" pitchFamily="18" charset="0"/>
                <a:cs typeface="Times New Roman" panose="02020603050405020304" pitchFamily="18" charset="0"/>
              </a:rPr>
              <a:t>for  the  ACT  and/or  SAT  test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smtClean="0">
                <a:solidFill>
                  <a:srgbClr val="000000"/>
                </a:solidFill>
                <a:latin typeface="Times New Roman" panose="02020603050405020304" pitchFamily="18" charset="0"/>
                <a:cs typeface="Times New Roman" panose="02020603050405020304" pitchFamily="18" charset="0"/>
              </a:rPr>
              <a:t>Summer employment - </a:t>
            </a:r>
            <a:r>
              <a:rPr lang="en-US" sz="1800" dirty="0" smtClean="0">
                <a:solidFill>
                  <a:srgbClr val="000000"/>
                </a:solidFill>
                <a:latin typeface="Times New Roman" panose="02020603050405020304" pitchFamily="18" charset="0"/>
                <a:cs typeface="Times New Roman" panose="02020603050405020304" pitchFamily="18" charset="0"/>
              </a:rPr>
              <a:t>Finalize </a:t>
            </a:r>
            <a:r>
              <a:rPr lang="en-US" sz="1800" dirty="0">
                <a:solidFill>
                  <a:srgbClr val="000000"/>
                </a:solidFill>
                <a:latin typeface="Times New Roman" panose="02020603050405020304" pitchFamily="18" charset="0"/>
                <a:cs typeface="Times New Roman" panose="02020603050405020304" pitchFamily="18" charset="0"/>
              </a:rPr>
              <a:t>summer plans .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smtClean="0">
                <a:solidFill>
                  <a:srgbClr val="000000"/>
                </a:solidFill>
                <a:latin typeface="Times New Roman" panose="02020603050405020304" pitchFamily="18" charset="0"/>
                <a:cs typeface="Times New Roman" panose="02020603050405020304" pitchFamily="18" charset="0"/>
              </a:rPr>
              <a:t>Money -  </a:t>
            </a:r>
            <a:r>
              <a:rPr lang="en-US" sz="1800" b="1" dirty="0">
                <a:solidFill>
                  <a:srgbClr val="000000"/>
                </a:solidFill>
                <a:latin typeface="Times New Roman" panose="02020603050405020304" pitchFamily="18" charset="0"/>
                <a:cs typeface="Times New Roman" panose="02020603050405020304" pitchFamily="18" charset="0"/>
              </a:rPr>
              <a:t> </a:t>
            </a:r>
            <a:r>
              <a:rPr lang="en-US" sz="1800" dirty="0" smtClean="0">
                <a:solidFill>
                  <a:srgbClr val="000000"/>
                </a:solidFill>
                <a:latin typeface="Times New Roman" panose="02020603050405020304" pitchFamily="18" charset="0"/>
                <a:cs typeface="Times New Roman" panose="02020603050405020304" pitchFamily="18" charset="0"/>
              </a:rPr>
              <a:t>Begin saving money </a:t>
            </a:r>
            <a:r>
              <a:rPr lang="en-US" sz="1800" dirty="0">
                <a:solidFill>
                  <a:srgbClr val="000000"/>
                </a:solidFill>
                <a:latin typeface="Times New Roman" panose="02020603050405020304" pitchFamily="18" charset="0"/>
                <a:cs typeface="Times New Roman" panose="02020603050405020304" pitchFamily="18" charset="0"/>
              </a:rPr>
              <a:t> from  your  summer  job  for college</a:t>
            </a:r>
            <a:r>
              <a:rPr lang="en-US" sz="1300" dirty="0">
                <a:solidFill>
                  <a:srgbClr val="000000"/>
                </a:solidFill>
                <a:latin typeface="Times New Roman" panose="02020603050405020304" pitchFamily="18" charset="0"/>
                <a:cs typeface="Times New Roman" panose="02020603050405020304" pitchFamily="18" charset="0"/>
              </a:rPr>
              <a:t>.</a:t>
            </a:r>
          </a:p>
          <a:p>
            <a:pPr marL="0" lvl="0">
              <a:spcBef>
                <a:spcPts val="0"/>
              </a:spcBef>
            </a:pPr>
            <a:endParaRPr lang="en-US" dirty="0"/>
          </a:p>
        </p:txBody>
      </p:sp>
    </p:spTree>
    <p:extLst>
      <p:ext uri="{BB962C8B-B14F-4D97-AF65-F5344CB8AC3E}">
        <p14:creationId xmlns:p14="http://schemas.microsoft.com/office/powerpoint/2010/main" val="4246621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696</Words>
  <Application>Microsoft Office PowerPoint</Application>
  <PresentationFormat>Widescreen</PresentationFormat>
  <Paragraphs>47</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Euphemia</vt:lpstr>
      <vt:lpstr>Tahoma</vt:lpstr>
      <vt:lpstr>Times New Roman</vt:lpstr>
      <vt:lpstr>Trebuchet MS</vt:lpstr>
      <vt:lpstr>Berlin</vt:lpstr>
      <vt:lpstr>Orange Township Public School District  </vt:lpstr>
      <vt:lpstr>SOPHOMORE YEAR COLLEGE PLANNING TIMELINE</vt:lpstr>
      <vt:lpstr>AUGUST </vt:lpstr>
      <vt:lpstr>SEPTEMBER</vt:lpstr>
      <vt:lpstr>OCTOBER </vt:lpstr>
      <vt:lpstr>NOVEMBER </vt:lpstr>
      <vt:lpstr>DECEMBER &amp; JANUARY </vt:lpstr>
      <vt:lpstr>FEBRUARY &amp; MARCH </vt:lpstr>
      <vt:lpstr>APRIL MAY &amp; JUNE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public school district</dc:title>
  <dc:creator>Franklin Tafur</dc:creator>
  <cp:lastModifiedBy>Franklin Tafur</cp:lastModifiedBy>
  <cp:revision>16</cp:revision>
  <dcterms:created xsi:type="dcterms:W3CDTF">2020-09-14T20:12:41Z</dcterms:created>
  <dcterms:modified xsi:type="dcterms:W3CDTF">2020-09-17T21:08:04Z</dcterms:modified>
</cp:coreProperties>
</file>