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omments/comment1.xml" ContentType="application/vnd.openxmlformats-officedocument.presentationml.comments+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handoutMasterIdLst>
    <p:handoutMasterId r:id="rId31"/>
  </p:handoutMasterIdLst>
  <p:sldIdLst>
    <p:sldId id="256" r:id="rId2"/>
    <p:sldId id="276" r:id="rId3"/>
    <p:sldId id="257" r:id="rId4"/>
    <p:sldId id="267" r:id="rId5"/>
    <p:sldId id="298" r:id="rId6"/>
    <p:sldId id="293" r:id="rId7"/>
    <p:sldId id="279" r:id="rId8"/>
    <p:sldId id="280" r:id="rId9"/>
    <p:sldId id="281" r:id="rId10"/>
    <p:sldId id="282" r:id="rId11"/>
    <p:sldId id="283" r:id="rId12"/>
    <p:sldId id="284" r:id="rId13"/>
    <p:sldId id="299" r:id="rId14"/>
    <p:sldId id="261" r:id="rId15"/>
    <p:sldId id="286" r:id="rId16"/>
    <p:sldId id="289" r:id="rId17"/>
    <p:sldId id="285" r:id="rId18"/>
    <p:sldId id="287" r:id="rId19"/>
    <p:sldId id="288" r:id="rId20"/>
    <p:sldId id="290" r:id="rId21"/>
    <p:sldId id="291" r:id="rId22"/>
    <p:sldId id="292" r:id="rId23"/>
    <p:sldId id="262" r:id="rId24"/>
    <p:sldId id="294" r:id="rId25"/>
    <p:sldId id="295" r:id="rId26"/>
    <p:sldId id="296" r:id="rId27"/>
    <p:sldId id="297" r:id="rId28"/>
    <p:sldId id="272" r:id="rId2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n-ea"/>
        <a:cs typeface="+mn-cs"/>
      </a:defRPr>
    </a:lvl1pPr>
    <a:lvl2pPr marL="457200" algn="l" defTabSz="457200" rtl="0" fontAlgn="base">
      <a:spcBef>
        <a:spcPct val="0"/>
      </a:spcBef>
      <a:spcAft>
        <a:spcPct val="0"/>
      </a:spcAft>
      <a:defRPr kern="1200">
        <a:solidFill>
          <a:schemeClr val="tx1"/>
        </a:solidFill>
        <a:latin typeface="Arial" pitchFamily="34" charset="0"/>
        <a:ea typeface="+mn-ea"/>
        <a:cs typeface="+mn-cs"/>
      </a:defRPr>
    </a:lvl2pPr>
    <a:lvl3pPr marL="914400" algn="l" defTabSz="457200" rtl="0" fontAlgn="base">
      <a:spcBef>
        <a:spcPct val="0"/>
      </a:spcBef>
      <a:spcAft>
        <a:spcPct val="0"/>
      </a:spcAft>
      <a:defRPr kern="1200">
        <a:solidFill>
          <a:schemeClr val="tx1"/>
        </a:solidFill>
        <a:latin typeface="Arial" pitchFamily="34" charset="0"/>
        <a:ea typeface="+mn-ea"/>
        <a:cs typeface="+mn-cs"/>
      </a:defRPr>
    </a:lvl3pPr>
    <a:lvl4pPr marL="1371600" algn="l" defTabSz="457200" rtl="0" fontAlgn="base">
      <a:spcBef>
        <a:spcPct val="0"/>
      </a:spcBef>
      <a:spcAft>
        <a:spcPct val="0"/>
      </a:spcAft>
      <a:defRPr kern="1200">
        <a:solidFill>
          <a:schemeClr val="tx1"/>
        </a:solidFill>
        <a:latin typeface="Arial" pitchFamily="34" charset="0"/>
        <a:ea typeface="+mn-ea"/>
        <a:cs typeface="+mn-cs"/>
      </a:defRPr>
    </a:lvl4pPr>
    <a:lvl5pPr marL="1828800" algn="l" defTabSz="457200"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boe" initials="M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9" autoAdjust="0"/>
    <p:restoredTop sz="94660"/>
  </p:normalViewPr>
  <p:slideViewPr>
    <p:cSldViewPr snapToObjects="1">
      <p:cViewPr varScale="1">
        <p:scale>
          <a:sx n="100" d="100"/>
          <a:sy n="100" d="100"/>
        </p:scale>
        <p:origin x="-138" y="-102"/>
      </p:cViewPr>
      <p:guideLst>
        <p:guide orient="horz" pos="4319"/>
        <p:guide/>
      </p:guideLst>
    </p:cSldViewPr>
  </p:slideViewPr>
  <p:notesTextViewPr>
    <p:cViewPr>
      <p:scale>
        <a:sx n="100" d="100"/>
        <a:sy n="100" d="100"/>
      </p:scale>
      <p:origin x="0" y="0"/>
    </p:cViewPr>
  </p:notesTextViewPr>
  <p:sorterViewPr>
    <p:cViewPr>
      <p:scale>
        <a:sx n="66" d="100"/>
        <a:sy n="66" d="100"/>
      </p:scale>
      <p:origin x="0" y="54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5-15T10:13:57.107" idx="1">
    <p:pos x="10" y="10"/>
    <p:text/>
  </p:cm>
</p: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4EE6D4-0E72-4931-813B-386216A514A3}" type="doc">
      <dgm:prSet loTypeId="urn:microsoft.com/office/officeart/2005/8/layout/process1" loCatId="process" qsTypeId="urn:microsoft.com/office/officeart/2005/8/quickstyle/simple1#1" qsCatId="simple" csTypeId="urn:microsoft.com/office/officeart/2005/8/colors/colorful1" csCatId="colorful"/>
      <dgm:spPr/>
      <dgm:t>
        <a:bodyPr/>
        <a:lstStyle/>
        <a:p>
          <a:endParaRPr lang="en-US"/>
        </a:p>
      </dgm:t>
    </dgm:pt>
    <dgm:pt modelId="{6FB21D07-86FD-4562-A339-D818D8EE8C1A}">
      <dgm:prSet/>
      <dgm:spPr/>
      <dgm:t>
        <a:bodyPr/>
        <a:lstStyle/>
        <a:p>
          <a:pPr rtl="0"/>
          <a:r>
            <a:rPr lang="en-US" dirty="0" smtClean="0"/>
            <a:t>Range of Text Types</a:t>
          </a:r>
          <a:endParaRPr lang="en-US" dirty="0"/>
        </a:p>
      </dgm:t>
    </dgm:pt>
    <dgm:pt modelId="{AADDD43E-3391-41AB-AC8E-74ECB1026320}" type="parTrans" cxnId="{B71FBEFF-D29B-4875-94C6-7850DDC34B7C}">
      <dgm:prSet/>
      <dgm:spPr/>
      <dgm:t>
        <a:bodyPr/>
        <a:lstStyle/>
        <a:p>
          <a:endParaRPr lang="en-US"/>
        </a:p>
      </dgm:t>
    </dgm:pt>
    <dgm:pt modelId="{8B4DA71B-27E5-4EB9-AA5E-A3AB641C71F7}" type="sibTrans" cxnId="{B71FBEFF-D29B-4875-94C6-7850DDC34B7C}">
      <dgm:prSet/>
      <dgm:spPr/>
      <dgm:t>
        <a:bodyPr/>
        <a:lstStyle/>
        <a:p>
          <a:endParaRPr lang="en-US"/>
        </a:p>
      </dgm:t>
    </dgm:pt>
    <dgm:pt modelId="{7518C587-20E0-4609-B194-B3558D90A697}">
      <dgm:prSet/>
      <dgm:spPr/>
      <dgm:t>
        <a:bodyPr/>
        <a:lstStyle/>
        <a:p>
          <a:pPr rtl="0"/>
          <a:r>
            <a:rPr lang="en-US" dirty="0" smtClean="0"/>
            <a:t>Literature = Stories, Dramas, Poetry</a:t>
          </a:r>
          <a:endParaRPr lang="en-US" dirty="0"/>
        </a:p>
      </dgm:t>
    </dgm:pt>
    <dgm:pt modelId="{CC35A9A6-ED1C-4125-AF3D-A92E6A304098}" type="parTrans" cxnId="{E5B5E74B-686F-49A9-8524-1F29D1C03FBA}">
      <dgm:prSet/>
      <dgm:spPr/>
      <dgm:t>
        <a:bodyPr/>
        <a:lstStyle/>
        <a:p>
          <a:endParaRPr lang="en-US"/>
        </a:p>
      </dgm:t>
    </dgm:pt>
    <dgm:pt modelId="{06737069-26B6-47FB-A005-8414241345E5}" type="sibTrans" cxnId="{E5B5E74B-686F-49A9-8524-1F29D1C03FBA}">
      <dgm:prSet/>
      <dgm:spPr/>
      <dgm:t>
        <a:bodyPr/>
        <a:lstStyle/>
        <a:p>
          <a:endParaRPr lang="en-US"/>
        </a:p>
      </dgm:t>
    </dgm:pt>
    <dgm:pt modelId="{C6CB518E-988E-4629-ADCA-1EB555F9C3AF}">
      <dgm:prSet/>
      <dgm:spPr/>
      <dgm:t>
        <a:bodyPr/>
        <a:lstStyle/>
        <a:p>
          <a:pPr rtl="0"/>
          <a:r>
            <a:rPr lang="en-US" dirty="0" smtClean="0"/>
            <a:t>Informational = Literary Nonfiction, Historical, Scientific, &amp; Technical Texts</a:t>
          </a:r>
          <a:endParaRPr lang="en-US" dirty="0"/>
        </a:p>
      </dgm:t>
    </dgm:pt>
    <dgm:pt modelId="{813A3852-B5E3-4C6C-A9E6-4BC653B38DB8}" type="parTrans" cxnId="{0AD51CAA-2C3E-4F8B-B172-4D9965C3D681}">
      <dgm:prSet/>
      <dgm:spPr/>
      <dgm:t>
        <a:bodyPr/>
        <a:lstStyle/>
        <a:p>
          <a:endParaRPr lang="en-US"/>
        </a:p>
      </dgm:t>
    </dgm:pt>
    <dgm:pt modelId="{0A93EE35-0F66-4847-8E86-9EC0D810427C}" type="sibTrans" cxnId="{0AD51CAA-2C3E-4F8B-B172-4D9965C3D681}">
      <dgm:prSet/>
      <dgm:spPr/>
      <dgm:t>
        <a:bodyPr/>
        <a:lstStyle/>
        <a:p>
          <a:endParaRPr lang="en-US"/>
        </a:p>
      </dgm:t>
    </dgm:pt>
    <dgm:pt modelId="{F8DC1F97-A3BF-410B-A85F-7B435BD52360}" type="pres">
      <dgm:prSet presAssocID="{694EE6D4-0E72-4931-813B-386216A514A3}" presName="Name0" presStyleCnt="0">
        <dgm:presLayoutVars>
          <dgm:dir/>
          <dgm:resizeHandles val="exact"/>
        </dgm:presLayoutVars>
      </dgm:prSet>
      <dgm:spPr/>
      <dgm:t>
        <a:bodyPr/>
        <a:lstStyle/>
        <a:p>
          <a:endParaRPr lang="en-US"/>
        </a:p>
      </dgm:t>
    </dgm:pt>
    <dgm:pt modelId="{53401F98-4642-4E9B-B399-65A175230366}" type="pres">
      <dgm:prSet presAssocID="{6FB21D07-86FD-4562-A339-D818D8EE8C1A}" presName="node" presStyleLbl="node1" presStyleIdx="0" presStyleCnt="3">
        <dgm:presLayoutVars>
          <dgm:bulletEnabled val="1"/>
        </dgm:presLayoutVars>
      </dgm:prSet>
      <dgm:spPr/>
      <dgm:t>
        <a:bodyPr/>
        <a:lstStyle/>
        <a:p>
          <a:endParaRPr lang="en-US"/>
        </a:p>
      </dgm:t>
    </dgm:pt>
    <dgm:pt modelId="{CDE841CB-FC4A-4E25-BE11-5DEAEEAF1612}" type="pres">
      <dgm:prSet presAssocID="{8B4DA71B-27E5-4EB9-AA5E-A3AB641C71F7}" presName="sibTrans" presStyleLbl="sibTrans2D1" presStyleIdx="0" presStyleCnt="2"/>
      <dgm:spPr/>
      <dgm:t>
        <a:bodyPr/>
        <a:lstStyle/>
        <a:p>
          <a:endParaRPr lang="en-US"/>
        </a:p>
      </dgm:t>
    </dgm:pt>
    <dgm:pt modelId="{3E1B95FC-585E-43FA-B2C1-40CEE9066E7A}" type="pres">
      <dgm:prSet presAssocID="{8B4DA71B-27E5-4EB9-AA5E-A3AB641C71F7}" presName="connectorText" presStyleLbl="sibTrans2D1" presStyleIdx="0" presStyleCnt="2"/>
      <dgm:spPr/>
      <dgm:t>
        <a:bodyPr/>
        <a:lstStyle/>
        <a:p>
          <a:endParaRPr lang="en-US"/>
        </a:p>
      </dgm:t>
    </dgm:pt>
    <dgm:pt modelId="{15F56F1B-BB6E-4FE5-BE46-9E6483944E20}" type="pres">
      <dgm:prSet presAssocID="{7518C587-20E0-4609-B194-B3558D90A697}" presName="node" presStyleLbl="node1" presStyleIdx="1" presStyleCnt="3" custLinFactNeighborX="0" custLinFactNeighborY="71484">
        <dgm:presLayoutVars>
          <dgm:bulletEnabled val="1"/>
        </dgm:presLayoutVars>
      </dgm:prSet>
      <dgm:spPr/>
      <dgm:t>
        <a:bodyPr/>
        <a:lstStyle/>
        <a:p>
          <a:endParaRPr lang="en-US"/>
        </a:p>
      </dgm:t>
    </dgm:pt>
    <dgm:pt modelId="{87CD6446-EF89-437B-989E-2385FD0BE1C5}" type="pres">
      <dgm:prSet presAssocID="{06737069-26B6-47FB-A005-8414241345E5}" presName="sibTrans" presStyleLbl="sibTrans2D1" presStyleIdx="1" presStyleCnt="2"/>
      <dgm:spPr/>
      <dgm:t>
        <a:bodyPr/>
        <a:lstStyle/>
        <a:p>
          <a:endParaRPr lang="en-US"/>
        </a:p>
      </dgm:t>
    </dgm:pt>
    <dgm:pt modelId="{124BB8AB-81B0-4825-9260-65F9E206FFE5}" type="pres">
      <dgm:prSet presAssocID="{06737069-26B6-47FB-A005-8414241345E5}" presName="connectorText" presStyleLbl="sibTrans2D1" presStyleIdx="1" presStyleCnt="2"/>
      <dgm:spPr/>
      <dgm:t>
        <a:bodyPr/>
        <a:lstStyle/>
        <a:p>
          <a:endParaRPr lang="en-US"/>
        </a:p>
      </dgm:t>
    </dgm:pt>
    <dgm:pt modelId="{A9F3A659-498E-4DC8-AD4C-D25EF642D2C3}" type="pres">
      <dgm:prSet presAssocID="{C6CB518E-988E-4629-ADCA-1EB555F9C3AF}" presName="node" presStyleLbl="node1" presStyleIdx="2" presStyleCnt="3">
        <dgm:presLayoutVars>
          <dgm:bulletEnabled val="1"/>
        </dgm:presLayoutVars>
      </dgm:prSet>
      <dgm:spPr/>
      <dgm:t>
        <a:bodyPr/>
        <a:lstStyle/>
        <a:p>
          <a:endParaRPr lang="en-US"/>
        </a:p>
      </dgm:t>
    </dgm:pt>
  </dgm:ptLst>
  <dgm:cxnLst>
    <dgm:cxn modelId="{31C34771-2CC4-B340-8E34-99DAB421DDC6}" type="presOf" srcId="{06737069-26B6-47FB-A005-8414241345E5}" destId="{124BB8AB-81B0-4825-9260-65F9E206FFE5}" srcOrd="1" destOrd="0" presId="urn:microsoft.com/office/officeart/2005/8/layout/process1"/>
    <dgm:cxn modelId="{E5B5E74B-686F-49A9-8524-1F29D1C03FBA}" srcId="{694EE6D4-0E72-4931-813B-386216A514A3}" destId="{7518C587-20E0-4609-B194-B3558D90A697}" srcOrd="1" destOrd="0" parTransId="{CC35A9A6-ED1C-4125-AF3D-A92E6A304098}" sibTransId="{06737069-26B6-47FB-A005-8414241345E5}"/>
    <dgm:cxn modelId="{8B3C2B6E-A56E-6642-9299-C3B1CDF02866}" type="presOf" srcId="{06737069-26B6-47FB-A005-8414241345E5}" destId="{87CD6446-EF89-437B-989E-2385FD0BE1C5}" srcOrd="0" destOrd="0" presId="urn:microsoft.com/office/officeart/2005/8/layout/process1"/>
    <dgm:cxn modelId="{0AD51CAA-2C3E-4F8B-B172-4D9965C3D681}" srcId="{694EE6D4-0E72-4931-813B-386216A514A3}" destId="{C6CB518E-988E-4629-ADCA-1EB555F9C3AF}" srcOrd="2" destOrd="0" parTransId="{813A3852-B5E3-4C6C-A9E6-4BC653B38DB8}" sibTransId="{0A93EE35-0F66-4847-8E86-9EC0D810427C}"/>
    <dgm:cxn modelId="{BFDB1485-8A60-AC4F-9BDF-9F0B6FAE0C3B}" type="presOf" srcId="{8B4DA71B-27E5-4EB9-AA5E-A3AB641C71F7}" destId="{3E1B95FC-585E-43FA-B2C1-40CEE9066E7A}" srcOrd="1" destOrd="0" presId="urn:microsoft.com/office/officeart/2005/8/layout/process1"/>
    <dgm:cxn modelId="{AB75549F-9D6A-6B41-96B0-DA88CFF0BAFC}" type="presOf" srcId="{6FB21D07-86FD-4562-A339-D818D8EE8C1A}" destId="{53401F98-4642-4E9B-B399-65A175230366}" srcOrd="0" destOrd="0" presId="urn:microsoft.com/office/officeart/2005/8/layout/process1"/>
    <dgm:cxn modelId="{89A6E300-002A-EE47-A997-59174F57EA97}" type="presOf" srcId="{7518C587-20E0-4609-B194-B3558D90A697}" destId="{15F56F1B-BB6E-4FE5-BE46-9E6483944E20}" srcOrd="0" destOrd="0" presId="urn:microsoft.com/office/officeart/2005/8/layout/process1"/>
    <dgm:cxn modelId="{A51685FA-D10B-C549-8207-8BDBC11CC536}" type="presOf" srcId="{C6CB518E-988E-4629-ADCA-1EB555F9C3AF}" destId="{A9F3A659-498E-4DC8-AD4C-D25EF642D2C3}" srcOrd="0" destOrd="0" presId="urn:microsoft.com/office/officeart/2005/8/layout/process1"/>
    <dgm:cxn modelId="{C35B30F7-0855-124D-BC9D-513F41E1A259}" type="presOf" srcId="{694EE6D4-0E72-4931-813B-386216A514A3}" destId="{F8DC1F97-A3BF-410B-A85F-7B435BD52360}" srcOrd="0" destOrd="0" presId="urn:microsoft.com/office/officeart/2005/8/layout/process1"/>
    <dgm:cxn modelId="{1CDB613B-B17C-384B-961C-90F7286A3419}" type="presOf" srcId="{8B4DA71B-27E5-4EB9-AA5E-A3AB641C71F7}" destId="{CDE841CB-FC4A-4E25-BE11-5DEAEEAF1612}" srcOrd="0" destOrd="0" presId="urn:microsoft.com/office/officeart/2005/8/layout/process1"/>
    <dgm:cxn modelId="{B71FBEFF-D29B-4875-94C6-7850DDC34B7C}" srcId="{694EE6D4-0E72-4931-813B-386216A514A3}" destId="{6FB21D07-86FD-4562-A339-D818D8EE8C1A}" srcOrd="0" destOrd="0" parTransId="{AADDD43E-3391-41AB-AC8E-74ECB1026320}" sibTransId="{8B4DA71B-27E5-4EB9-AA5E-A3AB641C71F7}"/>
    <dgm:cxn modelId="{D6D958CA-78A3-0C41-ADDB-5D8A83F7B452}" type="presParOf" srcId="{F8DC1F97-A3BF-410B-A85F-7B435BD52360}" destId="{53401F98-4642-4E9B-B399-65A175230366}" srcOrd="0" destOrd="0" presId="urn:microsoft.com/office/officeart/2005/8/layout/process1"/>
    <dgm:cxn modelId="{D54ABE44-AD5C-0745-B946-076094637BBA}" type="presParOf" srcId="{F8DC1F97-A3BF-410B-A85F-7B435BD52360}" destId="{CDE841CB-FC4A-4E25-BE11-5DEAEEAF1612}" srcOrd="1" destOrd="0" presId="urn:microsoft.com/office/officeart/2005/8/layout/process1"/>
    <dgm:cxn modelId="{5CEC316A-3E30-A740-BFD8-806794632C33}" type="presParOf" srcId="{CDE841CB-FC4A-4E25-BE11-5DEAEEAF1612}" destId="{3E1B95FC-585E-43FA-B2C1-40CEE9066E7A}" srcOrd="0" destOrd="0" presId="urn:microsoft.com/office/officeart/2005/8/layout/process1"/>
    <dgm:cxn modelId="{A3D0DF2D-2ADE-5843-86BD-0923ED9C8628}" type="presParOf" srcId="{F8DC1F97-A3BF-410B-A85F-7B435BD52360}" destId="{15F56F1B-BB6E-4FE5-BE46-9E6483944E20}" srcOrd="2" destOrd="0" presId="urn:microsoft.com/office/officeart/2005/8/layout/process1"/>
    <dgm:cxn modelId="{34AA7A1D-CF91-9646-879A-59158433E386}" type="presParOf" srcId="{F8DC1F97-A3BF-410B-A85F-7B435BD52360}" destId="{87CD6446-EF89-437B-989E-2385FD0BE1C5}" srcOrd="3" destOrd="0" presId="urn:microsoft.com/office/officeart/2005/8/layout/process1"/>
    <dgm:cxn modelId="{691ABC65-427C-1F46-B5B0-753344E80C42}" type="presParOf" srcId="{87CD6446-EF89-437B-989E-2385FD0BE1C5}" destId="{124BB8AB-81B0-4825-9260-65F9E206FFE5}" srcOrd="0" destOrd="0" presId="urn:microsoft.com/office/officeart/2005/8/layout/process1"/>
    <dgm:cxn modelId="{2D6D246C-901A-1145-BA88-83C49BD19A83}" type="presParOf" srcId="{F8DC1F97-A3BF-410B-A85F-7B435BD52360}" destId="{A9F3A659-498E-4DC8-AD4C-D25EF642D2C3}" srcOrd="4"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20E712-D188-4DBE-9B2F-142B8E1DB3BF}" type="doc">
      <dgm:prSet loTypeId="urn:microsoft.com/office/officeart/2009/3/layout/StepUpProcess" loCatId="process" qsTypeId="urn:microsoft.com/office/officeart/2005/8/quickstyle/simple1#2" qsCatId="simple" csTypeId="urn:microsoft.com/office/officeart/2005/8/colors/accent1_2#1" csCatId="accent1" phldr="1"/>
      <dgm:spPr/>
      <dgm:t>
        <a:bodyPr/>
        <a:lstStyle/>
        <a:p>
          <a:endParaRPr lang="en-US"/>
        </a:p>
      </dgm:t>
    </dgm:pt>
    <dgm:pt modelId="{C5D827D1-8B26-401F-A4A3-366011C1099F}">
      <dgm:prSet/>
      <dgm:spPr/>
      <dgm:t>
        <a:bodyPr/>
        <a:lstStyle/>
        <a:p>
          <a:pPr rtl="0"/>
          <a:r>
            <a:rPr lang="en-US" dirty="0" smtClean="0">
              <a:solidFill>
                <a:srgbClr val="000000"/>
              </a:solidFill>
            </a:rPr>
            <a:t>50% fiction 50% nonfiction</a:t>
          </a:r>
          <a:endParaRPr lang="en-US" dirty="0">
            <a:solidFill>
              <a:srgbClr val="000000"/>
            </a:solidFill>
          </a:endParaRPr>
        </a:p>
      </dgm:t>
    </dgm:pt>
    <dgm:pt modelId="{97F676DE-5C89-4D09-9BEF-0DFCDBCC8F81}" type="parTrans" cxnId="{A8BDC1B1-22F9-4ADA-8D92-44E64851AAC1}">
      <dgm:prSet/>
      <dgm:spPr/>
      <dgm:t>
        <a:bodyPr/>
        <a:lstStyle/>
        <a:p>
          <a:endParaRPr lang="en-US"/>
        </a:p>
      </dgm:t>
    </dgm:pt>
    <dgm:pt modelId="{0EE9F589-6842-466F-B204-2BFFBF3D4BBF}" type="sibTrans" cxnId="{A8BDC1B1-22F9-4ADA-8D92-44E64851AAC1}">
      <dgm:prSet/>
      <dgm:spPr/>
      <dgm:t>
        <a:bodyPr/>
        <a:lstStyle/>
        <a:p>
          <a:endParaRPr lang="en-US"/>
        </a:p>
      </dgm:t>
    </dgm:pt>
    <dgm:pt modelId="{F131ECBC-AE8B-4B52-A296-6E5695845704}">
      <dgm:prSet/>
      <dgm:spPr/>
      <dgm:t>
        <a:bodyPr/>
        <a:lstStyle/>
        <a:p>
          <a:pPr rtl="0"/>
          <a:r>
            <a:rPr lang="en-US" dirty="0" smtClean="0">
              <a:solidFill>
                <a:srgbClr val="000000"/>
              </a:solidFill>
            </a:rPr>
            <a:t>40% fiction 60% nonfiction</a:t>
          </a:r>
          <a:endParaRPr lang="en-US" dirty="0">
            <a:solidFill>
              <a:srgbClr val="000000"/>
            </a:solidFill>
          </a:endParaRPr>
        </a:p>
      </dgm:t>
    </dgm:pt>
    <dgm:pt modelId="{E2C3F8AE-977D-4FFD-ABA6-9B6FCFC1D519}" type="parTrans" cxnId="{5A78C8C2-18A6-41BD-8273-843725090C29}">
      <dgm:prSet/>
      <dgm:spPr/>
      <dgm:t>
        <a:bodyPr/>
        <a:lstStyle/>
        <a:p>
          <a:endParaRPr lang="en-US"/>
        </a:p>
      </dgm:t>
    </dgm:pt>
    <dgm:pt modelId="{0F36E716-6205-4C3B-AC40-4C06FCAC5FAC}" type="sibTrans" cxnId="{5A78C8C2-18A6-41BD-8273-843725090C29}">
      <dgm:prSet/>
      <dgm:spPr/>
      <dgm:t>
        <a:bodyPr/>
        <a:lstStyle/>
        <a:p>
          <a:endParaRPr lang="en-US"/>
        </a:p>
      </dgm:t>
    </dgm:pt>
    <dgm:pt modelId="{2FC966DD-411D-4A7A-B6E8-27DC99A21CBF}">
      <dgm:prSet/>
      <dgm:spPr/>
      <dgm:t>
        <a:bodyPr/>
        <a:lstStyle/>
        <a:p>
          <a:pPr rtl="0"/>
          <a:r>
            <a:rPr lang="en-US" dirty="0" smtClean="0">
              <a:solidFill>
                <a:srgbClr val="000000"/>
              </a:solidFill>
            </a:rPr>
            <a:t>20% fiction 80% nonfiction </a:t>
          </a:r>
          <a:endParaRPr lang="en-US" dirty="0">
            <a:solidFill>
              <a:srgbClr val="000000"/>
            </a:solidFill>
          </a:endParaRPr>
        </a:p>
      </dgm:t>
    </dgm:pt>
    <dgm:pt modelId="{5A1F9463-3C29-473E-BEA7-0C9C56BA9642}" type="parTrans" cxnId="{E1DD1010-CDDC-41D2-A32D-88CF95B858BC}">
      <dgm:prSet/>
      <dgm:spPr/>
      <dgm:t>
        <a:bodyPr/>
        <a:lstStyle/>
        <a:p>
          <a:endParaRPr lang="en-US"/>
        </a:p>
      </dgm:t>
    </dgm:pt>
    <dgm:pt modelId="{B2BC4862-3471-46A9-8B3D-B90DB1F4836C}" type="sibTrans" cxnId="{E1DD1010-CDDC-41D2-A32D-88CF95B858BC}">
      <dgm:prSet/>
      <dgm:spPr/>
      <dgm:t>
        <a:bodyPr/>
        <a:lstStyle/>
        <a:p>
          <a:endParaRPr lang="en-US"/>
        </a:p>
      </dgm:t>
    </dgm:pt>
    <dgm:pt modelId="{10F444D8-1172-4996-BB97-4125A07225D2}" type="pres">
      <dgm:prSet presAssocID="{9B20E712-D188-4DBE-9B2F-142B8E1DB3BF}" presName="rootnode" presStyleCnt="0">
        <dgm:presLayoutVars>
          <dgm:chMax/>
          <dgm:chPref/>
          <dgm:dir/>
          <dgm:animLvl val="lvl"/>
        </dgm:presLayoutVars>
      </dgm:prSet>
      <dgm:spPr/>
      <dgm:t>
        <a:bodyPr/>
        <a:lstStyle/>
        <a:p>
          <a:endParaRPr lang="en-US"/>
        </a:p>
      </dgm:t>
    </dgm:pt>
    <dgm:pt modelId="{D33C48D3-AF41-4BBB-A640-6A586DB43162}" type="pres">
      <dgm:prSet presAssocID="{C5D827D1-8B26-401F-A4A3-366011C1099F}" presName="composite" presStyleCnt="0"/>
      <dgm:spPr/>
    </dgm:pt>
    <dgm:pt modelId="{ADF04586-2483-49E8-8310-AD526A4FEFEE}" type="pres">
      <dgm:prSet presAssocID="{C5D827D1-8B26-401F-A4A3-366011C1099F}" presName="LShape" presStyleLbl="alignNode1" presStyleIdx="0" presStyleCnt="5"/>
      <dgm:spPr/>
    </dgm:pt>
    <dgm:pt modelId="{9AE9425A-0CDC-45A7-B57D-099DC7550671}" type="pres">
      <dgm:prSet presAssocID="{C5D827D1-8B26-401F-A4A3-366011C1099F}" presName="ParentText" presStyleLbl="revTx" presStyleIdx="0" presStyleCnt="3">
        <dgm:presLayoutVars>
          <dgm:chMax val="0"/>
          <dgm:chPref val="0"/>
          <dgm:bulletEnabled val="1"/>
        </dgm:presLayoutVars>
      </dgm:prSet>
      <dgm:spPr/>
      <dgm:t>
        <a:bodyPr/>
        <a:lstStyle/>
        <a:p>
          <a:endParaRPr lang="en-US"/>
        </a:p>
      </dgm:t>
    </dgm:pt>
    <dgm:pt modelId="{A3D9474E-81C0-488F-9D69-1725E62B2AC5}" type="pres">
      <dgm:prSet presAssocID="{C5D827D1-8B26-401F-A4A3-366011C1099F}" presName="Triangle" presStyleLbl="alignNode1" presStyleIdx="1" presStyleCnt="5"/>
      <dgm:spPr/>
    </dgm:pt>
    <dgm:pt modelId="{A2BD9EA4-9430-4D4D-A441-C3EFEA434825}" type="pres">
      <dgm:prSet presAssocID="{0EE9F589-6842-466F-B204-2BFFBF3D4BBF}" presName="sibTrans" presStyleCnt="0"/>
      <dgm:spPr/>
    </dgm:pt>
    <dgm:pt modelId="{68A55CDB-6D89-4C4D-880C-DF6A9F84B028}" type="pres">
      <dgm:prSet presAssocID="{0EE9F589-6842-466F-B204-2BFFBF3D4BBF}" presName="space" presStyleCnt="0"/>
      <dgm:spPr/>
    </dgm:pt>
    <dgm:pt modelId="{70DE2C37-4CEB-4C82-A2CE-B5D888DB0F62}" type="pres">
      <dgm:prSet presAssocID="{F131ECBC-AE8B-4B52-A296-6E5695845704}" presName="composite" presStyleCnt="0"/>
      <dgm:spPr/>
    </dgm:pt>
    <dgm:pt modelId="{32DA605F-0193-4E02-AB3E-495F9F15F1C6}" type="pres">
      <dgm:prSet presAssocID="{F131ECBC-AE8B-4B52-A296-6E5695845704}" presName="LShape" presStyleLbl="alignNode1" presStyleIdx="2" presStyleCnt="5"/>
      <dgm:spPr/>
    </dgm:pt>
    <dgm:pt modelId="{A194CB10-DB88-476A-AF28-DDAA5091F926}" type="pres">
      <dgm:prSet presAssocID="{F131ECBC-AE8B-4B52-A296-6E5695845704}" presName="ParentText" presStyleLbl="revTx" presStyleIdx="1" presStyleCnt="3" custScaleX="93312">
        <dgm:presLayoutVars>
          <dgm:chMax val="0"/>
          <dgm:chPref val="0"/>
          <dgm:bulletEnabled val="1"/>
        </dgm:presLayoutVars>
      </dgm:prSet>
      <dgm:spPr/>
      <dgm:t>
        <a:bodyPr/>
        <a:lstStyle/>
        <a:p>
          <a:endParaRPr lang="en-US"/>
        </a:p>
      </dgm:t>
    </dgm:pt>
    <dgm:pt modelId="{A32E139F-50E5-41B3-B8B1-C785D25E4EF6}" type="pres">
      <dgm:prSet presAssocID="{F131ECBC-AE8B-4B52-A296-6E5695845704}" presName="Triangle" presStyleLbl="alignNode1" presStyleIdx="3" presStyleCnt="5"/>
      <dgm:spPr/>
    </dgm:pt>
    <dgm:pt modelId="{332D8F26-660D-424E-BCE1-B5B40DDFD7E7}" type="pres">
      <dgm:prSet presAssocID="{0F36E716-6205-4C3B-AC40-4C06FCAC5FAC}" presName="sibTrans" presStyleCnt="0"/>
      <dgm:spPr/>
    </dgm:pt>
    <dgm:pt modelId="{323BCB21-C851-4DA7-80E4-BAA2B5B9C41F}" type="pres">
      <dgm:prSet presAssocID="{0F36E716-6205-4C3B-AC40-4C06FCAC5FAC}" presName="space" presStyleCnt="0"/>
      <dgm:spPr/>
    </dgm:pt>
    <dgm:pt modelId="{89FA1168-E487-42A9-AE57-5E394418FA13}" type="pres">
      <dgm:prSet presAssocID="{2FC966DD-411D-4A7A-B6E8-27DC99A21CBF}" presName="composite" presStyleCnt="0"/>
      <dgm:spPr/>
    </dgm:pt>
    <dgm:pt modelId="{5B2291F0-1A9D-4FCA-8CCF-578A8179A952}" type="pres">
      <dgm:prSet presAssocID="{2FC966DD-411D-4A7A-B6E8-27DC99A21CBF}" presName="LShape" presStyleLbl="alignNode1" presStyleIdx="4" presStyleCnt="5"/>
      <dgm:spPr/>
    </dgm:pt>
    <dgm:pt modelId="{EF960EE1-14C1-4338-9AD1-7AFC307E1FBD}" type="pres">
      <dgm:prSet presAssocID="{2FC966DD-411D-4A7A-B6E8-27DC99A21CBF}" presName="ParentText" presStyleLbl="revTx" presStyleIdx="2" presStyleCnt="3" custScaleX="95334">
        <dgm:presLayoutVars>
          <dgm:chMax val="0"/>
          <dgm:chPref val="0"/>
          <dgm:bulletEnabled val="1"/>
        </dgm:presLayoutVars>
      </dgm:prSet>
      <dgm:spPr/>
      <dgm:t>
        <a:bodyPr/>
        <a:lstStyle/>
        <a:p>
          <a:endParaRPr lang="en-US"/>
        </a:p>
      </dgm:t>
    </dgm:pt>
  </dgm:ptLst>
  <dgm:cxnLst>
    <dgm:cxn modelId="{A8BDC1B1-22F9-4ADA-8D92-44E64851AAC1}" srcId="{9B20E712-D188-4DBE-9B2F-142B8E1DB3BF}" destId="{C5D827D1-8B26-401F-A4A3-366011C1099F}" srcOrd="0" destOrd="0" parTransId="{97F676DE-5C89-4D09-9BEF-0DFCDBCC8F81}" sibTransId="{0EE9F589-6842-466F-B204-2BFFBF3D4BBF}"/>
    <dgm:cxn modelId="{5A78C8C2-18A6-41BD-8273-843725090C29}" srcId="{9B20E712-D188-4DBE-9B2F-142B8E1DB3BF}" destId="{F131ECBC-AE8B-4B52-A296-6E5695845704}" srcOrd="1" destOrd="0" parTransId="{E2C3F8AE-977D-4FFD-ABA6-9B6FCFC1D519}" sibTransId="{0F36E716-6205-4C3B-AC40-4C06FCAC5FAC}"/>
    <dgm:cxn modelId="{CB7BF0C3-77D3-4742-BF15-BD84C8D56EC2}" type="presOf" srcId="{2FC966DD-411D-4A7A-B6E8-27DC99A21CBF}" destId="{EF960EE1-14C1-4338-9AD1-7AFC307E1FBD}" srcOrd="0" destOrd="0" presId="urn:microsoft.com/office/officeart/2009/3/layout/StepUpProcess"/>
    <dgm:cxn modelId="{E8EAB1A6-7ED0-0644-8AFA-6CECD2C135EF}" type="presOf" srcId="{C5D827D1-8B26-401F-A4A3-366011C1099F}" destId="{9AE9425A-0CDC-45A7-B57D-099DC7550671}" srcOrd="0" destOrd="0" presId="urn:microsoft.com/office/officeart/2009/3/layout/StepUpProcess"/>
    <dgm:cxn modelId="{5083F886-E27F-0A4D-BCF9-E91B3DF65B9B}" type="presOf" srcId="{9B20E712-D188-4DBE-9B2F-142B8E1DB3BF}" destId="{10F444D8-1172-4996-BB97-4125A07225D2}" srcOrd="0" destOrd="0" presId="urn:microsoft.com/office/officeart/2009/3/layout/StepUpProcess"/>
    <dgm:cxn modelId="{E1DD1010-CDDC-41D2-A32D-88CF95B858BC}" srcId="{9B20E712-D188-4DBE-9B2F-142B8E1DB3BF}" destId="{2FC966DD-411D-4A7A-B6E8-27DC99A21CBF}" srcOrd="2" destOrd="0" parTransId="{5A1F9463-3C29-473E-BEA7-0C9C56BA9642}" sibTransId="{B2BC4862-3471-46A9-8B3D-B90DB1F4836C}"/>
    <dgm:cxn modelId="{F2A78827-A0C0-F547-BD4F-7F58D82AA38A}" type="presOf" srcId="{F131ECBC-AE8B-4B52-A296-6E5695845704}" destId="{A194CB10-DB88-476A-AF28-DDAA5091F926}" srcOrd="0" destOrd="0" presId="urn:microsoft.com/office/officeart/2009/3/layout/StepUpProcess"/>
    <dgm:cxn modelId="{C5C71BD2-9876-EA4D-AE75-3D74477299B4}" type="presParOf" srcId="{10F444D8-1172-4996-BB97-4125A07225D2}" destId="{D33C48D3-AF41-4BBB-A640-6A586DB43162}" srcOrd="0" destOrd="0" presId="urn:microsoft.com/office/officeart/2009/3/layout/StepUpProcess"/>
    <dgm:cxn modelId="{D0931DD5-E5F0-3140-9FBE-F12DF72C5E99}" type="presParOf" srcId="{D33C48D3-AF41-4BBB-A640-6A586DB43162}" destId="{ADF04586-2483-49E8-8310-AD526A4FEFEE}" srcOrd="0" destOrd="0" presId="urn:microsoft.com/office/officeart/2009/3/layout/StepUpProcess"/>
    <dgm:cxn modelId="{30526CF1-A50A-D243-8AF0-5CED5E421633}" type="presParOf" srcId="{D33C48D3-AF41-4BBB-A640-6A586DB43162}" destId="{9AE9425A-0CDC-45A7-B57D-099DC7550671}" srcOrd="1" destOrd="0" presId="urn:microsoft.com/office/officeart/2009/3/layout/StepUpProcess"/>
    <dgm:cxn modelId="{9DE2035B-2167-CE48-B437-2E9527A4B765}" type="presParOf" srcId="{D33C48D3-AF41-4BBB-A640-6A586DB43162}" destId="{A3D9474E-81C0-488F-9D69-1725E62B2AC5}" srcOrd="2" destOrd="0" presId="urn:microsoft.com/office/officeart/2009/3/layout/StepUpProcess"/>
    <dgm:cxn modelId="{8634ACF0-5DED-9741-B27B-4953B0847837}" type="presParOf" srcId="{10F444D8-1172-4996-BB97-4125A07225D2}" destId="{A2BD9EA4-9430-4D4D-A441-C3EFEA434825}" srcOrd="1" destOrd="0" presId="urn:microsoft.com/office/officeart/2009/3/layout/StepUpProcess"/>
    <dgm:cxn modelId="{E72C150A-571F-E94D-88B4-3C7A0B10A24D}" type="presParOf" srcId="{A2BD9EA4-9430-4D4D-A441-C3EFEA434825}" destId="{68A55CDB-6D89-4C4D-880C-DF6A9F84B028}" srcOrd="0" destOrd="0" presId="urn:microsoft.com/office/officeart/2009/3/layout/StepUpProcess"/>
    <dgm:cxn modelId="{1F01D0A5-8801-B341-8027-C97DDBBC5481}" type="presParOf" srcId="{10F444D8-1172-4996-BB97-4125A07225D2}" destId="{70DE2C37-4CEB-4C82-A2CE-B5D888DB0F62}" srcOrd="2" destOrd="0" presId="urn:microsoft.com/office/officeart/2009/3/layout/StepUpProcess"/>
    <dgm:cxn modelId="{1BABE6ED-6016-7746-BB25-EE68F8AB7792}" type="presParOf" srcId="{70DE2C37-4CEB-4C82-A2CE-B5D888DB0F62}" destId="{32DA605F-0193-4E02-AB3E-495F9F15F1C6}" srcOrd="0" destOrd="0" presId="urn:microsoft.com/office/officeart/2009/3/layout/StepUpProcess"/>
    <dgm:cxn modelId="{7F18F6A8-6631-F74A-80DD-21B9F9FA676A}" type="presParOf" srcId="{70DE2C37-4CEB-4C82-A2CE-B5D888DB0F62}" destId="{A194CB10-DB88-476A-AF28-DDAA5091F926}" srcOrd="1" destOrd="0" presId="urn:microsoft.com/office/officeart/2009/3/layout/StepUpProcess"/>
    <dgm:cxn modelId="{BEBB3E9D-337B-D148-BB7C-57FDAAADF2B3}" type="presParOf" srcId="{70DE2C37-4CEB-4C82-A2CE-B5D888DB0F62}" destId="{A32E139F-50E5-41B3-B8B1-C785D25E4EF6}" srcOrd="2" destOrd="0" presId="urn:microsoft.com/office/officeart/2009/3/layout/StepUpProcess"/>
    <dgm:cxn modelId="{4501A819-B9B9-0441-A6DF-498227630DC6}" type="presParOf" srcId="{10F444D8-1172-4996-BB97-4125A07225D2}" destId="{332D8F26-660D-424E-BCE1-B5B40DDFD7E7}" srcOrd="3" destOrd="0" presId="urn:microsoft.com/office/officeart/2009/3/layout/StepUpProcess"/>
    <dgm:cxn modelId="{09B8A6FC-5E66-8844-A9D4-8F9259F950FB}" type="presParOf" srcId="{332D8F26-660D-424E-BCE1-B5B40DDFD7E7}" destId="{323BCB21-C851-4DA7-80E4-BAA2B5B9C41F}" srcOrd="0" destOrd="0" presId="urn:microsoft.com/office/officeart/2009/3/layout/StepUpProcess"/>
    <dgm:cxn modelId="{C020777D-B930-3542-9B26-B880B1C0083B}" type="presParOf" srcId="{10F444D8-1172-4996-BB97-4125A07225D2}" destId="{89FA1168-E487-42A9-AE57-5E394418FA13}" srcOrd="4" destOrd="0" presId="urn:microsoft.com/office/officeart/2009/3/layout/StepUpProcess"/>
    <dgm:cxn modelId="{53C556D2-2B78-A745-822B-9B1DED887DA2}" type="presParOf" srcId="{89FA1168-E487-42A9-AE57-5E394418FA13}" destId="{5B2291F0-1A9D-4FCA-8CCF-578A8179A952}" srcOrd="0" destOrd="0" presId="urn:microsoft.com/office/officeart/2009/3/layout/StepUpProcess"/>
    <dgm:cxn modelId="{517375C4-D3EC-FA4C-A189-0FA9383428B4}" type="presParOf" srcId="{89FA1168-E487-42A9-AE57-5E394418FA13}" destId="{EF960EE1-14C1-4338-9AD1-7AFC307E1FBD}" srcOrd="1" destOrd="0" presId="urn:microsoft.com/office/officeart/2009/3/layout/StepUpProcess"/>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3401F98-4642-4E9B-B399-65A175230366}">
      <dsp:nvSpPr>
        <dsp:cNvPr id="0" name=""/>
        <dsp:cNvSpPr/>
      </dsp:nvSpPr>
      <dsp:spPr>
        <a:xfrm>
          <a:off x="6995" y="7851"/>
          <a:ext cx="2090982" cy="172506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Range of Text Types</a:t>
          </a:r>
          <a:endParaRPr lang="en-US" sz="1800" kern="1200" dirty="0"/>
        </a:p>
      </dsp:txBody>
      <dsp:txXfrm>
        <a:off x="6995" y="7851"/>
        <a:ext cx="2090982" cy="1725060"/>
      </dsp:txXfrm>
    </dsp:sp>
    <dsp:sp modelId="{CDE841CB-FC4A-4E25-BE11-5DEAEEAF1612}">
      <dsp:nvSpPr>
        <dsp:cNvPr id="0" name=""/>
        <dsp:cNvSpPr/>
      </dsp:nvSpPr>
      <dsp:spPr>
        <a:xfrm rot="9220">
          <a:off x="2307076" y="615058"/>
          <a:ext cx="443289" cy="51856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9220">
        <a:off x="2307076" y="615058"/>
        <a:ext cx="443289" cy="518563"/>
      </dsp:txXfrm>
    </dsp:sp>
    <dsp:sp modelId="{15F56F1B-BB6E-4FE5-BE46-9E6483944E20}">
      <dsp:nvSpPr>
        <dsp:cNvPr id="0" name=""/>
        <dsp:cNvSpPr/>
      </dsp:nvSpPr>
      <dsp:spPr>
        <a:xfrm>
          <a:off x="2934371" y="15702"/>
          <a:ext cx="2090982" cy="172506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Literature = Stories, Dramas, Poetry</a:t>
          </a:r>
          <a:endParaRPr lang="en-US" sz="1800" kern="1200" dirty="0"/>
        </a:p>
      </dsp:txBody>
      <dsp:txXfrm>
        <a:off x="2934371" y="15702"/>
        <a:ext cx="2090982" cy="1725060"/>
      </dsp:txXfrm>
    </dsp:sp>
    <dsp:sp modelId="{87CD6446-EF89-437B-989E-2385FD0BE1C5}">
      <dsp:nvSpPr>
        <dsp:cNvPr id="0" name=""/>
        <dsp:cNvSpPr/>
      </dsp:nvSpPr>
      <dsp:spPr>
        <a:xfrm rot="21590780">
          <a:off x="5234451" y="614991"/>
          <a:ext cx="443289" cy="51856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21590780">
        <a:off x="5234451" y="614991"/>
        <a:ext cx="443289" cy="518563"/>
      </dsp:txXfrm>
    </dsp:sp>
    <dsp:sp modelId="{A9F3A659-498E-4DC8-AD4C-D25EF642D2C3}">
      <dsp:nvSpPr>
        <dsp:cNvPr id="0" name=""/>
        <dsp:cNvSpPr/>
      </dsp:nvSpPr>
      <dsp:spPr>
        <a:xfrm>
          <a:off x="5861747" y="7851"/>
          <a:ext cx="2090982" cy="172506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Informational = Literary Nonfiction, Historical, Scientific, &amp; Technical Texts</a:t>
          </a:r>
          <a:endParaRPr lang="en-US" sz="1800" kern="1200" dirty="0"/>
        </a:p>
      </dsp:txBody>
      <dsp:txXfrm>
        <a:off x="5861747" y="7851"/>
        <a:ext cx="2090982" cy="172506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DF04586-2483-49E8-8310-AD526A4FEFEE}">
      <dsp:nvSpPr>
        <dsp:cNvPr id="0" name=""/>
        <dsp:cNvSpPr/>
      </dsp:nvSpPr>
      <dsp:spPr>
        <a:xfrm rot="5400000">
          <a:off x="2110195" y="491553"/>
          <a:ext cx="848195" cy="1411378"/>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E9425A-0CDC-45A7-B57D-099DC7550671}">
      <dsp:nvSpPr>
        <dsp:cNvPr id="0" name=""/>
        <dsp:cNvSpPr/>
      </dsp:nvSpPr>
      <dsp:spPr>
        <a:xfrm>
          <a:off x="1968610" y="913251"/>
          <a:ext cx="1274200" cy="1116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solidFill>
                <a:srgbClr val="000000"/>
              </a:solidFill>
            </a:rPr>
            <a:t>50% fiction 50% nonfiction</a:t>
          </a:r>
          <a:endParaRPr lang="en-US" sz="1800" kern="1200" dirty="0">
            <a:solidFill>
              <a:srgbClr val="000000"/>
            </a:solidFill>
          </a:endParaRPr>
        </a:p>
      </dsp:txBody>
      <dsp:txXfrm>
        <a:off x="1968610" y="913251"/>
        <a:ext cx="1274200" cy="1116911"/>
      </dsp:txXfrm>
    </dsp:sp>
    <dsp:sp modelId="{A3D9474E-81C0-488F-9D69-1725E62B2AC5}">
      <dsp:nvSpPr>
        <dsp:cNvPr id="0" name=""/>
        <dsp:cNvSpPr/>
      </dsp:nvSpPr>
      <dsp:spPr>
        <a:xfrm>
          <a:off x="3002395" y="387646"/>
          <a:ext cx="240415" cy="240415"/>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DA605F-0193-4E02-AB3E-495F9F15F1C6}">
      <dsp:nvSpPr>
        <dsp:cNvPr id="0" name=""/>
        <dsp:cNvSpPr/>
      </dsp:nvSpPr>
      <dsp:spPr>
        <a:xfrm rot="5400000">
          <a:off x="3670065" y="105562"/>
          <a:ext cx="848195" cy="1411378"/>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94CB10-DB88-476A-AF28-DDAA5091F926}">
      <dsp:nvSpPr>
        <dsp:cNvPr id="0" name=""/>
        <dsp:cNvSpPr/>
      </dsp:nvSpPr>
      <dsp:spPr>
        <a:xfrm>
          <a:off x="3571089" y="527260"/>
          <a:ext cx="1188981" cy="1116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solidFill>
                <a:srgbClr val="000000"/>
              </a:solidFill>
            </a:rPr>
            <a:t>40% fiction 60% nonfiction</a:t>
          </a:r>
          <a:endParaRPr lang="en-US" sz="1800" kern="1200" dirty="0">
            <a:solidFill>
              <a:srgbClr val="000000"/>
            </a:solidFill>
          </a:endParaRPr>
        </a:p>
      </dsp:txBody>
      <dsp:txXfrm>
        <a:off x="3571089" y="527260"/>
        <a:ext cx="1188981" cy="1116911"/>
      </dsp:txXfrm>
    </dsp:sp>
    <dsp:sp modelId="{A32E139F-50E5-41B3-B8B1-C785D25E4EF6}">
      <dsp:nvSpPr>
        <dsp:cNvPr id="0" name=""/>
        <dsp:cNvSpPr/>
      </dsp:nvSpPr>
      <dsp:spPr>
        <a:xfrm>
          <a:off x="4562265" y="1654"/>
          <a:ext cx="240415" cy="240415"/>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2291F0-1A9D-4FCA-8CCF-578A8179A952}">
      <dsp:nvSpPr>
        <dsp:cNvPr id="0" name=""/>
        <dsp:cNvSpPr/>
      </dsp:nvSpPr>
      <dsp:spPr>
        <a:xfrm rot="5400000">
          <a:off x="5229935" y="-280429"/>
          <a:ext cx="848195" cy="1411378"/>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960EE1-14C1-4338-9AD1-7AFC307E1FBD}">
      <dsp:nvSpPr>
        <dsp:cNvPr id="0" name=""/>
        <dsp:cNvSpPr/>
      </dsp:nvSpPr>
      <dsp:spPr>
        <a:xfrm>
          <a:off x="5118077" y="141268"/>
          <a:ext cx="1214746" cy="1116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solidFill>
                <a:srgbClr val="000000"/>
              </a:solidFill>
            </a:rPr>
            <a:t>20% fiction 80% nonfiction </a:t>
          </a:r>
          <a:endParaRPr lang="en-US" sz="1800" kern="1200" dirty="0">
            <a:solidFill>
              <a:srgbClr val="000000"/>
            </a:solidFill>
          </a:endParaRPr>
        </a:p>
      </dsp:txBody>
      <dsp:txXfrm>
        <a:off x="5118077" y="141268"/>
        <a:ext cx="1214746" cy="111691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Rockwell" pitchFamily="18" charset="0"/>
              </a:defRPr>
            </a:lvl1pPr>
          </a:lstStyle>
          <a:p>
            <a:endParaRPr lang="en-US"/>
          </a:p>
        </p:txBody>
      </p:sp>
      <p:sp>
        <p:nvSpPr>
          <p:cNvPr id="8806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Rockwell" pitchFamily="18" charset="0"/>
              </a:defRPr>
            </a:lvl1pPr>
          </a:lstStyle>
          <a:p>
            <a:fld id="{6643C046-04EF-4AD2-8491-7FA36AF062C9}" type="datetimeFigureOut">
              <a:rPr lang="en-US"/>
              <a:pPr/>
              <a:t>6/6/2012</a:t>
            </a:fld>
            <a:endParaRPr lang="en-US"/>
          </a:p>
        </p:txBody>
      </p:sp>
      <p:sp>
        <p:nvSpPr>
          <p:cNvPr id="8806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Rockwell" pitchFamily="18" charset="0"/>
              </a:defRPr>
            </a:lvl1pPr>
          </a:lstStyle>
          <a:p>
            <a:endParaRPr lang="en-US"/>
          </a:p>
        </p:txBody>
      </p:sp>
      <p:sp>
        <p:nvSpPr>
          <p:cNvPr id="8806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Rockwell" pitchFamily="18" charset="0"/>
              </a:defRPr>
            </a:lvl1pPr>
          </a:lstStyle>
          <a:p>
            <a:fld id="{38F5B674-1099-4AA7-804B-D996DA85F71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5D46618D-A49B-4B60-9428-37222079B32B}" type="datetimeFigureOut">
              <a:rPr lang="en-US"/>
              <a:pPr>
                <a:defRPr/>
              </a:pPr>
              <a:t>6/6/2012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22817919-7226-4F59-9118-D4756C8427E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33661A-4FBA-4746-890F-898378D140F2}"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CCSS focus on skills in each grade level that students are expected to master.  This is a different thought process than the Everyday Math spiral  where kids eventually “get it.”  Assessments will be written geared towards proficiency.</a:t>
            </a:r>
          </a:p>
          <a:p>
            <a:pPr>
              <a:spcBef>
                <a:spcPct val="0"/>
              </a:spcBef>
            </a:pPr>
            <a:endParaRPr lang="en-US" smtClean="0"/>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93BD8A0-C13B-45DE-8AFD-D3D2A7D49774}" type="slidenum">
              <a:rPr lang="en-US"/>
              <a:pPr fontAlgn="base">
                <a:spcBef>
                  <a:spcPct val="0"/>
                </a:spcBef>
                <a:spcAft>
                  <a:spcPct val="0"/>
                </a:spcAft>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73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95FD3E1-9C2D-4343-9D30-FE730B98CCCA}" type="slidenum">
              <a:rPr lang="en-US"/>
              <a:pPr fontAlgn="base">
                <a:spcBef>
                  <a:spcPct val="0"/>
                </a:spcBef>
                <a:spcAft>
                  <a:spcPct val="0"/>
                </a:spcAft>
              </a:pPr>
              <a:t>23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PARCC is a 24-state consortium working together to develop the next-generation of K-12 assessments in English and math. There are actually 5 consortia doing this work in all 50 states. NJ has joined the PARCC consortium. </a:t>
            </a:r>
          </a:p>
          <a:p>
            <a:pPr>
              <a:spcBef>
                <a:spcPct val="0"/>
              </a:spcBef>
            </a:pPr>
            <a:r>
              <a:rPr lang="en-US" smtClean="0"/>
              <a:t> </a:t>
            </a:r>
          </a:p>
          <a:p>
            <a:pPr>
              <a:spcBef>
                <a:spcPct val="0"/>
              </a:spcBef>
            </a:pPr>
            <a:r>
              <a:rPr lang="en-US" smtClean="0"/>
              <a:t>Goal: From grade 3 through high school — are on track for postsecondary success and, critically, where gaps may exist and how they can be addressed well before students enter college or the workforce.  Follows the idea of curriculum mapping and actually one of the consortia centers around concept mapping.</a:t>
            </a:r>
          </a:p>
          <a:p>
            <a:pPr>
              <a:spcBef>
                <a:spcPct val="0"/>
              </a:spcBef>
            </a:pPr>
            <a:r>
              <a:rPr lang="en-US" smtClean="0"/>
              <a:t> </a:t>
            </a:r>
          </a:p>
          <a:p>
            <a:pPr>
              <a:spcBef>
                <a:spcPct val="0"/>
              </a:spcBef>
            </a:pPr>
            <a:r>
              <a:rPr lang="en-US" smtClean="0"/>
              <a:t>Little confusion still about who will be tested. I have heard grades 3-8 and grade 11 same as what we do now, I have heard 3 through 11, and I have heard K-12 in the various presentations I have been part of. When I have heard of K-2 testing they have been clear it will look different—central ideas developed in K will be evaluated as foundational.  They have also said that since they are addressing gaps and accessing prior knowledge progress scores will start strong in K-2, and beginning with 3 as proficiency is also identified scores will be lower because of potential knowledge gaps.</a:t>
            </a:r>
          </a:p>
          <a:p>
            <a:pPr>
              <a:spcBef>
                <a:spcPct val="0"/>
              </a:spcBef>
            </a:pPr>
            <a:endParaRPr lang="en-US" smtClean="0"/>
          </a:p>
          <a:p>
            <a:pPr>
              <a:spcBef>
                <a:spcPct val="0"/>
              </a:spcBef>
            </a:pPr>
            <a:r>
              <a:rPr lang="en-US" smtClean="0"/>
              <a:t>The new tests will have more inclusion of complex tasks to assess the types of skills called for in the CCSS, for faster results, and for cost efficiencies, PARCC plans to use computer-based testing. Originally proposed a sequence of four summative assessment components distributed across the school year however, PARCC Governing Board recently voted to refine the design to require just two summative components per year, with a third summative component to be potentially added in the future. </a:t>
            </a:r>
          </a:p>
          <a:p>
            <a:pPr>
              <a:spcBef>
                <a:spcPct val="0"/>
              </a:spcBef>
            </a:pPr>
            <a:endParaRPr lang="en-US" smtClean="0"/>
          </a:p>
          <a:p>
            <a:pPr>
              <a:spcBef>
                <a:spcPct val="0"/>
              </a:spcBef>
            </a:pPr>
            <a:endParaRPr lang="en-US"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30F7958-9CF9-4F53-8556-95493162A621}" type="slidenum">
              <a:rPr lang="en-US"/>
              <a:pPr fontAlgn="base">
                <a:spcBef>
                  <a:spcPct val="0"/>
                </a:spcBef>
                <a:spcAft>
                  <a:spcPct val="0"/>
                </a:spcAft>
              </a:pPr>
              <a:t>24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2012-2013   1/3 questions NJ CCCS</a:t>
            </a:r>
          </a:p>
          <a:p>
            <a:pPr>
              <a:spcBef>
                <a:spcPct val="0"/>
              </a:spcBef>
            </a:pPr>
            <a:r>
              <a:rPr lang="en-US" smtClean="0"/>
              <a:t>                    1/3 questions CCS</a:t>
            </a:r>
          </a:p>
          <a:p>
            <a:pPr>
              <a:spcBef>
                <a:spcPct val="0"/>
              </a:spcBef>
            </a:pPr>
            <a:r>
              <a:rPr lang="en-US" smtClean="0"/>
              <a:t>        	         1/3 questions field test/ experimental</a:t>
            </a:r>
          </a:p>
          <a:p>
            <a:pPr>
              <a:spcBef>
                <a:spcPct val="0"/>
              </a:spcBef>
            </a:pPr>
            <a:endParaRPr lang="en-US" smtClean="0"/>
          </a:p>
          <a:p>
            <a:pPr>
              <a:spcBef>
                <a:spcPct val="0"/>
              </a:spcBef>
            </a:pPr>
            <a:endParaRPr lang="en-US" smtClean="0"/>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4FAE24B-67FA-4E3E-AF63-F5EACD062CC7}" type="slidenum">
              <a:rPr lang="en-US"/>
              <a:pPr fontAlgn="base">
                <a:spcBef>
                  <a:spcPct val="0"/>
                </a:spcBef>
                <a:spcAft>
                  <a:spcPct val="0"/>
                </a:spcAft>
              </a:pPr>
              <a:t>25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Idea is to measure a students’ progress or trajectory—expands conversation beyond partially proficient/proficient.  Each individual student is identified on a scatter plot and the distribution is analyzed.</a:t>
            </a:r>
          </a:p>
          <a:p>
            <a:pPr>
              <a:spcBef>
                <a:spcPct val="0"/>
              </a:spcBef>
            </a:pPr>
            <a:r>
              <a:rPr lang="en-US" smtClean="0"/>
              <a:t> </a:t>
            </a:r>
          </a:p>
          <a:p>
            <a:pPr>
              <a:spcBef>
                <a:spcPct val="0"/>
              </a:spcBef>
            </a:pPr>
            <a:r>
              <a:rPr lang="en-US" smtClean="0"/>
              <a:t>NJASK is a point in time look at achievement—is a student above or below the bar of proficiency related to a cut score.  </a:t>
            </a:r>
          </a:p>
          <a:p>
            <a:pPr>
              <a:spcBef>
                <a:spcPct val="0"/>
              </a:spcBef>
            </a:pPr>
            <a:r>
              <a:rPr lang="en-US" smtClean="0"/>
              <a:t> </a:t>
            </a:r>
          </a:p>
          <a:p>
            <a:pPr>
              <a:spcBef>
                <a:spcPct val="0"/>
              </a:spcBef>
            </a:pPr>
            <a:r>
              <a:rPr lang="en-US" smtClean="0"/>
              <a:t>In this model growth is measured by comparing a student to their academic peers. Does not take into consideration any subgroups. All have in common the same grade, same test, similar results compares change in performance from one year to the next.  Shows typical growth and allows us to find students who are growing faster/slower.  Identify what works for kids.  Typical growth estimated to be between 35-66 percentiles.  Can also determine growth of a group of students by school or grade levels—50 is the median rank.</a:t>
            </a:r>
          </a:p>
          <a:p>
            <a:pPr>
              <a:spcBef>
                <a:spcPct val="0"/>
              </a:spcBef>
            </a:pPr>
            <a:r>
              <a:rPr lang="en-US" smtClean="0"/>
              <a:t> </a:t>
            </a:r>
          </a:p>
          <a:p>
            <a:pPr>
              <a:spcBef>
                <a:spcPct val="0"/>
              </a:spcBef>
            </a:pPr>
            <a:r>
              <a:rPr lang="en-US" smtClean="0"/>
              <a:t>So you would be looking to see if median is consistent year to year, grade to grade, school to school.  So now in current model  if a child scores a 300 year to year seen as no growth, but with the new methodology would be able to see outperformed 94% of like peers and can see growth.  All students are on the same scale, what is measured is the same for all--</a:t>
            </a:r>
          </a:p>
          <a:p>
            <a:pPr>
              <a:spcBef>
                <a:spcPct val="0"/>
              </a:spcBef>
            </a:pPr>
            <a:endParaRPr lang="en-US" smtClean="0"/>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FD88130-B3C6-46D0-BC80-4EA3173FA54C}" type="slidenum">
              <a:rPr lang="en-US"/>
              <a:pPr fontAlgn="base">
                <a:spcBef>
                  <a:spcPct val="0"/>
                </a:spcBef>
                <a:spcAft>
                  <a:spcPct val="0"/>
                </a:spcAft>
              </a:pPr>
              <a:t>27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What are questions/ideas we need to clarify?</a:t>
            </a:r>
          </a:p>
          <a:p>
            <a:pPr>
              <a:spcBef>
                <a:spcPct val="0"/>
              </a:spcBef>
            </a:pPr>
            <a:r>
              <a:rPr lang="en-US" smtClean="0"/>
              <a:t>Record and forward to Julie and Michelle and we will create a Summit FAQ</a:t>
            </a:r>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1243880-0388-4FDE-AD0A-A1DBBA59E760}" type="slidenum">
              <a:rPr lang="en-US"/>
              <a:pPr fontAlgn="base">
                <a:spcBef>
                  <a:spcPct val="0"/>
                </a:spcBef>
                <a:spcAft>
                  <a:spcPct val="0"/>
                </a:spcAft>
              </a:pPr>
              <a:t>28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Common Core State Standards were designed by committees of teachers, administrative, parents, business people, and others to help us move from a school culture of being a “mile wide and an inch deep” to one in which we can take our time to help students truly master higher-level thinking skills.</a:t>
            </a:r>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5756C7-3ED9-4951-959C-0CF319A30C21}"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Common Core State Standards were adopted in NJ summer 2010.  </a:t>
            </a:r>
          </a:p>
          <a:p>
            <a:pPr>
              <a:spcBef>
                <a:spcPct val="0"/>
              </a:spcBef>
            </a:pPr>
            <a:endParaRPr lang="en-US" smtClean="0"/>
          </a:p>
          <a:p>
            <a:pPr>
              <a:spcBef>
                <a:spcPct val="0"/>
              </a:spcBef>
            </a:pPr>
            <a:r>
              <a:rPr lang="en-US" smtClean="0"/>
              <a:t>The Common Core State Standards are part of a state-led effort to give all students the skills and knowledge they need to succeed. The federal government was not involved in the development of the standards. Individual states choose whether or not to adopt these standards.  </a:t>
            </a:r>
          </a:p>
          <a:p>
            <a:pPr>
              <a:spcBef>
                <a:spcPct val="0"/>
              </a:spcBef>
            </a:pPr>
            <a:endParaRPr lang="en-US" smtClean="0"/>
          </a:p>
          <a:p>
            <a:pPr>
              <a:spcBef>
                <a:spcPct val="0"/>
              </a:spcBef>
            </a:pPr>
            <a:r>
              <a:rPr lang="en-US" smtClean="0"/>
              <a:t>The standards have been informed by the best available evidence and the highest state standards across the country and globe and designed by a diverse group of teachers, experts, parents, and school administrators, so they reflect both our aspirations for our children and the realities of the classroom. </a:t>
            </a:r>
          </a:p>
          <a:p>
            <a:pPr>
              <a:spcBef>
                <a:spcPct val="0"/>
              </a:spcBef>
            </a:pPr>
            <a:endParaRPr lang="en-US"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262CEE-BAA5-4F72-8A5B-98C3BD0FBF00}"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CCSS are </a:t>
            </a:r>
            <a:r>
              <a:rPr lang="en-US" i="1" smtClean="0"/>
              <a:t>intentionally</a:t>
            </a:r>
            <a:r>
              <a:rPr lang="en-US" smtClean="0"/>
              <a:t> different from NJCCCS.  They are supposed to have fewer performance indicators and fewer objectives so topics can be studied more deeply over a longer period of time. Again we’re moving away from “mile wide and an inch deep.”</a:t>
            </a:r>
          </a:p>
          <a:p>
            <a:pPr>
              <a:spcBef>
                <a:spcPct val="0"/>
              </a:spcBef>
            </a:pPr>
            <a:endParaRPr lang="en-US" smtClean="0"/>
          </a:p>
          <a:p>
            <a:pPr>
              <a:spcBef>
                <a:spcPct val="0"/>
              </a:spcBef>
            </a:pPr>
            <a:r>
              <a:rPr lang="en-US" smtClean="0"/>
              <a:t>Because college and career readiness overwhelmingly focuses on complex texts outside of literature, these standards also ensure students are being prepared to read, write, and research across the curriculum, including in history and science. These goals can be achieved by ensuring that teachers in other disciplines are also focusing on reading and writing to build knowledge within their subject areas.</a:t>
            </a:r>
          </a:p>
          <a:p>
            <a:pPr>
              <a:spcBef>
                <a:spcPct val="0"/>
              </a:spcBef>
            </a:pPr>
            <a:endParaRPr lang="en-US" smtClean="0"/>
          </a:p>
          <a:p>
            <a:pPr>
              <a:spcBef>
                <a:spcPct val="0"/>
              </a:spcBef>
            </a:pPr>
            <a:r>
              <a:rPr lang="en-US" smtClean="0"/>
              <a:t>The focus of the Common Core State Standards in grades K-12 are interdisciplinary – all of the content is taught through the lens of literacy.  In grades K-5, the CCSS are written so that all subjects can be taught with a focus on literacy.  In grades 6-12, there are CCSS ELA Standards for History/SS, Science, and Technical Skills for the literacy goals. The New Jersey Core Curriculum Content standards still exist in all content areas except for math and ELA.</a:t>
            </a:r>
          </a:p>
          <a:p>
            <a:pPr>
              <a:spcBef>
                <a:spcPct val="0"/>
              </a:spcBef>
            </a:pPr>
            <a:endParaRPr lang="en-US" smtClean="0"/>
          </a:p>
          <a:p>
            <a:pPr>
              <a:spcBef>
                <a:spcPct val="0"/>
              </a:spcBef>
            </a:pPr>
            <a:endParaRPr lang="en-US" smtClean="0"/>
          </a:p>
          <a:p>
            <a:pPr>
              <a:spcBef>
                <a:spcPct val="0"/>
              </a:spcBef>
            </a:pPr>
            <a:endParaRPr lang="en-US" smtClean="0"/>
          </a:p>
          <a:p>
            <a:pPr>
              <a:spcBef>
                <a:spcPct val="0"/>
              </a:spcBef>
            </a:pPr>
            <a:endParaRPr lang="en-US" smtClean="0"/>
          </a:p>
          <a:p>
            <a:pPr>
              <a:spcBef>
                <a:spcPct val="0"/>
              </a:spcBef>
            </a:pPr>
            <a:endParaRPr lang="en-US" smtClean="0"/>
          </a:p>
          <a:p>
            <a:pPr>
              <a:spcBef>
                <a:spcPct val="0"/>
              </a:spcBef>
            </a:pPr>
            <a:r>
              <a:rPr lang="en-US" smtClean="0"/>
              <a:t>With the Common Core ELA Standards, English teachers will still teach their students literature as well as literary non-fiction. However, because college and career readiness overwhelmingly focuses on complex texts outside of literature, these standards also ensure students are being prepared to read, write, and research across the curriculum, including in history and science. These goals can be achieved by ensuring that teachers in other disciplines are also focusing on reading and writing to build knowledge within their subject areas.</a:t>
            </a:r>
          </a:p>
          <a:p>
            <a:pPr>
              <a:spcBef>
                <a:spcPct val="0"/>
              </a:spcBef>
            </a:pPr>
            <a:endParaRPr lang="en-US" smtClean="0"/>
          </a:p>
          <a:p>
            <a:pPr>
              <a:spcBef>
                <a:spcPct val="0"/>
              </a:spcBef>
            </a:pPr>
            <a:r>
              <a:rPr lang="en-US" smtClean="0"/>
              <a:t>In Summit, we have begun to align the curriculum to the Common Core State Standards.  The Language arts curriculum is aligned to the common core.  Math K-2 and any math projects written in the last year are also aligned.  Math in grades 3-8 will be aligned this summer. All </a:t>
            </a:r>
          </a:p>
          <a:p>
            <a:pPr>
              <a:spcBef>
                <a:spcPct val="0"/>
              </a:spcBef>
            </a:pPr>
            <a:endParaRPr lang="en-US" smtClean="0"/>
          </a:p>
          <a:p>
            <a:pPr>
              <a:spcBef>
                <a:spcPct val="0"/>
              </a:spcBef>
            </a:pPr>
            <a:r>
              <a:rPr lang="en-US" smtClean="0"/>
              <a:t>Spiral - everyday math</a:t>
            </a:r>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A06351-D2CA-4251-B22A-A3B623183DE4}"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CCSS are </a:t>
            </a:r>
            <a:r>
              <a:rPr lang="en-US" i="1" smtClean="0"/>
              <a:t>intentionally</a:t>
            </a:r>
            <a:r>
              <a:rPr lang="en-US" smtClean="0"/>
              <a:t> different from NJCCCS.  They are supposed to have fewer performance indicators and fewer objectives so topics can be studied more deeply over a longer period of time. Again we’re moving away from “mile wide and an inch deep.”</a:t>
            </a:r>
          </a:p>
          <a:p>
            <a:pPr>
              <a:spcBef>
                <a:spcPct val="0"/>
              </a:spcBef>
            </a:pPr>
            <a:endParaRPr lang="en-US" smtClean="0"/>
          </a:p>
          <a:p>
            <a:pPr>
              <a:spcBef>
                <a:spcPct val="0"/>
              </a:spcBef>
            </a:pPr>
            <a:r>
              <a:rPr lang="en-US" smtClean="0"/>
              <a:t>Because college and career readiness overwhelmingly focuses on complex texts outside of literature, these standards also ensure students are being prepared to read, write, and research across the curriculum, including in history and science. These goals can be achieved by ensuring that teachers in other disciplines are also focusing on reading and writing to build knowledge within their subject areas.</a:t>
            </a:r>
          </a:p>
          <a:p>
            <a:pPr>
              <a:spcBef>
                <a:spcPct val="0"/>
              </a:spcBef>
            </a:pPr>
            <a:endParaRPr lang="en-US" smtClean="0"/>
          </a:p>
          <a:p>
            <a:pPr>
              <a:spcBef>
                <a:spcPct val="0"/>
              </a:spcBef>
            </a:pPr>
            <a:r>
              <a:rPr lang="en-US" smtClean="0"/>
              <a:t>The focus of the Common Core State Standards in grades K-12 are interdisciplinary – all of the content is taught through the lens of literacy.  In grades K-5, the CCSS are written so that all subjects can be taught with a focus on literacy.  In grades 6-12, there are CCSS ELA Standards for History/SS, Science, and Technical Skills for the literacy goals. The New Jersey Core Curriculum Content standards still exist in all content areas except for math and ELA.</a:t>
            </a:r>
          </a:p>
          <a:p>
            <a:pPr>
              <a:spcBef>
                <a:spcPct val="0"/>
              </a:spcBef>
            </a:pPr>
            <a:endParaRPr lang="en-US" smtClean="0"/>
          </a:p>
          <a:p>
            <a:pPr>
              <a:spcBef>
                <a:spcPct val="0"/>
              </a:spcBef>
            </a:pPr>
            <a:endParaRPr lang="en-US" smtClean="0"/>
          </a:p>
          <a:p>
            <a:pPr>
              <a:spcBef>
                <a:spcPct val="0"/>
              </a:spcBef>
            </a:pPr>
            <a:endParaRPr lang="en-US" smtClean="0"/>
          </a:p>
          <a:p>
            <a:pPr>
              <a:spcBef>
                <a:spcPct val="0"/>
              </a:spcBef>
            </a:pPr>
            <a:endParaRPr lang="en-US" smtClean="0"/>
          </a:p>
          <a:p>
            <a:pPr>
              <a:spcBef>
                <a:spcPct val="0"/>
              </a:spcBef>
            </a:pPr>
            <a:endParaRPr lang="en-US" smtClean="0"/>
          </a:p>
          <a:p>
            <a:pPr>
              <a:spcBef>
                <a:spcPct val="0"/>
              </a:spcBef>
            </a:pPr>
            <a:r>
              <a:rPr lang="en-US" smtClean="0"/>
              <a:t>With the Common Core ELA Standards, English teachers will still teach their students literature as well as literary non-fiction. However, because college and career readiness overwhelmingly focuses on complex texts outside of literature, these standards also ensure students are being prepared to read, write, and research across the curriculum, including in history and science. These goals can be achieved by ensuring that teachers in other disciplines are also focusing on reading and writing to build knowledge within their subject areas.</a:t>
            </a:r>
          </a:p>
          <a:p>
            <a:pPr>
              <a:spcBef>
                <a:spcPct val="0"/>
              </a:spcBef>
            </a:pPr>
            <a:endParaRPr lang="en-US" smtClean="0"/>
          </a:p>
          <a:p>
            <a:pPr>
              <a:spcBef>
                <a:spcPct val="0"/>
              </a:spcBef>
            </a:pPr>
            <a:r>
              <a:rPr lang="en-US" smtClean="0"/>
              <a:t>In Summit, we have begun to align the curriculum to the Common Core State Standards.  The Language arts curriculum is aligned to the common core.  Math K-2 and any math projects written in the last year are also aligned.  Math in grades 3-8 will be aligned this summer. All </a:t>
            </a:r>
          </a:p>
          <a:p>
            <a:pPr>
              <a:spcBef>
                <a:spcPct val="0"/>
              </a:spcBef>
            </a:pPr>
            <a:endParaRPr lang="en-US" smtClean="0"/>
          </a:p>
          <a:p>
            <a:pPr>
              <a:spcBef>
                <a:spcPct val="0"/>
              </a:spcBef>
            </a:pPr>
            <a:r>
              <a:rPr lang="en-US" smtClean="0"/>
              <a:t>Spiral - everyday math</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4B69C2-BA59-4B47-947A-574E634058AD}"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shift is intended to prepare our students for the demands and the reality of college and career expectations for reading (and essentially writing).  </a:t>
            </a:r>
          </a:p>
          <a:p>
            <a:pPr>
              <a:spcBef>
                <a:spcPct val="0"/>
              </a:spcBef>
            </a:pPr>
            <a:r>
              <a:rPr lang="en-US" smtClean="0"/>
              <a:t>School librarians will need to be consulted as a resource to support teachers and to ensure library selections reflect this shift as well.  In Summit, we have already started to make this shift through our work in balanced literacy.   </a:t>
            </a:r>
          </a:p>
          <a:p>
            <a:pPr>
              <a:spcBef>
                <a:spcPct val="0"/>
              </a:spcBef>
            </a:pPr>
            <a:endParaRPr lang="en-US"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969372-6780-42ED-95AA-31CE5C9AA9BB}" type="slidenum">
              <a:rPr lang="en-US">
                <a:solidFill>
                  <a:srgbClr val="000000"/>
                </a:solidFill>
              </a:rPr>
              <a:pPr fontAlgn="base">
                <a:spcBef>
                  <a:spcPct val="0"/>
                </a:spcBef>
                <a:spcAft>
                  <a:spcPct val="0"/>
                </a:spcAft>
              </a:pPr>
              <a:t>6</a:t>
            </a:fld>
            <a:endParaRPr 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CCSS are </a:t>
            </a:r>
            <a:r>
              <a:rPr lang="en-US" i="1" smtClean="0"/>
              <a:t>intentionally</a:t>
            </a:r>
            <a:r>
              <a:rPr lang="en-US" smtClean="0"/>
              <a:t> different from NJCCCS.  They are supposed to have fewer performance indicators and fewer objectives so topics can be studied more deeply over a longer period of time. Again we’re moving away from “mile wide and an inch deep.”</a:t>
            </a:r>
          </a:p>
          <a:p>
            <a:pPr>
              <a:spcBef>
                <a:spcPct val="0"/>
              </a:spcBef>
            </a:pPr>
            <a:endParaRPr lang="en-US" smtClean="0"/>
          </a:p>
          <a:p>
            <a:pPr>
              <a:spcBef>
                <a:spcPct val="0"/>
              </a:spcBef>
            </a:pPr>
            <a:r>
              <a:rPr lang="en-US" smtClean="0"/>
              <a:t>Because college and career readiness overwhelmingly focuses on complex texts outside of literature, these standards also ensure students are being prepared to read, write, and research across the curriculum, including in history and science. These goals can be achieved by ensuring that teachers in other disciplines are also focusing on reading and writing to build knowledge within their subject areas.</a:t>
            </a:r>
          </a:p>
          <a:p>
            <a:pPr>
              <a:spcBef>
                <a:spcPct val="0"/>
              </a:spcBef>
            </a:pPr>
            <a:endParaRPr lang="en-US" smtClean="0"/>
          </a:p>
          <a:p>
            <a:pPr>
              <a:spcBef>
                <a:spcPct val="0"/>
              </a:spcBef>
            </a:pPr>
            <a:r>
              <a:rPr lang="en-US" smtClean="0"/>
              <a:t>The focus of the Common Core State Standards in grades K-12 are interdisciplinary – all of the content is taught through the lens of literacy.  In grades K-5, the CCSS are written so that all subjects can be taught with a focus on literacy.  In grades 6-12, there are CCSS ELA Standards for History/SS, Science, and Technical Skills for the literacy goals. The New Jersey Core Curriculum Content standards still exist in all content areas except for math and ELA.</a:t>
            </a:r>
          </a:p>
          <a:p>
            <a:pPr>
              <a:spcBef>
                <a:spcPct val="0"/>
              </a:spcBef>
            </a:pPr>
            <a:endParaRPr lang="en-US" smtClean="0"/>
          </a:p>
          <a:p>
            <a:pPr>
              <a:spcBef>
                <a:spcPct val="0"/>
              </a:spcBef>
            </a:pPr>
            <a:endParaRPr lang="en-US" smtClean="0"/>
          </a:p>
          <a:p>
            <a:pPr>
              <a:spcBef>
                <a:spcPct val="0"/>
              </a:spcBef>
            </a:pPr>
            <a:endParaRPr lang="en-US" smtClean="0"/>
          </a:p>
          <a:p>
            <a:pPr>
              <a:spcBef>
                <a:spcPct val="0"/>
              </a:spcBef>
            </a:pPr>
            <a:endParaRPr lang="en-US" smtClean="0"/>
          </a:p>
          <a:p>
            <a:pPr>
              <a:spcBef>
                <a:spcPct val="0"/>
              </a:spcBef>
            </a:pPr>
            <a:endParaRPr lang="en-US" smtClean="0"/>
          </a:p>
          <a:p>
            <a:pPr>
              <a:spcBef>
                <a:spcPct val="0"/>
              </a:spcBef>
            </a:pPr>
            <a:r>
              <a:rPr lang="en-US" smtClean="0"/>
              <a:t>With the Common Core ELA Standards, English teachers will still teach their students literature as well as literary non-fiction. However, because college and career readiness overwhelmingly focuses on complex texts outside of literature, these standards also ensure students are being prepared to read, write, and research across the curriculum, including in history and science. These goals can be achieved by ensuring that teachers in other disciplines are also focusing on reading and writing to build knowledge within their subject areas.</a:t>
            </a:r>
          </a:p>
          <a:p>
            <a:pPr>
              <a:spcBef>
                <a:spcPct val="0"/>
              </a:spcBef>
            </a:pPr>
            <a:endParaRPr lang="en-US" smtClean="0"/>
          </a:p>
          <a:p>
            <a:pPr>
              <a:spcBef>
                <a:spcPct val="0"/>
              </a:spcBef>
            </a:pPr>
            <a:r>
              <a:rPr lang="en-US" smtClean="0"/>
              <a:t>In Summit, we have begun to align the curriculum to the Common Core State Standards.  The Language arts curriculum is aligned to the common core.  Math K-2 and any math projects written in the last year are also aligned.  Math in grades 3-8 will be aligned this summer. All </a:t>
            </a:r>
          </a:p>
          <a:p>
            <a:pPr>
              <a:spcBef>
                <a:spcPct val="0"/>
              </a:spcBef>
            </a:pPr>
            <a:endParaRPr lang="en-US" smtClean="0"/>
          </a:p>
          <a:p>
            <a:pPr>
              <a:spcBef>
                <a:spcPct val="0"/>
              </a:spcBef>
            </a:pPr>
            <a:r>
              <a:rPr lang="en-US" smtClean="0"/>
              <a:t>Spiral - everyday math</a:t>
            </a:r>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E11CAC0-B977-4B31-9FB6-713DD3B4FA70}" type="slidenum">
              <a:rPr lang="en-US"/>
              <a:pPr fontAlgn="base">
                <a:spcBef>
                  <a:spcPct val="0"/>
                </a:spcBef>
                <a:spcAft>
                  <a:spcPct val="0"/>
                </a:spcAft>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There are two “arms” of the math Common Core State Standards.  The Standards for Mathematical Practice describe varieties of expertise that mathematics educators K-12 should seek to develop in their students. These practices rest on important “processes and proficiencies” with longstanding importance in mathematics education. The content standards stress not only procedural skill but also conceptual understanding, to make sure students are learning and absorbing the critical information they need to succeed at higher levels</a:t>
            </a:r>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F988B77-D3AD-4D92-9A6F-C8732AF6FC3D}" type="slidenum">
              <a:rPr lang="en-US"/>
              <a:pPr fontAlgn="base">
                <a:spcBef>
                  <a:spcPct val="0"/>
                </a:spcBef>
                <a:spcAft>
                  <a:spcPct val="0"/>
                </a:spcAft>
              </a:pPr>
              <a:t>14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9714E6-1334-4884-A857-5882B22341FD}" type="slidenum">
              <a:rPr lang="en-US"/>
              <a:pPr fontAlgn="base">
                <a:spcBef>
                  <a:spcPct val="0"/>
                </a:spcBef>
                <a:spcAft>
                  <a:spcPct val="0"/>
                </a:spcAft>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Rectangle 4"/>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9"/>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a:p>
        </p:txBody>
      </p:sp>
      <p:sp>
        <p:nvSpPr>
          <p:cNvPr id="7" name="TextBox 14"/>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8" name="Rectangle 7"/>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Rectangle 8"/>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a:defRPr smtClean="0"/>
            </a:lvl1pPr>
          </a:lstStyle>
          <a:p>
            <a:pPr>
              <a:defRPr/>
            </a:pPr>
            <a:fld id="{DE173E39-3A60-45BF-99DA-CC023EB64803}" type="datetimeFigureOut">
              <a:rPr lang="en-US"/>
              <a:pPr>
                <a:defRPr/>
              </a:pPr>
              <a:t>6/6/2012</a:t>
            </a:fld>
            <a:endParaRPr lang="en-US"/>
          </a:p>
        </p:txBody>
      </p:sp>
      <p:sp>
        <p:nvSpPr>
          <p:cNvPr id="11" name="Footer Placeholder 4"/>
          <p:cNvSpPr>
            <a:spLocks noGrp="1"/>
          </p:cNvSpPr>
          <p:nvPr>
            <p:ph type="ftr" sz="quarter" idx="11"/>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7" name="Rectangle 7"/>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Date Placeholder 4"/>
          <p:cNvSpPr>
            <a:spLocks noGrp="1"/>
          </p:cNvSpPr>
          <p:nvPr>
            <p:ph type="dt" sz="half" idx="19"/>
          </p:nvPr>
        </p:nvSpPr>
        <p:spPr/>
        <p:txBody>
          <a:bodyPr/>
          <a:lstStyle>
            <a:lvl1pPr>
              <a:defRPr/>
            </a:lvl1pPr>
          </a:lstStyle>
          <a:p>
            <a:pPr>
              <a:defRPr/>
            </a:pPr>
            <a:fld id="{B56069B5-D291-4EB9-A338-E713B3F56695}" type="datetimeFigureOut">
              <a:rPr lang="en-US"/>
              <a:pPr>
                <a:defRPr/>
              </a:pPr>
              <a:t>6/6/2012</a:t>
            </a:fld>
            <a:endParaRPr lang="en-US"/>
          </a:p>
        </p:txBody>
      </p:sp>
      <p:sp>
        <p:nvSpPr>
          <p:cNvPr id="10" name="Footer Placeholder 5"/>
          <p:cNvSpPr>
            <a:spLocks noGrp="1"/>
          </p:cNvSpPr>
          <p:nvPr>
            <p:ph type="ftr" sz="quarter" idx="20"/>
          </p:nvPr>
        </p:nvSpPr>
        <p:spPr/>
        <p:txBody>
          <a:bodyPr/>
          <a:lstStyle>
            <a:lvl1pPr>
              <a:defRPr/>
            </a:lvl1pPr>
          </a:lstStyle>
          <a:p>
            <a:pPr>
              <a:defRPr/>
            </a:pPr>
            <a:endParaRPr lang="en-US"/>
          </a:p>
        </p:txBody>
      </p:sp>
      <p:sp>
        <p:nvSpPr>
          <p:cNvPr id="11" name="Slide Number Placeholder 6"/>
          <p:cNvSpPr>
            <a:spLocks noGrp="1"/>
          </p:cNvSpPr>
          <p:nvPr>
            <p:ph type="sldNum" sz="quarter" idx="21"/>
          </p:nvPr>
        </p:nvSpPr>
        <p:spPr/>
        <p:txBody>
          <a:bodyPr/>
          <a:lstStyle>
            <a:lvl1pPr>
              <a:defRPr/>
            </a:lvl1pPr>
          </a:lstStyle>
          <a:p>
            <a:pPr>
              <a:defRPr/>
            </a:pPr>
            <a:fld id="{0EB83FDC-B232-4FCE-B1DD-B81BCC095ED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4" name="TextBox 3"/>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a:defRPr/>
            </a:lvl1pPr>
          </a:lstStyle>
          <a:p>
            <a:pPr>
              <a:defRPr/>
            </a:pPr>
            <a:fld id="{A2C0CB40-D48F-4E91-9EAA-9AF4AC72A925}" type="datetimeFigureOut">
              <a:rPr lang="en-US"/>
              <a:pPr>
                <a:defRPr/>
              </a:pPr>
              <a:t>6/6/2012</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AAB6AC00-D8B7-4CFE-BD79-C03F3F15C8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 name="Date Placeholder 1"/>
          <p:cNvSpPr>
            <a:spLocks noGrp="1"/>
          </p:cNvSpPr>
          <p:nvPr>
            <p:ph type="dt" sz="half" idx="10"/>
          </p:nvPr>
        </p:nvSpPr>
        <p:spPr/>
        <p:txBody>
          <a:bodyPr/>
          <a:lstStyle>
            <a:lvl1pPr>
              <a:defRPr/>
            </a:lvl1pPr>
          </a:lstStyle>
          <a:p>
            <a:pPr>
              <a:defRPr/>
            </a:pPr>
            <a:fld id="{1B6A2BE4-2D75-4394-9D98-81F6CEAA5FDD}" type="datetimeFigureOut">
              <a:rPr lang="en-US"/>
              <a:pPr>
                <a:defRPr/>
              </a:pPr>
              <a:t>6/6/2012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DD01DAFA-64D4-4036-8ACD-438EB94A5CC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TextBox 8"/>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fld id="{F9D97CC2-FB8F-4AD5-B3D7-AA14A9E8157C}" type="datetimeFigureOut">
              <a:rPr lang="en-US"/>
              <a:pPr>
                <a:defRPr/>
              </a:pPr>
              <a:t>6/6/2012</a:t>
            </a:fld>
            <a:endParaRPr lang="en-US"/>
          </a:p>
        </p:txBody>
      </p:sp>
      <p:sp>
        <p:nvSpPr>
          <p:cNvPr id="8" name="Footer Placeholder 5"/>
          <p:cNvSpPr>
            <a:spLocks noGrp="1"/>
          </p:cNvSpPr>
          <p:nvPr>
            <p:ph type="ftr" sz="quarter" idx="11"/>
          </p:nvPr>
        </p:nvSpPr>
        <p:spPr>
          <a:xfrm>
            <a:off x="3859213" y="6423025"/>
            <a:ext cx="3316287" cy="365125"/>
          </a:xfrm>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0"/>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TextBox 9"/>
          <p:cNvSpPr txBox="1"/>
          <p:nvPr/>
        </p:nvSpPr>
        <p:spPr>
          <a:xfrm>
            <a:off x="3989388" y="3370263"/>
            <a:ext cx="220662" cy="369887"/>
          </a:xfrm>
          <a:prstGeom prst="rect">
            <a:avLst/>
          </a:prstGeom>
          <a:noFill/>
        </p:spPr>
        <p:txBody>
          <a:bodyPr lIns="0" tIns="0" rIns="0" bIns="0">
            <a:spAutoFit/>
          </a:bodyPr>
          <a:lstStyle/>
          <a:p>
            <a:pPr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fld id="{D83E8FEF-FF75-4D60-8F5F-CF4E181713CF}" type="datetimeFigureOut">
              <a:rPr lang="en-US"/>
              <a:pPr>
                <a:defRPr/>
              </a:pPr>
              <a:t>6/6/2012</a:t>
            </a:fld>
            <a:endParaRPr lang="en-US"/>
          </a:p>
        </p:txBody>
      </p:sp>
      <p:sp>
        <p:nvSpPr>
          <p:cNvPr id="8" name="Footer Placeholder 5"/>
          <p:cNvSpPr>
            <a:spLocks noGrp="1"/>
          </p:cNvSpPr>
          <p:nvPr>
            <p:ph type="ftr" sz="quarter" idx="11"/>
          </p:nvPr>
        </p:nvSpPr>
        <p:spPr>
          <a:xfrm>
            <a:off x="4191000" y="6423025"/>
            <a:ext cx="3005138" cy="365125"/>
          </a:xfrm>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F919499F-7408-42A5-87A3-2D83B3F3A754}"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5" name="Rectangle 7"/>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8"/>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9"/>
          <p:cNvSpPr txBox="1"/>
          <p:nvPr/>
        </p:nvSpPr>
        <p:spPr>
          <a:xfrm>
            <a:off x="327025" y="4632325"/>
            <a:ext cx="220663" cy="369888"/>
          </a:xfrm>
          <a:prstGeom prst="rect">
            <a:avLst/>
          </a:prstGeom>
          <a:noFill/>
        </p:spPr>
        <p:txBody>
          <a:bodyPr lIns="0" tIns="0" rIns="0" bIns="0">
            <a:spAutoFit/>
          </a:bodyPr>
          <a:lstStyle/>
          <a:p>
            <a:pPr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6C3CC6A4-7B22-45CB-A3F7-BDE393E25F84}" type="datetimeFigureOut">
              <a:rPr lang="en-US"/>
              <a:pPr>
                <a:defRPr/>
              </a:pPr>
              <a:t>6/6/2012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2ADF1DDB-A93D-46FE-A84B-8A5FF3963D98}"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6" name="Rectangle 7"/>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8"/>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8" name="Rectangle 9"/>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5211763" y="6235700"/>
            <a:ext cx="1349375" cy="365125"/>
          </a:xfrm>
        </p:spPr>
        <p:txBody>
          <a:bodyPr/>
          <a:lstStyle>
            <a:lvl1pPr>
              <a:defRPr smtClean="0">
                <a:solidFill>
                  <a:schemeClr val="bg1"/>
                </a:solidFill>
              </a:defRPr>
            </a:lvl1pPr>
          </a:lstStyle>
          <a:p>
            <a:pPr>
              <a:defRPr/>
            </a:pPr>
            <a:fld id="{C890E3C2-E76B-4DF9-ABBA-22F93C40CB3E}" type="datetimeFigureOut">
              <a:rPr lang="en-US"/>
              <a:pPr>
                <a:defRPr/>
              </a:pPr>
              <a:t>6/6/2012</a:t>
            </a:fld>
            <a:endParaRPr lang="en-US"/>
          </a:p>
        </p:txBody>
      </p:sp>
      <p:sp>
        <p:nvSpPr>
          <p:cNvPr id="10" name="Footer Placeholder 5"/>
          <p:cNvSpPr>
            <a:spLocks noGrp="1"/>
          </p:cNvSpPr>
          <p:nvPr>
            <p:ph type="ftr" sz="quarter" idx="16"/>
          </p:nvPr>
        </p:nvSpPr>
        <p:spPr>
          <a:xfrm>
            <a:off x="381000" y="6235700"/>
            <a:ext cx="4648200" cy="365125"/>
          </a:xfrm>
        </p:spPr>
        <p:txBody>
          <a:bodyPr/>
          <a:lstStyle>
            <a:lvl1pPr>
              <a:defRPr>
                <a:solidFill>
                  <a:schemeClr val="bg1"/>
                </a:solidFill>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2FF495EC-E0C0-44B3-98D9-AE364DD73FB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7"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8"/>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9" name="Rectangle 9"/>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Rectangle 10"/>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US" noProof="0" smtClean="0"/>
              <a:t>Click icon to add picture</a:t>
            </a:r>
            <a:endParaRPr noProof="0"/>
          </a:p>
        </p:txBody>
      </p:sp>
      <p:sp>
        <p:nvSpPr>
          <p:cNvPr id="11" name="Date Placeholder 4"/>
          <p:cNvSpPr>
            <a:spLocks noGrp="1"/>
          </p:cNvSpPr>
          <p:nvPr>
            <p:ph type="dt" sz="half" idx="16"/>
          </p:nvPr>
        </p:nvSpPr>
        <p:spPr>
          <a:xfrm>
            <a:off x="3048000" y="6235700"/>
            <a:ext cx="1347788" cy="365125"/>
          </a:xfrm>
        </p:spPr>
        <p:txBody>
          <a:bodyPr/>
          <a:lstStyle>
            <a:lvl1pPr>
              <a:defRPr smtClean="0">
                <a:solidFill>
                  <a:schemeClr val="bg1"/>
                </a:solidFill>
              </a:defRPr>
            </a:lvl1pPr>
          </a:lstStyle>
          <a:p>
            <a:pPr>
              <a:defRPr/>
            </a:pPr>
            <a:fld id="{55301AC1-E49E-48C6-A235-E41EEA956825}" type="datetimeFigureOut">
              <a:rPr lang="en-US"/>
              <a:pPr>
                <a:defRPr/>
              </a:pPr>
              <a:t>6/6/2012</a:t>
            </a:fld>
            <a:endParaRPr lang="en-US"/>
          </a:p>
        </p:txBody>
      </p:sp>
      <p:sp>
        <p:nvSpPr>
          <p:cNvPr id="15" name="Footer Placeholder 5"/>
          <p:cNvSpPr>
            <a:spLocks noGrp="1"/>
          </p:cNvSpPr>
          <p:nvPr>
            <p:ph type="ftr" sz="quarter" idx="17"/>
          </p:nvPr>
        </p:nvSpPr>
        <p:spPr>
          <a:xfrm>
            <a:off x="381000" y="6235700"/>
            <a:ext cx="2590800" cy="365125"/>
          </a:xfrm>
        </p:spPr>
        <p:txBody>
          <a:bodyPr/>
          <a:lstStyle>
            <a:lvl1pPr>
              <a:defRPr>
                <a:solidFill>
                  <a:schemeClr val="bg1"/>
                </a:solidFill>
              </a:defRPr>
            </a:lvl1pPr>
          </a:lstStyle>
          <a:p>
            <a:pPr>
              <a:defRPr/>
            </a:pPr>
            <a:endParaRPr lang="en-US"/>
          </a:p>
        </p:txBody>
      </p:sp>
      <p:sp>
        <p:nvSpPr>
          <p:cNvPr id="16" name="Slide Number Placeholder 6"/>
          <p:cNvSpPr>
            <a:spLocks noGrp="1"/>
          </p:cNvSpPr>
          <p:nvPr>
            <p:ph type="sldNum" sz="quarter" idx="18"/>
          </p:nvPr>
        </p:nvSpPr>
        <p:spPr/>
        <p:txBody>
          <a:bodyPr/>
          <a:lstStyle>
            <a:lvl1pPr>
              <a:defRPr/>
            </a:lvl1pPr>
          </a:lstStyle>
          <a:p>
            <a:pPr>
              <a:defRPr/>
            </a:pPr>
            <a:fld id="{C88B472C-B7D3-4A97-97DE-D21BB2E34136}"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7" name="Rectangle 10"/>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9"/>
          <p:cNvSpPr txBox="1"/>
          <p:nvPr/>
        </p:nvSpPr>
        <p:spPr>
          <a:xfrm>
            <a:off x="4749800" y="3370263"/>
            <a:ext cx="220663" cy="369887"/>
          </a:xfrm>
          <a:prstGeom prst="rect">
            <a:avLst/>
          </a:prstGeom>
          <a:noFill/>
        </p:spPr>
        <p:txBody>
          <a:bodyPr lIns="0" tIns="0" rIns="0" bIns="0">
            <a:spAutoFit/>
          </a:bodyPr>
          <a:lstStyle/>
          <a:p>
            <a:pPr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7391400" y="6423025"/>
            <a:ext cx="1536700" cy="365125"/>
          </a:xfrm>
        </p:spPr>
        <p:txBody>
          <a:bodyPr/>
          <a:lstStyle>
            <a:lvl1pPr>
              <a:defRPr/>
            </a:lvl1pPr>
          </a:lstStyle>
          <a:p>
            <a:pPr>
              <a:defRPr/>
            </a:pPr>
            <a:fld id="{00221168-5EDD-4122-9FD4-110B0CAA1723}" type="datetimeFigureOut">
              <a:rPr lang="en-US"/>
              <a:pPr>
                <a:defRPr/>
              </a:pPr>
              <a:t>6/6/2012</a:t>
            </a:fld>
            <a:endParaRPr lang="en-US"/>
          </a:p>
        </p:txBody>
      </p:sp>
      <p:sp>
        <p:nvSpPr>
          <p:cNvPr id="10" name="Footer Placeholder 5"/>
          <p:cNvSpPr>
            <a:spLocks noGrp="1"/>
          </p:cNvSpPr>
          <p:nvPr>
            <p:ph type="ftr" sz="quarter" idx="16"/>
          </p:nvPr>
        </p:nvSpPr>
        <p:spPr>
          <a:xfrm>
            <a:off x="4191000" y="6423025"/>
            <a:ext cx="3005138" cy="365125"/>
          </a:xfrm>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9CE12D29-03F9-41BC-86F0-2E3533166359}"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4" name="Rectangle 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8"/>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fld id="{4D9E5470-BC18-46F5-8143-372099167753}" type="datetimeFigureOut">
              <a:rPr lang="en-US"/>
              <a:pPr>
                <a:defRPr/>
              </a:pPr>
              <a:t>6/6/2012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ED66E561-FE7F-49A7-A701-10A4B120B5B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3"/>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8"/>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6" name="Rectangle 9"/>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fld id="{F36C5CCE-5658-40EB-BD88-F01108D11E4B}" type="datetimeFigureOut">
              <a:rPr lang="en-US"/>
              <a:pPr>
                <a:defRPr/>
              </a:pPr>
              <a:t>6/6/2012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22C68E9-F92C-4D58-A714-36CE154B44D9}"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4" name="Rectangle 9"/>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8"/>
          <p:cNvSpPr txBox="1"/>
          <p:nvPr/>
        </p:nvSpPr>
        <p:spPr>
          <a:xfrm rot="16200000">
            <a:off x="8593932" y="561181"/>
            <a:ext cx="260350" cy="554037"/>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Vertical Title 1"/>
          <p:cNvSpPr>
            <a:spLocks noGrp="1"/>
          </p:cNvSpPr>
          <p:nvPr>
            <p:ph type="title" orient="vert"/>
          </p:nvPr>
        </p:nvSpPr>
        <p:spPr>
          <a:xfrm>
            <a:off x="7995772" y="954742"/>
            <a:ext cx="681318" cy="517142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fld id="{876BB94C-B3D2-4E75-B225-1815BD5B7765}" type="datetimeFigureOut">
              <a:rPr lang="en-US"/>
              <a:pPr>
                <a:defRPr/>
              </a:pPr>
              <a:t>6/6/2012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7257F599-F0B8-4D6B-8B19-F51F6DE724A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5" name="Rectangle 4"/>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TextBox 8"/>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a:xfrm>
            <a:off x="498474" y="134471"/>
            <a:ext cx="7556313" cy="995082"/>
          </a:xfrm>
        </p:spPr>
        <p:txBody>
          <a:bodyPr anchor="b"/>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EADD6B2C-5F66-46FA-9B32-43FE8B0E312D}" type="datetimeFigureOut">
              <a:rPr lang="en-US"/>
              <a:pPr>
                <a:defRPr/>
              </a:pPr>
              <a:t>6/6/2012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25982E2-0E51-4865-9E96-33546AB6570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Rectangle 9"/>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TextBox 14"/>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US" noProof="0" smtClean="0"/>
              <a:t>Click icon to add picture</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a:defRPr smtClean="0"/>
            </a:lvl1pPr>
          </a:lstStyle>
          <a:p>
            <a:pPr>
              <a:defRPr/>
            </a:pPr>
            <a:fld id="{7EF79932-3E40-48D2-8CF8-840079003FA2}" type="datetimeFigureOut">
              <a:rPr lang="en-US"/>
              <a:pPr>
                <a:defRPr/>
              </a:pPr>
              <a:t>6/6/2012</a:t>
            </a:fld>
            <a:endParaRPr lang="en-US"/>
          </a:p>
        </p:txBody>
      </p:sp>
      <p:sp>
        <p:nvSpPr>
          <p:cNvPr id="12" name="Footer Placeholder 4"/>
          <p:cNvSpPr>
            <a:spLocks noGrp="1"/>
          </p:cNvSpPr>
          <p:nvPr>
            <p:ph type="ftr" sz="quarter" idx="15"/>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4"/>
          <p:cNvSpPr txBox="1"/>
          <p:nvPr/>
        </p:nvSpPr>
        <p:spPr>
          <a:xfrm>
            <a:off x="2003425" y="3111500"/>
            <a:ext cx="260350" cy="614363"/>
          </a:xfrm>
          <a:prstGeom prst="rect">
            <a:avLst/>
          </a:prstGeom>
          <a:noFill/>
        </p:spPr>
        <p:txBody>
          <a:bodyPr lIns="0" tIns="0" rIns="0" bIns="0">
            <a:spAutoFit/>
          </a:bodyPr>
          <a:lstStyle/>
          <a:p>
            <a:pPr fontAlgn="auto">
              <a:spcBef>
                <a:spcPts val="0"/>
              </a:spcBef>
              <a:spcAft>
                <a:spcPts val="0"/>
              </a:spcAft>
              <a:defRPr/>
            </a:pPr>
            <a:r>
              <a:rPr sz="4000" b="1">
                <a:solidFill>
                  <a:schemeClr val="accent1">
                    <a:lumMod val="60000"/>
                    <a:lumOff val="40000"/>
                  </a:schemeClr>
                </a:solidFill>
                <a:latin typeface="+mn-lt"/>
              </a:rPr>
              <a:t>+</a:t>
            </a:r>
          </a:p>
        </p:txBody>
      </p:sp>
      <p:sp>
        <p:nvSpPr>
          <p:cNvPr id="6" name="Rectangle 5"/>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a:defRPr smtClean="0">
                <a:solidFill>
                  <a:schemeClr val="bg1"/>
                </a:solidFill>
              </a:defRPr>
            </a:lvl1pPr>
          </a:lstStyle>
          <a:p>
            <a:pPr>
              <a:defRPr/>
            </a:pPr>
            <a:fld id="{C791DE82-4911-4213-BCFA-733213203EC8}" type="datetimeFigureOut">
              <a:rPr lang="en-US"/>
              <a:pPr>
                <a:defRPr/>
              </a:pPr>
              <a:t>6/6/2012</a:t>
            </a:fld>
            <a:endParaRPr lang="en-US"/>
          </a:p>
        </p:txBody>
      </p:sp>
      <p:sp>
        <p:nvSpPr>
          <p:cNvPr id="8" name="Footer Placeholder 4"/>
          <p:cNvSpPr>
            <a:spLocks noGrp="1"/>
          </p:cNvSpPr>
          <p:nvPr>
            <p:ph type="ftr" sz="quarter" idx="11"/>
          </p:nvPr>
        </p:nvSpPr>
        <p:spPr>
          <a:xfrm>
            <a:off x="2286000" y="6248400"/>
            <a:ext cx="5638800" cy="365125"/>
          </a:xfrm>
        </p:spPr>
        <p:txBody>
          <a:bodyPr/>
          <a:lstStyle>
            <a:lvl1pPr>
              <a:defRPr>
                <a:solidFill>
                  <a:schemeClr val="bg1"/>
                </a:solidFill>
              </a:defRPr>
            </a:lvl1pPr>
          </a:lstStyle>
          <a:p>
            <a:pPr>
              <a:defRPr/>
            </a:pPr>
            <a:endParaRPr lang="en-US"/>
          </a:p>
        </p:txBody>
      </p:sp>
      <p:sp>
        <p:nvSpPr>
          <p:cNvPr id="9" name="Slide Number Placeholder 5"/>
          <p:cNvSpPr>
            <a:spLocks noGrp="1"/>
          </p:cNvSpPr>
          <p:nvPr>
            <p:ph type="sldNum" sz="quarter" idx="12"/>
          </p:nvPr>
        </p:nvSpPr>
        <p:spPr>
          <a:xfrm>
            <a:off x="8305800" y="6248400"/>
            <a:ext cx="554038" cy="365125"/>
          </a:xfrm>
        </p:spPr>
        <p:txBody>
          <a:bodyPr/>
          <a:lstStyle>
            <a:lvl1pPr>
              <a:defRPr/>
            </a:lvl1pPr>
          </a:lstStyle>
          <a:p>
            <a:pPr>
              <a:defRPr/>
            </a:pPr>
            <a:fld id="{6C386DC0-7FE5-4161-A25B-BBE4A89AFA1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Rectangle 10"/>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11"/>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0"/>
          </p:nvPr>
        </p:nvSpPr>
        <p:spPr/>
        <p:txBody>
          <a:bodyPr/>
          <a:lstStyle>
            <a:lvl1pPr>
              <a:defRPr/>
            </a:lvl1pPr>
          </a:lstStyle>
          <a:p>
            <a:pPr>
              <a:defRPr/>
            </a:pPr>
            <a:fld id="{E07018E9-3064-462C-9EF1-63917BAFC125}" type="datetimeFigureOut">
              <a:rPr lang="en-US"/>
              <a:pPr>
                <a:defRPr/>
              </a:pPr>
              <a:t>6/6/2012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82A0A25B-2FF0-4786-8FDE-418CAF2BA6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Rectangle 9"/>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11"/>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a:defRPr/>
            </a:lvl1pPr>
          </a:lstStyle>
          <a:p>
            <a:pPr>
              <a:defRPr/>
            </a:pPr>
            <a:fld id="{8CDA54B1-B81E-453D-A365-8B60E44BAB12}" type="datetimeFigureOut">
              <a:rPr lang="en-US"/>
              <a:pPr>
                <a:defRPr/>
              </a:pPr>
              <a:t>6/6/2012</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8"/>
          <p:cNvSpPr>
            <a:spLocks noGrp="1"/>
          </p:cNvSpPr>
          <p:nvPr>
            <p:ph type="sldNum" sz="quarter" idx="12"/>
          </p:nvPr>
        </p:nvSpPr>
        <p:spPr/>
        <p:txBody>
          <a:bodyPr/>
          <a:lstStyle>
            <a:lvl1pPr>
              <a:defRPr/>
            </a:lvl1pPr>
          </a:lstStyle>
          <a:p>
            <a:pPr>
              <a:defRPr/>
            </a:pPr>
            <a:fld id="{24AF7F52-C4DB-4C65-A1EB-20CD9C68B81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6" name="Rectangle 1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pPr>
              <a:defRPr/>
            </a:pPr>
            <a:fld id="{EB225B2C-2ABE-4679-80C5-60C865E309AC}" type="datetimeFigureOut">
              <a:rPr lang="en-US"/>
              <a:pPr>
                <a:defRPr/>
              </a:pPr>
              <a:t>6/6/2012</a:t>
            </a:fld>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E009A984-277B-4859-A599-8729875CDCA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6" name="Rectangle 7"/>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7"/>
          </p:nvPr>
        </p:nvSpPr>
        <p:spPr/>
        <p:txBody>
          <a:bodyPr/>
          <a:lstStyle>
            <a:lvl1pPr>
              <a:defRPr/>
            </a:lvl1pPr>
          </a:lstStyle>
          <a:p>
            <a:pPr>
              <a:defRPr/>
            </a:pPr>
            <a:fld id="{62D83AD0-93F1-4845-BD93-E0E8C348B7D2}" type="datetimeFigureOut">
              <a:rPr lang="en-US"/>
              <a:pPr>
                <a:defRPr/>
              </a:pPr>
              <a:t>6/6/2012</a:t>
            </a:fld>
            <a:endParaRPr lang="en-US"/>
          </a:p>
        </p:txBody>
      </p:sp>
      <p:sp>
        <p:nvSpPr>
          <p:cNvPr id="9" name="Footer Placeholder 5"/>
          <p:cNvSpPr>
            <a:spLocks noGrp="1"/>
          </p:cNvSpPr>
          <p:nvPr>
            <p:ph type="ftr" sz="quarter" idx="18"/>
          </p:nvPr>
        </p:nvSpPr>
        <p:spPr/>
        <p:txBody>
          <a:bodyPr/>
          <a:lstStyle>
            <a:lvl1pPr>
              <a:defRPr/>
            </a:lvl1pPr>
          </a:lstStyle>
          <a:p>
            <a:pPr>
              <a:defRPr/>
            </a:pPr>
            <a:endParaRPr lang="en-US"/>
          </a:p>
        </p:txBody>
      </p:sp>
      <p:sp>
        <p:nvSpPr>
          <p:cNvPr id="10" name="Slide Number Placeholder 6"/>
          <p:cNvSpPr>
            <a:spLocks noGrp="1"/>
          </p:cNvSpPr>
          <p:nvPr>
            <p:ph type="sldNum" sz="quarter" idx="19"/>
          </p:nvPr>
        </p:nvSpPr>
        <p:spPr/>
        <p:txBody>
          <a:bodyPr/>
          <a:lstStyle>
            <a:lvl1pPr>
              <a:defRPr/>
            </a:lvl1pPr>
          </a:lstStyle>
          <a:p>
            <a:pPr>
              <a:defRPr/>
            </a:pPr>
            <a:fld id="{E9B60BEC-A01E-493A-89EB-9DD7A2796B3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84188"/>
            <a:ext cx="7556500" cy="1116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98475" y="1981200"/>
            <a:ext cx="75565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lIns="91440" tIns="45720" rIns="91440" bIns="45720" rtlCol="0" anchor="ctr"/>
          <a:lstStyle>
            <a:lvl1pPr algn="r" fontAlgn="auto">
              <a:spcBef>
                <a:spcPts val="0"/>
              </a:spcBef>
              <a:spcAft>
                <a:spcPts val="0"/>
              </a:spcAft>
              <a:defRPr sz="1100" smtClean="0">
                <a:solidFill>
                  <a:schemeClr val="tx1">
                    <a:lumMod val="65000"/>
                    <a:lumOff val="35000"/>
                  </a:schemeClr>
                </a:solidFill>
                <a:latin typeface="+mn-lt"/>
              </a:defRPr>
            </a:lvl1pPr>
          </a:lstStyle>
          <a:p>
            <a:pPr>
              <a:defRPr/>
            </a:pPr>
            <a:fld id="{9B835187-17D2-4259-A22E-8A99800EE934}" type="datetimeFigureOut">
              <a:rPr lang="en-US"/>
              <a:pPr>
                <a:defRPr/>
              </a:pPr>
              <a:t>6/6/2012</a:t>
            </a:fld>
            <a:endParaRPr 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lIns="91440" tIns="45720" rIns="91440" bIns="45720" rtlCol="0" anchor="ctr"/>
          <a:lstStyle>
            <a:lvl1pPr algn="l" fontAlgn="auto">
              <a:spcBef>
                <a:spcPts val="0"/>
              </a:spcBef>
              <a:spcAft>
                <a:spcPts val="0"/>
              </a:spcAft>
              <a:defRPr sz="1100">
                <a:solidFill>
                  <a:schemeClr val="tx1">
                    <a:lumMod val="65000"/>
                    <a:lumOff val="3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lIns="91440" tIns="45720" rIns="91440" bIns="45720" rtlCol="0" anchor="ctr"/>
          <a:lstStyle>
            <a:lvl1pPr algn="r" fontAlgn="auto">
              <a:spcBef>
                <a:spcPts val="0"/>
              </a:spcBef>
              <a:spcAft>
                <a:spcPts val="0"/>
              </a:spcAft>
              <a:defRPr sz="1400" smtClean="0">
                <a:solidFill>
                  <a:schemeClr val="bg1"/>
                </a:solidFill>
                <a:latin typeface="+mn-lt"/>
              </a:defRPr>
            </a:lvl1pPr>
          </a:lstStyle>
          <a:p>
            <a:pPr>
              <a:defRPr/>
            </a:pPr>
            <a:fld id="{04017BAD-B1E6-4CDA-B7F7-AA981F7ED52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 id="2147483700" r:id="rId20"/>
  </p:sldLayoutIdLst>
  <p:txStyles>
    <p:titleStyle>
      <a:lvl1pPr algn="l" rtl="0" fontAlgn="base">
        <a:spcBef>
          <a:spcPct val="0"/>
        </a:spcBef>
        <a:spcAft>
          <a:spcPct val="0"/>
        </a:spcAft>
        <a:defRPr sz="3600" kern="1200">
          <a:solidFill>
            <a:schemeClr val="accent1"/>
          </a:solidFill>
          <a:latin typeface="+mj-lt"/>
          <a:ea typeface="+mj-ea"/>
          <a:cs typeface="+mj-cs"/>
        </a:defRPr>
      </a:lvl1pPr>
      <a:lvl2pPr algn="l" rtl="0" fontAlgn="base">
        <a:spcBef>
          <a:spcPct val="0"/>
        </a:spcBef>
        <a:spcAft>
          <a:spcPct val="0"/>
        </a:spcAft>
        <a:defRPr sz="3600">
          <a:solidFill>
            <a:schemeClr val="accent1"/>
          </a:solidFill>
          <a:latin typeface="Rockwell" pitchFamily="18" charset="0"/>
        </a:defRPr>
      </a:lvl2pPr>
      <a:lvl3pPr algn="l" rtl="0" fontAlgn="base">
        <a:spcBef>
          <a:spcPct val="0"/>
        </a:spcBef>
        <a:spcAft>
          <a:spcPct val="0"/>
        </a:spcAft>
        <a:defRPr sz="3600">
          <a:solidFill>
            <a:schemeClr val="accent1"/>
          </a:solidFill>
          <a:latin typeface="Rockwell" pitchFamily="18" charset="0"/>
        </a:defRPr>
      </a:lvl3pPr>
      <a:lvl4pPr algn="l" rtl="0" fontAlgn="base">
        <a:spcBef>
          <a:spcPct val="0"/>
        </a:spcBef>
        <a:spcAft>
          <a:spcPct val="0"/>
        </a:spcAft>
        <a:defRPr sz="3600">
          <a:solidFill>
            <a:schemeClr val="accent1"/>
          </a:solidFill>
          <a:latin typeface="Rockwell" pitchFamily="18" charset="0"/>
        </a:defRPr>
      </a:lvl4pPr>
      <a:lvl5pPr algn="l" rtl="0" fontAlgn="base">
        <a:spcBef>
          <a:spcPct val="0"/>
        </a:spcBef>
        <a:spcAft>
          <a:spcPct val="0"/>
        </a:spcAft>
        <a:defRPr sz="3600">
          <a:solidFill>
            <a:schemeClr val="accent1"/>
          </a:solidFill>
          <a:latin typeface="Rockwell" pitchFamily="18" charset="0"/>
        </a:defRPr>
      </a:lvl5pPr>
      <a:lvl6pPr marL="457200" algn="l" rtl="0" fontAlgn="base">
        <a:spcBef>
          <a:spcPct val="0"/>
        </a:spcBef>
        <a:spcAft>
          <a:spcPct val="0"/>
        </a:spcAft>
        <a:defRPr sz="3600">
          <a:solidFill>
            <a:schemeClr val="accent1"/>
          </a:solidFill>
          <a:latin typeface="Rockwell" pitchFamily="18" charset="0"/>
        </a:defRPr>
      </a:lvl6pPr>
      <a:lvl7pPr marL="914400" algn="l" rtl="0" fontAlgn="base">
        <a:spcBef>
          <a:spcPct val="0"/>
        </a:spcBef>
        <a:spcAft>
          <a:spcPct val="0"/>
        </a:spcAft>
        <a:defRPr sz="3600">
          <a:solidFill>
            <a:schemeClr val="accent1"/>
          </a:solidFill>
          <a:latin typeface="Rockwell" pitchFamily="18" charset="0"/>
        </a:defRPr>
      </a:lvl7pPr>
      <a:lvl8pPr marL="1371600" algn="l" rtl="0" fontAlgn="base">
        <a:spcBef>
          <a:spcPct val="0"/>
        </a:spcBef>
        <a:spcAft>
          <a:spcPct val="0"/>
        </a:spcAft>
        <a:defRPr sz="3600">
          <a:solidFill>
            <a:schemeClr val="accent1"/>
          </a:solidFill>
          <a:latin typeface="Rockwell" pitchFamily="18" charset="0"/>
        </a:defRPr>
      </a:lvl8pPr>
      <a:lvl9pPr marL="1828800" algn="l" rtl="0" fontAlgn="base">
        <a:spcBef>
          <a:spcPct val="0"/>
        </a:spcBef>
        <a:spcAft>
          <a:spcPct val="0"/>
        </a:spcAft>
        <a:defRPr sz="3600">
          <a:solidFill>
            <a:schemeClr val="accent1"/>
          </a:solidFill>
          <a:latin typeface="Rockwell" pitchFamily="18" charset="0"/>
        </a:defRPr>
      </a:lvl9pPr>
    </p:titleStyle>
    <p:bodyStyle>
      <a:lvl1pPr marL="228600" indent="-228600" algn="l" rtl="0" fontAlgn="base">
        <a:spcBef>
          <a:spcPts val="2000"/>
        </a:spcBef>
        <a:spcAft>
          <a:spcPct val="0"/>
        </a:spcAft>
        <a:buClr>
          <a:schemeClr val="accent1"/>
        </a:buClr>
        <a:buSzPct val="75000"/>
        <a:buFont typeface="Wingdings" pitchFamily="2" charset="2"/>
        <a:buChar char="n"/>
        <a:defRPr sz="2000" kern="1200">
          <a:solidFill>
            <a:srgbClr val="595959"/>
          </a:solidFill>
          <a:latin typeface="+mn-lt"/>
          <a:ea typeface="+mn-ea"/>
          <a:cs typeface="+mn-cs"/>
        </a:defRPr>
      </a:lvl1pPr>
      <a:lvl2pPr marL="457200" indent="-228600" algn="l" rtl="0" fontAlgn="base">
        <a:spcBef>
          <a:spcPts val="600"/>
        </a:spcBef>
        <a:spcAft>
          <a:spcPct val="0"/>
        </a:spcAft>
        <a:buClr>
          <a:srgbClr val="B870B8"/>
        </a:buClr>
        <a:buSzPct val="75000"/>
        <a:buFont typeface="Wingdings" pitchFamily="2" charset="2"/>
        <a:buChar char="n"/>
        <a:defRPr kern="1200">
          <a:solidFill>
            <a:srgbClr val="595959"/>
          </a:solidFill>
          <a:latin typeface="+mn-lt"/>
          <a:ea typeface="+mn-ea"/>
          <a:cs typeface="+mn-cs"/>
        </a:defRPr>
      </a:lvl2pPr>
      <a:lvl3pPr marL="685800" indent="-228600" algn="l" rtl="0" fontAlgn="base">
        <a:spcBef>
          <a:spcPts val="600"/>
        </a:spcBef>
        <a:spcAft>
          <a:spcPct val="0"/>
        </a:spcAft>
        <a:buClr>
          <a:schemeClr val="accent1"/>
        </a:buClr>
        <a:buSzPct val="75000"/>
        <a:buFont typeface="Wingdings" pitchFamily="2" charset="2"/>
        <a:buChar char="n"/>
        <a:defRPr kern="1200">
          <a:solidFill>
            <a:srgbClr val="595959"/>
          </a:solidFill>
          <a:latin typeface="+mn-lt"/>
          <a:ea typeface="+mn-ea"/>
          <a:cs typeface="+mn-cs"/>
        </a:defRPr>
      </a:lvl3pPr>
      <a:lvl4pPr marL="914400" indent="-228600" algn="l" rtl="0" fontAlgn="base">
        <a:spcBef>
          <a:spcPts val="600"/>
        </a:spcBef>
        <a:spcAft>
          <a:spcPct val="0"/>
        </a:spcAft>
        <a:buClr>
          <a:srgbClr val="B870B8"/>
        </a:buClr>
        <a:buSzPct val="75000"/>
        <a:buFont typeface="Wingdings" pitchFamily="2" charset="2"/>
        <a:buChar char="n"/>
        <a:defRPr kern="1200">
          <a:solidFill>
            <a:srgbClr val="595959"/>
          </a:solidFill>
          <a:latin typeface="+mn-lt"/>
          <a:ea typeface="+mn-ea"/>
          <a:cs typeface="+mn-cs"/>
        </a:defRPr>
      </a:lvl4pPr>
      <a:lvl5pPr marL="1143000" indent="-228600" algn="l" rtl="0" fontAlgn="base">
        <a:spcBef>
          <a:spcPts val="600"/>
        </a:spcBef>
        <a:spcAft>
          <a:spcPct val="0"/>
        </a:spcAft>
        <a:buClr>
          <a:schemeClr val="accent1"/>
        </a:buClr>
        <a:buSzPct val="75000"/>
        <a:buFont typeface="Wingdings" pitchFamily="2" charset="2"/>
        <a:buChar char="n"/>
        <a:defRPr kern="1200">
          <a:solidFill>
            <a:srgbClr val="59595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ideo" Target="file:///\\localhost\Users\mhawley\Desktop\Classroom%20Time%20Lapse.mov" TargetMode="External"/><Relationship Id="rId5" Type="http://schemas.openxmlformats.org/officeDocument/2006/relationships/comments" Target="../comments/commen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4624388"/>
            <a:ext cx="6019800" cy="933450"/>
          </a:xfrm>
        </p:spPr>
        <p:txBody>
          <a:bodyPr rtlCol="0">
            <a:normAutofit fontScale="90000"/>
          </a:bodyPr>
          <a:lstStyle/>
          <a:p>
            <a:pPr fontAlgn="auto">
              <a:spcAft>
                <a:spcPts val="0"/>
              </a:spcAft>
              <a:defRPr/>
            </a:pPr>
            <a:r>
              <a:rPr lang="en-US" dirty="0" smtClean="0"/>
              <a:t>The Common Core State Standards:  What You Need to Know</a:t>
            </a:r>
            <a:endParaRPr lang="en-US" dirty="0"/>
          </a:p>
        </p:txBody>
      </p:sp>
      <p:sp>
        <p:nvSpPr>
          <p:cNvPr id="3" name="Subtitle 2"/>
          <p:cNvSpPr>
            <a:spLocks noGrp="1"/>
          </p:cNvSpPr>
          <p:nvPr>
            <p:ph type="subTitle" idx="1"/>
          </p:nvPr>
        </p:nvSpPr>
        <p:spPr>
          <a:xfrm>
            <a:off x="4800600" y="5562600"/>
            <a:ext cx="4038600" cy="749300"/>
          </a:xfrm>
        </p:spPr>
        <p:txBody>
          <a:bodyPr/>
          <a:lstStyle/>
          <a:p>
            <a:pPr algn="r"/>
            <a:r>
              <a:rPr lang="en-US" sz="1800" smtClean="0">
                <a:solidFill>
                  <a:srgbClr val="898989"/>
                </a:solidFill>
              </a:rPr>
              <a:t>Thank you to Summit Public Schools</a:t>
            </a:r>
          </a:p>
          <a:p>
            <a:pPr algn="r"/>
            <a:r>
              <a:rPr lang="en-US" sz="1800" smtClean="0">
                <a:solidFill>
                  <a:srgbClr val="898989"/>
                </a:solidFill>
              </a:rPr>
              <a:t>June 4, 2012</a:t>
            </a:r>
          </a:p>
        </p:txBody>
      </p:sp>
      <p:pic>
        <p:nvPicPr>
          <p:cNvPr id="23555" name="Picture 4"/>
          <p:cNvPicPr>
            <a:picLocks noChangeAspect="1" noChangeArrowheads="1"/>
          </p:cNvPicPr>
          <p:nvPr/>
        </p:nvPicPr>
        <p:blipFill>
          <a:blip r:embed="rId4"/>
          <a:srcRect/>
          <a:stretch>
            <a:fillRect/>
          </a:stretch>
        </p:blipFill>
        <p:spPr bwMode="auto">
          <a:xfrm>
            <a:off x="-152400" y="381000"/>
            <a:ext cx="5029200" cy="3911600"/>
          </a:xfrm>
          <a:prstGeom prst="rect">
            <a:avLst/>
          </a:prstGeom>
          <a:noFill/>
          <a:ln w="9525">
            <a:noFill/>
            <a:miter lim="800000"/>
            <a:headEnd/>
            <a:tailEnd/>
          </a:ln>
        </p:spPr>
      </p:pic>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457200" y="274638"/>
            <a:ext cx="8229600" cy="600075"/>
          </a:xfrm>
        </p:spPr>
        <p:txBody>
          <a:bodyPr/>
          <a:lstStyle/>
          <a:p>
            <a:r>
              <a:rPr lang="en-US" sz="3200" smtClean="0"/>
              <a:t>ELA/Literacy Shift 4: Text Based Answers</a:t>
            </a:r>
          </a:p>
        </p:txBody>
      </p:sp>
      <p:graphicFrame>
        <p:nvGraphicFramePr>
          <p:cNvPr id="18450" name="Group 18"/>
          <p:cNvGraphicFramePr>
            <a:graphicFrameLocks noGrp="1"/>
          </p:cNvGraphicFramePr>
          <p:nvPr>
            <p:ph idx="1"/>
          </p:nvPr>
        </p:nvGraphicFramePr>
        <p:xfrm>
          <a:off x="228600" y="874713"/>
          <a:ext cx="8699500" cy="6921500"/>
        </p:xfrm>
        <a:graphic>
          <a:graphicData uri="http://schemas.openxmlformats.org/drawingml/2006/table">
            <a:tbl>
              <a:tblPr/>
              <a:tblGrid>
                <a:gridCol w="2900082"/>
                <a:gridCol w="2900082"/>
                <a:gridCol w="2900082"/>
              </a:tblGrid>
              <a:tr h="3680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5349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Go back to text to find evidence to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support their argument i</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n a thoughtful, careful, precise way.</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Develop a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fascination with reading</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Create own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judgments and become scholars</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 rather than witnesses of the text.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Conducting reading as a close reading of the text and engaging with the author and what the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author is trying to say.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Facilitate </a:t>
                      </a:r>
                      <a:r>
                        <a:rPr kumimoji="0" lang="en-US" sz="1400" b="1" i="0" u="none" strike="noStrike" cap="none" normalizeH="0" baseline="0" dirty="0">
                          <a:ln>
                            <a:noFill/>
                          </a:ln>
                          <a:solidFill>
                            <a:srgbClr val="000000"/>
                          </a:solidFill>
                          <a:effectLst/>
                          <a:latin typeface="Calibri" charset="0"/>
                          <a:ea typeface="ＭＳ Ｐゴシック" charset="-128"/>
                          <a:cs typeface="ＭＳ Ｐゴシック" charset="-128"/>
                        </a:rPr>
                        <a:t>evidence based conversations </a:t>
                      </a: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with students, dependent on the text.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Have discipline about </a:t>
                      </a:r>
                      <a:r>
                        <a:rPr kumimoji="0" lang="en-US" sz="1400" b="1" i="0" u="none" strike="noStrike" cap="none" normalizeH="0" baseline="0" dirty="0">
                          <a:ln>
                            <a:noFill/>
                          </a:ln>
                          <a:solidFill>
                            <a:srgbClr val="000000"/>
                          </a:solidFill>
                          <a:effectLst/>
                          <a:latin typeface="Calibri" charset="0"/>
                          <a:ea typeface="ＭＳ Ｐゴシック" charset="-128"/>
                          <a:cs typeface="ＭＳ Ｐゴシック" charset="-128"/>
                        </a:rPr>
                        <a:t>asking students where in the text </a:t>
                      </a: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to find evidence, where they saw certain details, where the author communicated something, why the author may believe something; show all this in the words from the text.  </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1" i="0" u="none" strike="noStrike" cap="none" normalizeH="0" baseline="0" dirty="0">
                          <a:ln>
                            <a:noFill/>
                          </a:ln>
                          <a:solidFill>
                            <a:srgbClr val="000000"/>
                          </a:solidFill>
                          <a:effectLst/>
                          <a:latin typeface="Calibri" charset="0"/>
                          <a:ea typeface="ＭＳ Ｐゴシック" charset="-128"/>
                          <a:cs typeface="ＭＳ Ｐゴシック" charset="-128"/>
                        </a:rPr>
                        <a:t>Plan and conduct rich conversations </a:t>
                      </a: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about</a:t>
                      </a:r>
                      <a:r>
                        <a:rPr kumimoji="0" lang="en-US" sz="1400" b="0" i="0" u="none" strike="noStrike" cap="none" normalizeH="0" baseline="0" dirty="0" smtClean="0">
                          <a:ln>
                            <a:noFill/>
                          </a:ln>
                          <a:solidFill>
                            <a:srgbClr val="000000"/>
                          </a:solidFill>
                          <a:effectLst/>
                          <a:latin typeface="Calibri" charset="0"/>
                          <a:ea typeface="ＭＳ Ｐゴシック" charset="-128"/>
                          <a:cs typeface="ＭＳ Ｐゴシック" charset="-128"/>
                        </a:rPr>
                        <a:t> what </a:t>
                      </a: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the writer is writing about.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1" i="0" u="none" strike="noStrike" cap="none" normalizeH="0" baseline="0" dirty="0">
                          <a:ln>
                            <a:noFill/>
                          </a:ln>
                          <a:solidFill>
                            <a:srgbClr val="000000"/>
                          </a:solidFill>
                          <a:effectLst/>
                          <a:latin typeface="Calibri" charset="0"/>
                          <a:ea typeface="ＭＳ Ｐゴシック" charset="-128"/>
                          <a:cs typeface="ＭＳ Ｐゴシック" charset="-128"/>
                        </a:rPr>
                        <a:t>Keep students in the text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Identify questions that are text-dependent, </a:t>
                      </a:r>
                      <a:r>
                        <a:rPr kumimoji="0" lang="en-US" sz="1400" b="1" i="0" u="none" strike="noStrike" cap="none" normalizeH="0" baseline="0" dirty="0">
                          <a:ln>
                            <a:noFill/>
                          </a:ln>
                          <a:solidFill>
                            <a:srgbClr val="000000"/>
                          </a:solidFill>
                          <a:effectLst/>
                          <a:latin typeface="Calibri" charset="0"/>
                          <a:ea typeface="ＭＳ Ｐゴシック" charset="-128"/>
                          <a:cs typeface="ＭＳ Ｐゴシック" charset="-128"/>
                        </a:rPr>
                        <a:t>worth asking/exploring</a:t>
                      </a: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 deliver </a:t>
                      </a:r>
                      <a:r>
                        <a:rPr kumimoji="0" lang="en-US" sz="1400" b="0" i="0" u="none" strike="noStrike" cap="none" normalizeH="0" baseline="0" dirty="0" smtClean="0">
                          <a:ln>
                            <a:noFill/>
                          </a:ln>
                          <a:solidFill>
                            <a:srgbClr val="000000"/>
                          </a:solidFill>
                          <a:effectLst/>
                          <a:latin typeface="Calibri" charset="0"/>
                          <a:ea typeface="ＭＳ Ｐゴシック" charset="-128"/>
                          <a:cs typeface="ＭＳ Ｐゴシック" charset="-128"/>
                        </a:rPr>
                        <a:t>richly.</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Provide students the </a:t>
                      </a:r>
                      <a:r>
                        <a:rPr kumimoji="0" lang="en-US" sz="1400" b="1" i="0" u="none" strike="noStrike" cap="none" normalizeH="0" baseline="0" dirty="0">
                          <a:ln>
                            <a:noFill/>
                          </a:ln>
                          <a:solidFill>
                            <a:srgbClr val="000000"/>
                          </a:solidFill>
                          <a:effectLst/>
                          <a:latin typeface="Calibri" charset="0"/>
                          <a:ea typeface="ＭＳ Ｐゴシック" charset="-128"/>
                          <a:cs typeface="ＭＳ Ｐゴシック" charset="-128"/>
                        </a:rPr>
                        <a:t>opportunity to read </a:t>
                      </a: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the text, encounter references to another text, another event and to dig in more deeply into the text to try and figure out what is going on. </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Spend much more time preparing for instruction by </a:t>
                      </a:r>
                      <a:r>
                        <a:rPr kumimoji="0" lang="en-US" sz="1400" b="1" i="0" u="none" strike="noStrike" cap="none" normalizeH="0" baseline="0" dirty="0">
                          <a:ln>
                            <a:noFill/>
                          </a:ln>
                          <a:solidFill>
                            <a:srgbClr val="000000"/>
                          </a:solidFill>
                          <a:effectLst/>
                          <a:latin typeface="Calibri" charset="0"/>
                          <a:ea typeface="ＭＳ Ｐゴシック" charset="-128"/>
                          <a:cs typeface="ＭＳ Ｐゴシック" charset="-128"/>
                        </a:rPr>
                        <a:t>reading deeply</a:t>
                      </a: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Allow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teachers the time to spend more time with students writing about the texts they read- and to revisit the texts to find more evidence to write stronger arguments.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Provide planning time for teachers to engage with the text to prepare and identify appropriate text-dependent questions.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Create working groups to establish common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understanding for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what to expect from student writing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at different grade levels for text based answers. </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Structure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student work protocols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for teachers to compare student work products; particularly in the area of providing evidence to support arguments/conclusions</a:t>
                      </a:r>
                      <a:r>
                        <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rPr>
                        <a: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endPar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457200" y="274638"/>
            <a:ext cx="8229600" cy="600075"/>
          </a:xfrm>
        </p:spPr>
        <p:txBody>
          <a:bodyPr/>
          <a:lstStyle/>
          <a:p>
            <a:r>
              <a:rPr lang="en-US" sz="3100" smtClean="0"/>
              <a:t>ELA/Literacy Shift 5: Writing from Sources</a:t>
            </a:r>
          </a:p>
        </p:txBody>
      </p:sp>
      <p:graphicFrame>
        <p:nvGraphicFramePr>
          <p:cNvPr id="5" name="Content Placeholder 4"/>
          <p:cNvGraphicFramePr>
            <a:graphicFrameLocks noGrp="1"/>
          </p:cNvGraphicFramePr>
          <p:nvPr>
            <p:ph idx="1"/>
          </p:nvPr>
        </p:nvGraphicFramePr>
        <p:xfrm>
          <a:off x="457200" y="874713"/>
          <a:ext cx="8229600" cy="5807075"/>
        </p:xfrm>
        <a:graphic>
          <a:graphicData uri="http://schemas.openxmlformats.org/drawingml/2006/table">
            <a:tbl>
              <a:tblPr/>
              <a:tblGrid>
                <a:gridCol w="2743200"/>
                <a:gridCol w="2743200"/>
                <a:gridCol w="2743200"/>
              </a:tblGrid>
              <a:tr h="322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986213">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Begin to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generate own informational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texts.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Expect that students will generate their own informational texts (spending much less time on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personal narratives</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Present opportunities to write from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multiple sources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about a single topic.  </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Give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opportunities to analyze, synthesize</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 ideas across many texts to draw an opinion or conclusion.</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Find ways to push towards a style of writing where the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voice comes from drawing on powerful, meaningful evidence.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Give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permission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to students to start to have their own reaction and draw their own connections. </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Build teacher capacity and hold teachers accountable to move students towards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informational writing. </a:t>
                      </a: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457200" y="274638"/>
            <a:ext cx="8229600" cy="600075"/>
          </a:xfrm>
        </p:spPr>
        <p:txBody>
          <a:bodyPr/>
          <a:lstStyle/>
          <a:p>
            <a:r>
              <a:rPr lang="en-US" smtClean="0"/>
              <a:t>ELA/Literacy Shift 6: Academic Vocabulary</a:t>
            </a:r>
          </a:p>
        </p:txBody>
      </p:sp>
      <p:graphicFrame>
        <p:nvGraphicFramePr>
          <p:cNvPr id="20498" name="Group 18"/>
          <p:cNvGraphicFramePr>
            <a:graphicFrameLocks noGrp="1"/>
          </p:cNvGraphicFramePr>
          <p:nvPr>
            <p:ph idx="1"/>
          </p:nvPr>
        </p:nvGraphicFramePr>
        <p:xfrm>
          <a:off x="457200" y="1017588"/>
          <a:ext cx="8229600" cy="5453062"/>
        </p:xfrm>
        <a:graphic>
          <a:graphicData uri="http://schemas.openxmlformats.org/drawingml/2006/table">
            <a:tbl>
              <a:tblPr/>
              <a:tblGrid>
                <a:gridCol w="2743200"/>
                <a:gridCol w="2743200"/>
                <a:gridCol w="2743200"/>
              </a:tblGrid>
              <a:tr h="4841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921878">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Spend more time learning words across “webs” and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associating words with others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instead of learning individual, isolated vocabulary words.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Develop students’ ability to </a:t>
                      </a:r>
                      <a:r>
                        <a:rPr kumimoji="0" lang="en-US" sz="1600" b="1" i="0" u="none" strike="noStrike" cap="none" normalizeH="0" baseline="0">
                          <a:ln>
                            <a:noFill/>
                          </a:ln>
                          <a:solidFill>
                            <a:srgbClr val="000000"/>
                          </a:solidFill>
                          <a:effectLst/>
                          <a:latin typeface="Calibri" charset="0"/>
                          <a:ea typeface="ＭＳ Ｐゴシック" charset="-128"/>
                          <a:cs typeface="ＭＳ Ｐゴシック" charset="-128"/>
                        </a:rPr>
                        <a:t>use and access words </a:t>
                      </a: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that show up in everyday text and that may be slightly out of reach.</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Be </a:t>
                      </a:r>
                      <a:r>
                        <a:rPr kumimoji="0" lang="en-US" sz="1600" b="1" i="0" u="none" strike="noStrike" cap="none" normalizeH="0" baseline="0">
                          <a:ln>
                            <a:noFill/>
                          </a:ln>
                          <a:solidFill>
                            <a:srgbClr val="000000"/>
                          </a:solidFill>
                          <a:effectLst/>
                          <a:latin typeface="Calibri" charset="0"/>
                          <a:ea typeface="ＭＳ Ｐゴシック" charset="-128"/>
                          <a:cs typeface="ＭＳ Ｐゴシック" charset="-128"/>
                        </a:rPr>
                        <a:t>strategic</a:t>
                      </a: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 about the kind of vocabulary you’re developing and figure out which words fall into which categories- tier 2 vs. tier 3.</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Determine  the words that students are going to read </a:t>
                      </a:r>
                      <a:r>
                        <a:rPr kumimoji="0" lang="en-US" sz="1600" b="1" i="0" u="none" strike="noStrike" cap="none" normalizeH="0" baseline="0">
                          <a:ln>
                            <a:noFill/>
                          </a:ln>
                          <a:solidFill>
                            <a:srgbClr val="000000"/>
                          </a:solidFill>
                          <a:effectLst/>
                          <a:latin typeface="Calibri" charset="0"/>
                          <a:ea typeface="ＭＳ Ｐゴシック" charset="-128"/>
                          <a:cs typeface="ＭＳ Ｐゴシック" charset="-128"/>
                        </a:rPr>
                        <a:t>most frequently </a:t>
                      </a: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and spend time mostly on those words.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1" i="0" u="none" strike="noStrike" cap="none" normalizeH="0" baseline="0">
                          <a:ln>
                            <a:noFill/>
                          </a:ln>
                          <a:solidFill>
                            <a:srgbClr val="000000"/>
                          </a:solidFill>
                          <a:effectLst/>
                          <a:latin typeface="Calibri" charset="0"/>
                          <a:ea typeface="ＭＳ Ｐゴシック" charset="-128"/>
                          <a:cs typeface="ＭＳ Ｐゴシック" charset="-128"/>
                        </a:rPr>
                        <a:t>Teach fewer words </a:t>
                      </a: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but teach the webs of words around it. </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Shift attention on how to plan vocabulary meaningfully using tiers and </a:t>
                      </a:r>
                      <a:r>
                        <a:rPr kumimoji="0" lang="en-US" sz="1600" b="1" i="0" u="none" strike="noStrike" cap="none" normalizeH="0" baseline="0">
                          <a:ln>
                            <a:noFill/>
                          </a:ln>
                          <a:solidFill>
                            <a:srgbClr val="000000"/>
                          </a:solidFill>
                          <a:effectLst/>
                          <a:latin typeface="Calibri" charset="0"/>
                          <a:ea typeface="ＭＳ Ｐゴシック" charset="-128"/>
                          <a:cs typeface="ＭＳ Ｐゴシック" charset="-128"/>
                        </a:rPr>
                        <a:t>transferability </a:t>
                      </a: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strategies.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Provide training to teachers on the shift for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teaching vocabulary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in a more meaningful, effective manner.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
        <p:nvSpPr>
          <p:cNvPr id="20497" name="Slide Number Placeholder 3"/>
          <p:cNvSpPr>
            <a:spLocks noGrp="1"/>
          </p:cNvSpPr>
          <p:nvPr>
            <p:ph type="sldNum" sz="quarter" idx="12"/>
          </p:nvPr>
        </p:nvSpPr>
        <p:spPr bwMode="auto">
          <a:xfrm>
            <a:off x="6794500" y="6423025"/>
            <a:ext cx="2133600" cy="365125"/>
          </a:xfrm>
          <a:ln>
            <a:miter lim="800000"/>
            <a:headEnd/>
            <a:tailEnd/>
          </a:ln>
        </p:spPr>
        <p:txBody>
          <a:bodyPr/>
          <a:lstStyle/>
          <a:p>
            <a:pPr>
              <a:defRPr/>
            </a:pPr>
            <a:fld id="{AE5B3A79-E4FC-4F20-A6D7-0665AF437492}" type="slidenum">
              <a:rPr lang="en-US" sz="1100">
                <a:solidFill>
                  <a:schemeClr val="tx1">
                    <a:lumMod val="65000"/>
                    <a:lumOff val="35000"/>
                  </a:schemeClr>
                </a:solidFill>
              </a:rPr>
              <a:pPr>
                <a:defRPr/>
              </a:pPr>
              <a:t>12</a:t>
            </a:fld>
            <a:endParaRPr lang="en-US" sz="110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498475" y="2209800"/>
            <a:ext cx="7556500" cy="1801813"/>
          </a:xfrm>
        </p:spPr>
        <p:txBody>
          <a:bodyPr/>
          <a:lstStyle/>
          <a:p>
            <a:pPr algn="ctr"/>
            <a:r>
              <a:rPr lang="en-US" smtClean="0"/>
              <a:t>Math</a:t>
            </a:r>
            <a:br>
              <a:rPr lang="en-US" smtClean="0"/>
            </a:br>
            <a:r>
              <a:rPr lang="en-US" smtClean="0"/>
              <a:t>Common Core State Standard Information</a:t>
            </a:r>
            <a:endParaRPr lang="en-US" i="1"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a:xfrm>
            <a:off x="304800" y="0"/>
            <a:ext cx="8318500" cy="1954213"/>
          </a:xfrm>
        </p:spPr>
        <p:txBody>
          <a:bodyPr/>
          <a:lstStyle/>
          <a:p>
            <a:pPr algn="ctr"/>
            <a:r>
              <a:rPr lang="en-US" smtClean="0"/>
              <a:t>Mathematical Standards for</a:t>
            </a:r>
            <a:br>
              <a:rPr lang="en-US" smtClean="0"/>
            </a:br>
            <a:r>
              <a:rPr lang="en-US" smtClean="0"/>
              <a:t>	Practice AND Content</a:t>
            </a:r>
          </a:p>
        </p:txBody>
      </p:sp>
      <p:sp>
        <p:nvSpPr>
          <p:cNvPr id="5" name="Oval 4"/>
          <p:cNvSpPr/>
          <p:nvPr/>
        </p:nvSpPr>
        <p:spPr>
          <a:xfrm>
            <a:off x="304800" y="1143000"/>
            <a:ext cx="4267200" cy="51054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5"/>
          <p:cNvSpPr/>
          <p:nvPr/>
        </p:nvSpPr>
        <p:spPr>
          <a:xfrm>
            <a:off x="4572000" y="1143000"/>
            <a:ext cx="4267200" cy="5105400"/>
          </a:xfrm>
          <a:prstGeom prst="ellipse">
            <a:avLst/>
          </a:prstGeom>
          <a:solidFill>
            <a:schemeClr val="accent3"/>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040" name="TextBox 6"/>
          <p:cNvSpPr txBox="1">
            <a:spLocks noChangeArrowheads="1"/>
          </p:cNvSpPr>
          <p:nvPr/>
        </p:nvSpPr>
        <p:spPr bwMode="auto">
          <a:xfrm>
            <a:off x="685800" y="1752600"/>
            <a:ext cx="3746500" cy="4094163"/>
          </a:xfrm>
          <a:prstGeom prst="rect">
            <a:avLst/>
          </a:prstGeom>
          <a:noFill/>
          <a:ln w="9525">
            <a:noFill/>
            <a:miter lim="800000"/>
            <a:headEnd/>
            <a:tailEnd/>
          </a:ln>
        </p:spPr>
        <p:txBody>
          <a:bodyPr>
            <a:spAutoFit/>
          </a:bodyPr>
          <a:lstStyle/>
          <a:p>
            <a:pPr algn="ctr"/>
            <a:r>
              <a:rPr lang="en-US" sz="2000" b="1" u="sng">
                <a:solidFill>
                  <a:schemeClr val="bg1"/>
                </a:solidFill>
                <a:cs typeface="Arial" pitchFamily="34" charset="0"/>
              </a:rPr>
              <a:t>Describe ways students should engage with math </a:t>
            </a:r>
          </a:p>
          <a:p>
            <a:pPr algn="ctr"/>
            <a:r>
              <a:rPr lang="en-US" sz="2000" b="1" u="sng">
                <a:solidFill>
                  <a:schemeClr val="bg1"/>
                </a:solidFill>
                <a:cs typeface="Arial" pitchFamily="34" charset="0"/>
              </a:rPr>
              <a:t>as they grow:</a:t>
            </a:r>
          </a:p>
          <a:p>
            <a:pPr algn="ctr"/>
            <a:endParaRPr lang="en-US" sz="2000" b="1" u="sng">
              <a:solidFill>
                <a:schemeClr val="bg1"/>
              </a:solidFill>
              <a:cs typeface="Arial" pitchFamily="34" charset="0"/>
            </a:endParaRPr>
          </a:p>
          <a:p>
            <a:pPr algn="ctr">
              <a:buFont typeface="Arial" pitchFamily="34" charset="0"/>
              <a:buChar char="•"/>
            </a:pPr>
            <a:r>
              <a:rPr lang="en-US" sz="2000">
                <a:solidFill>
                  <a:schemeClr val="bg1"/>
                </a:solidFill>
                <a:cs typeface="Arial" pitchFamily="34" charset="0"/>
              </a:rPr>
              <a:t>Making sense of problems</a:t>
            </a:r>
          </a:p>
          <a:p>
            <a:pPr algn="ctr">
              <a:buFont typeface="Arial" pitchFamily="34" charset="0"/>
              <a:buChar char="•"/>
            </a:pPr>
            <a:r>
              <a:rPr lang="en-US" sz="2000">
                <a:solidFill>
                  <a:schemeClr val="bg1"/>
                </a:solidFill>
                <a:cs typeface="Arial" pitchFamily="34" charset="0"/>
              </a:rPr>
              <a:t>Using varied approaches</a:t>
            </a:r>
          </a:p>
          <a:p>
            <a:pPr algn="ctr">
              <a:buFont typeface="Arial" pitchFamily="34" charset="0"/>
              <a:buChar char="•"/>
            </a:pPr>
            <a:r>
              <a:rPr lang="en-US" sz="2000">
                <a:solidFill>
                  <a:schemeClr val="bg1"/>
                </a:solidFill>
                <a:cs typeface="Arial" pitchFamily="34" charset="0"/>
              </a:rPr>
              <a:t>Connecting prior learning</a:t>
            </a:r>
          </a:p>
          <a:p>
            <a:pPr algn="ctr">
              <a:buFont typeface="Arial" pitchFamily="34" charset="0"/>
              <a:buChar char="•"/>
            </a:pPr>
            <a:r>
              <a:rPr lang="en-US" sz="2000">
                <a:solidFill>
                  <a:schemeClr val="bg1"/>
                </a:solidFill>
                <a:cs typeface="Arial" pitchFamily="34" charset="0"/>
              </a:rPr>
              <a:t>Modeling</a:t>
            </a:r>
          </a:p>
          <a:p>
            <a:pPr algn="ctr">
              <a:buFont typeface="Arial" pitchFamily="34" charset="0"/>
              <a:buChar char="•"/>
            </a:pPr>
            <a:r>
              <a:rPr lang="en-US" sz="2000">
                <a:solidFill>
                  <a:schemeClr val="bg1"/>
                </a:solidFill>
                <a:cs typeface="Arial" pitchFamily="34" charset="0"/>
              </a:rPr>
              <a:t>Using tools strategically</a:t>
            </a:r>
          </a:p>
          <a:p>
            <a:pPr algn="ctr">
              <a:buFont typeface="Arial" pitchFamily="34" charset="0"/>
              <a:buChar char="•"/>
            </a:pPr>
            <a:r>
              <a:rPr lang="en-US" sz="2000">
                <a:solidFill>
                  <a:schemeClr val="bg1"/>
                </a:solidFill>
                <a:cs typeface="Arial" pitchFamily="34" charset="0"/>
              </a:rPr>
              <a:t>Use of vocabulary &amp; symbols to be precise</a:t>
            </a:r>
          </a:p>
          <a:p>
            <a:pPr algn="ctr">
              <a:buFont typeface="Arial" pitchFamily="34" charset="0"/>
              <a:buChar char="•"/>
            </a:pPr>
            <a:r>
              <a:rPr lang="en-US" sz="2000">
                <a:solidFill>
                  <a:schemeClr val="bg1"/>
                </a:solidFill>
                <a:cs typeface="Arial" pitchFamily="34" charset="0"/>
              </a:rPr>
              <a:t>Look for &amp; make sense</a:t>
            </a:r>
          </a:p>
          <a:p>
            <a:pPr algn="ctr"/>
            <a:r>
              <a:rPr lang="en-US" sz="2000">
                <a:solidFill>
                  <a:schemeClr val="bg1"/>
                </a:solidFill>
                <a:cs typeface="Arial" pitchFamily="34" charset="0"/>
              </a:rPr>
              <a:t> of structure</a:t>
            </a:r>
          </a:p>
        </p:txBody>
      </p:sp>
      <p:sp>
        <p:nvSpPr>
          <p:cNvPr id="44041" name="Rectangle 7"/>
          <p:cNvSpPr>
            <a:spLocks noChangeArrowheads="1"/>
          </p:cNvSpPr>
          <p:nvPr/>
        </p:nvSpPr>
        <p:spPr bwMode="auto">
          <a:xfrm>
            <a:off x="5181600" y="1954213"/>
            <a:ext cx="3124200" cy="3170237"/>
          </a:xfrm>
          <a:prstGeom prst="rect">
            <a:avLst/>
          </a:prstGeom>
          <a:noFill/>
          <a:ln w="9525">
            <a:noFill/>
            <a:miter lim="800000"/>
            <a:headEnd/>
            <a:tailEnd/>
          </a:ln>
        </p:spPr>
        <p:txBody>
          <a:bodyPr>
            <a:spAutoFit/>
          </a:bodyPr>
          <a:lstStyle/>
          <a:p>
            <a:pPr algn="ctr"/>
            <a:r>
              <a:rPr lang="en-US" sz="2000" b="1" u="sng">
                <a:solidFill>
                  <a:schemeClr val="bg1"/>
                </a:solidFill>
                <a:cs typeface="Arial" pitchFamily="34" charset="0"/>
              </a:rPr>
              <a:t>Focus on the domains of math:</a:t>
            </a:r>
          </a:p>
          <a:p>
            <a:pPr algn="ctr"/>
            <a:endParaRPr lang="en-US" sz="2000" b="1" u="sng">
              <a:solidFill>
                <a:schemeClr val="bg1"/>
              </a:solidFill>
              <a:cs typeface="Arial" pitchFamily="34" charset="0"/>
            </a:endParaRPr>
          </a:p>
          <a:p>
            <a:pPr algn="ctr">
              <a:buFont typeface="Arial" pitchFamily="34" charset="0"/>
              <a:buChar char="•"/>
            </a:pPr>
            <a:r>
              <a:rPr lang="en-US" sz="2000">
                <a:solidFill>
                  <a:schemeClr val="bg1"/>
                </a:solidFill>
                <a:cs typeface="Arial" pitchFamily="34" charset="0"/>
              </a:rPr>
              <a:t>Counting and cardinality</a:t>
            </a:r>
          </a:p>
          <a:p>
            <a:pPr algn="ctr">
              <a:buFont typeface="Arial" pitchFamily="34" charset="0"/>
              <a:buChar char="•"/>
            </a:pPr>
            <a:r>
              <a:rPr lang="en-US" sz="2000">
                <a:solidFill>
                  <a:schemeClr val="bg1"/>
                </a:solidFill>
                <a:cs typeface="Arial" pitchFamily="34" charset="0"/>
              </a:rPr>
              <a:t>Operations and algebraic thinking</a:t>
            </a:r>
          </a:p>
          <a:p>
            <a:pPr algn="ctr">
              <a:buFont typeface="Arial" pitchFamily="34" charset="0"/>
              <a:buChar char="•"/>
            </a:pPr>
            <a:r>
              <a:rPr lang="en-US" sz="2000">
                <a:solidFill>
                  <a:schemeClr val="bg1"/>
                </a:solidFill>
                <a:cs typeface="Arial" pitchFamily="34" charset="0"/>
              </a:rPr>
              <a:t>Number and operations &amp; Base-10</a:t>
            </a:r>
          </a:p>
          <a:p>
            <a:pPr algn="ctr">
              <a:buFont typeface="Arial" pitchFamily="34" charset="0"/>
              <a:buChar char="•"/>
            </a:pPr>
            <a:r>
              <a:rPr lang="en-US" sz="2000">
                <a:solidFill>
                  <a:schemeClr val="bg1"/>
                </a:solidFill>
                <a:cs typeface="Arial" pitchFamily="34" charset="0"/>
              </a:rPr>
              <a:t>Measurement and Data</a:t>
            </a:r>
          </a:p>
          <a:p>
            <a:pPr algn="ctr">
              <a:buFont typeface="Arial" pitchFamily="34" charset="0"/>
              <a:buChar char="•"/>
            </a:pPr>
            <a:r>
              <a:rPr lang="en-US" sz="2000">
                <a:solidFill>
                  <a:schemeClr val="bg1"/>
                </a:solidFill>
                <a:cs typeface="Arial" pitchFamily="34" charset="0"/>
              </a:rPr>
              <a:t>Geometry</a:t>
            </a:r>
          </a:p>
        </p:txBody>
      </p:sp>
      <p:cxnSp>
        <p:nvCxnSpPr>
          <p:cNvPr id="10" name="Straight Arrow Connector 9"/>
          <p:cNvCxnSpPr/>
          <p:nvPr/>
        </p:nvCxnSpPr>
        <p:spPr>
          <a:xfrm rot="5400000">
            <a:off x="2095500" y="1181100"/>
            <a:ext cx="609600" cy="533400"/>
          </a:xfrm>
          <a:prstGeom prst="straightConnector1">
            <a:avLst/>
          </a:prstGeom>
          <a:ln w="63500">
            <a:solidFill>
              <a:schemeClr val="accent5"/>
            </a:solidFill>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6629400" y="1143000"/>
            <a:ext cx="609600" cy="609600"/>
          </a:xfrm>
          <a:prstGeom prst="straightConnector1">
            <a:avLst/>
          </a:prstGeom>
          <a:ln w="63500">
            <a:solidFill>
              <a:schemeClr val="accent5"/>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54" name="Group 26"/>
          <p:cNvGraphicFramePr>
            <a:graphicFrameLocks noGrp="1"/>
          </p:cNvGraphicFramePr>
          <p:nvPr>
            <p:ph idx="1"/>
          </p:nvPr>
        </p:nvGraphicFramePr>
        <p:xfrm>
          <a:off x="381000" y="1447800"/>
          <a:ext cx="8229600" cy="4486275"/>
        </p:xfrm>
        <a:graphic>
          <a:graphicData uri="http://schemas.openxmlformats.org/drawingml/2006/table">
            <a:tbl>
              <a:tblPr/>
              <a:tblGrid>
                <a:gridCol w="1828800"/>
                <a:gridCol w="6400800"/>
              </a:tblGrid>
              <a:tr h="371475">
                <a:tc>
                  <a:txBody>
                    <a:bodyPr/>
                    <a:lstStyle/>
                    <a:p>
                      <a:pPr marL="228600" marR="0" lvl="0" indent="-22860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1400" b="1" i="0" u="none" strike="noStrike" cap="none" normalizeH="0" baseline="0">
                          <a:ln>
                            <a:noFill/>
                          </a:ln>
                          <a:solidFill>
                            <a:srgbClr val="FFFFFF"/>
                          </a:solidFill>
                          <a:effectLst/>
                          <a:latin typeface="Calibri" charset="0"/>
                          <a:ea typeface="Calibri" charset="0"/>
                          <a:cs typeface="Times New Roman" charset="0"/>
                        </a:rPr>
                        <a:t/>
                      </a:r>
                      <a:br>
                        <a:rPr kumimoji="0" lang="en-US" sz="1400" b="1" i="0" u="none" strike="noStrike" cap="none" normalizeH="0" baseline="0">
                          <a:ln>
                            <a:noFill/>
                          </a:ln>
                          <a:solidFill>
                            <a:srgbClr val="FFFFFF"/>
                          </a:solidFill>
                          <a:effectLst/>
                          <a:latin typeface="Calibri" charset="0"/>
                          <a:ea typeface="Calibri" charset="0"/>
                          <a:cs typeface="Times New Roman" charset="0"/>
                        </a:rPr>
                      </a:br>
                      <a:r>
                        <a:rPr kumimoji="0" lang="en-US" sz="2000" b="1" i="0" u="none" strike="noStrike" cap="none" normalizeH="0" baseline="0">
                          <a:ln>
                            <a:noFill/>
                          </a:ln>
                          <a:solidFill>
                            <a:srgbClr val="FFFFFF"/>
                          </a:solidFill>
                          <a:effectLst/>
                          <a:latin typeface="Calibri" charset="0"/>
                          <a:ea typeface="Calibri" charset="0"/>
                          <a:cs typeface="Arial" charset="0"/>
                        </a:rPr>
                        <a:t>Grade</a:t>
                      </a:r>
                      <a:endParaRPr kumimoji="0" lang="en-US" sz="2000" b="1" i="0" u="none" strike="noStrike" cap="none" normalizeH="0" baseline="0">
                        <a:ln>
                          <a:noFill/>
                        </a:ln>
                        <a:solidFill>
                          <a:srgbClr val="FFFFFF"/>
                        </a:solidFill>
                        <a:effectLst/>
                        <a:latin typeface="Times New Roman" charset="0"/>
                        <a:ea typeface="Calibri" charset="0"/>
                        <a:cs typeface="Times New Roman"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000" b="1" i="0" u="none" strike="noStrike" cap="none" normalizeH="0" baseline="0">
                          <a:ln>
                            <a:noFill/>
                          </a:ln>
                          <a:solidFill>
                            <a:srgbClr val="FFFFFF"/>
                          </a:solidFill>
                          <a:effectLst/>
                          <a:latin typeface="Calibri" charset="0"/>
                          <a:ea typeface="Calibri" charset="0"/>
                          <a:cs typeface="Arial" charset="0"/>
                        </a:rPr>
                        <a:t>Priorities in Support of Rich Instruction and Expectations of Fluency and Conceptual Understanding</a:t>
                      </a:r>
                      <a:endParaRPr kumimoji="0" lang="en-US" sz="2000" b="1" i="0" u="none" strike="noStrike" cap="none" normalizeH="0" baseline="0">
                        <a:ln>
                          <a:noFill/>
                        </a:ln>
                        <a:solidFill>
                          <a:srgbClr val="FFFFFF"/>
                        </a:solidFill>
                        <a:effectLst/>
                        <a:latin typeface="Times New Roman" charset="0"/>
                        <a:ea typeface="Calibri" charset="0"/>
                        <a:cs typeface="Times New Roman"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0" i="0" u="none" strike="noStrike" cap="none" normalizeH="0" baseline="0">
                          <a:ln>
                            <a:noFill/>
                          </a:ln>
                          <a:solidFill>
                            <a:srgbClr val="000000"/>
                          </a:solidFill>
                          <a:effectLst/>
                          <a:latin typeface="Calibri" charset="0"/>
                          <a:ea typeface="Calibri" charset="0"/>
                          <a:cs typeface="Arial" charset="0"/>
                        </a:rPr>
                        <a:t>P–2</a:t>
                      </a:r>
                      <a:endParaRPr kumimoji="0" lang="en-US" sz="24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0" i="0" u="none" strike="noStrike" cap="none" normalizeH="0" baseline="0">
                          <a:ln>
                            <a:noFill/>
                          </a:ln>
                          <a:solidFill>
                            <a:srgbClr val="000000"/>
                          </a:solidFill>
                          <a:effectLst/>
                          <a:latin typeface="Calibri" charset="0"/>
                          <a:ea typeface="Calibri" charset="0"/>
                          <a:cs typeface="Arial" charset="0"/>
                        </a:rPr>
                        <a:t>Addition and subtraction, measurement using whole number quantities</a:t>
                      </a:r>
                      <a:endParaRPr kumimoji="0" lang="en-US" sz="24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r h="3714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0" i="0" u="none" strike="noStrike" cap="none" normalizeH="0" baseline="0">
                          <a:ln>
                            <a:noFill/>
                          </a:ln>
                          <a:solidFill>
                            <a:srgbClr val="000000"/>
                          </a:solidFill>
                          <a:effectLst/>
                          <a:latin typeface="Calibri" charset="0"/>
                          <a:ea typeface="Calibri" charset="0"/>
                          <a:cs typeface="Arial" charset="0"/>
                        </a:rPr>
                        <a:t>3–5</a:t>
                      </a:r>
                      <a:endParaRPr kumimoji="0" lang="en-US" sz="24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0" i="0" u="none" strike="noStrike" cap="none" normalizeH="0" baseline="0">
                          <a:ln>
                            <a:noFill/>
                          </a:ln>
                          <a:solidFill>
                            <a:srgbClr val="000000"/>
                          </a:solidFill>
                          <a:effectLst/>
                          <a:latin typeface="Calibri" charset="0"/>
                          <a:ea typeface="Calibri" charset="0"/>
                          <a:cs typeface="Arial" charset="0"/>
                        </a:rPr>
                        <a:t>Multiplication and division of whole numbers and fractions</a:t>
                      </a:r>
                      <a:endParaRPr kumimoji="0" lang="en-US" sz="24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r h="3714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0" i="0" u="none" strike="noStrike" cap="none" normalizeH="0" baseline="0">
                          <a:ln>
                            <a:noFill/>
                          </a:ln>
                          <a:solidFill>
                            <a:srgbClr val="000000"/>
                          </a:solidFill>
                          <a:effectLst/>
                          <a:latin typeface="Calibri" charset="0"/>
                          <a:ea typeface="Calibri" charset="0"/>
                          <a:cs typeface="Arial" charset="0"/>
                        </a:rPr>
                        <a:t>6</a:t>
                      </a:r>
                      <a:endParaRPr kumimoji="0" lang="en-US" sz="24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0" i="0" u="none" strike="noStrike" cap="none" normalizeH="0" baseline="0">
                          <a:ln>
                            <a:noFill/>
                          </a:ln>
                          <a:solidFill>
                            <a:srgbClr val="000000"/>
                          </a:solidFill>
                          <a:effectLst/>
                          <a:latin typeface="Calibri" charset="0"/>
                          <a:ea typeface="Calibri" charset="0"/>
                          <a:cs typeface="Arial" charset="0"/>
                        </a:rPr>
                        <a:t>Ratios and proportional reasoning; early expressions and equations</a:t>
                      </a:r>
                      <a:endParaRPr kumimoji="0" lang="en-US" sz="24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r h="3714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0" i="0" u="none" strike="noStrike" cap="none" normalizeH="0" baseline="0">
                          <a:ln>
                            <a:noFill/>
                          </a:ln>
                          <a:solidFill>
                            <a:srgbClr val="000000"/>
                          </a:solidFill>
                          <a:effectLst/>
                          <a:latin typeface="Calibri" charset="0"/>
                          <a:ea typeface="Calibri" charset="0"/>
                          <a:cs typeface="Arial" charset="0"/>
                        </a:rPr>
                        <a:t>7</a:t>
                      </a:r>
                      <a:endParaRPr kumimoji="0" lang="en-US" sz="24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0" i="0" u="none" strike="noStrike" cap="none" normalizeH="0" baseline="0">
                          <a:ln>
                            <a:noFill/>
                          </a:ln>
                          <a:solidFill>
                            <a:srgbClr val="000000"/>
                          </a:solidFill>
                          <a:effectLst/>
                          <a:latin typeface="Calibri" charset="0"/>
                          <a:ea typeface="Calibri" charset="0"/>
                          <a:cs typeface="Arial" charset="0"/>
                        </a:rPr>
                        <a:t>Ratios and proportional reasoning; arithmetic of rational numbers</a:t>
                      </a:r>
                      <a:endParaRPr kumimoji="0" lang="en-US" sz="24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r h="3714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0" i="0" u="none" strike="noStrike" cap="none" normalizeH="0" baseline="0">
                          <a:ln>
                            <a:noFill/>
                          </a:ln>
                          <a:solidFill>
                            <a:srgbClr val="000000"/>
                          </a:solidFill>
                          <a:effectLst/>
                          <a:latin typeface="Calibri" charset="0"/>
                          <a:ea typeface="Calibri" charset="0"/>
                          <a:cs typeface="Arial" charset="0"/>
                        </a:rPr>
                        <a:t>8</a:t>
                      </a:r>
                      <a:endParaRPr kumimoji="0" lang="en-US" sz="24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0" i="0" u="none" strike="noStrike" cap="none" normalizeH="0" baseline="0" dirty="0">
                          <a:ln>
                            <a:noFill/>
                          </a:ln>
                          <a:solidFill>
                            <a:srgbClr val="000000"/>
                          </a:solidFill>
                          <a:effectLst/>
                          <a:latin typeface="Calibri" charset="0"/>
                          <a:ea typeface="Calibri" charset="0"/>
                          <a:cs typeface="Arial" charset="0"/>
                        </a:rPr>
                        <a:t>Linear algebra</a:t>
                      </a:r>
                      <a:endParaRPr kumimoji="0" lang="en-US" sz="2400" b="0" i="0" u="none" strike="noStrike" cap="none" normalizeH="0" baseline="0" dirty="0">
                        <a:ln>
                          <a:noFill/>
                        </a:ln>
                        <a:solidFill>
                          <a:srgbClr val="000000"/>
                        </a:solidFill>
                        <a:effectLst/>
                        <a:latin typeface="Times New Roman" charset="0"/>
                        <a:ea typeface="Calibri" charset="0"/>
                        <a:cs typeface="Times New Roman"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
        <p:nvSpPr>
          <p:cNvPr id="46104" name="Title 1"/>
          <p:cNvSpPr>
            <a:spLocks noGrp="1"/>
          </p:cNvSpPr>
          <p:nvPr>
            <p:ph type="title"/>
          </p:nvPr>
        </p:nvSpPr>
        <p:spPr>
          <a:xfrm>
            <a:off x="457200" y="274638"/>
            <a:ext cx="8229600" cy="600075"/>
          </a:xfrm>
        </p:spPr>
        <p:txBody>
          <a:bodyPr/>
          <a:lstStyle/>
          <a:p>
            <a:r>
              <a:rPr lang="en-US" smtClean="0"/>
              <a:t>Priorities in Math</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457200" y="274638"/>
            <a:ext cx="8229600" cy="639762"/>
          </a:xfrm>
        </p:spPr>
        <p:txBody>
          <a:bodyPr/>
          <a:lstStyle/>
          <a:p>
            <a:r>
              <a:rPr lang="en-US" smtClean="0"/>
              <a:t>Key Fluencies</a:t>
            </a:r>
          </a:p>
        </p:txBody>
      </p:sp>
      <p:graphicFrame>
        <p:nvGraphicFramePr>
          <p:cNvPr id="4" name="Content Placeholder 3"/>
          <p:cNvGraphicFramePr>
            <a:graphicFrameLocks noGrp="1"/>
          </p:cNvGraphicFramePr>
          <p:nvPr>
            <p:ph idx="1"/>
          </p:nvPr>
        </p:nvGraphicFramePr>
        <p:xfrm>
          <a:off x="685800" y="990600"/>
          <a:ext cx="7620000" cy="5562600"/>
        </p:xfrm>
        <a:graphic>
          <a:graphicData uri="http://schemas.openxmlformats.org/drawingml/2006/table">
            <a:tbl>
              <a:tblPr/>
              <a:tblGrid>
                <a:gridCol w="3810000"/>
                <a:gridCol w="3810000"/>
              </a:tblGrid>
              <a:tr h="395288">
                <a:tc>
                  <a:txBody>
                    <a:bodyPr/>
                    <a:lstStyle/>
                    <a:p>
                      <a:pPr marL="228600" marR="0" lvl="0" indent="-228600" algn="l"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1000" b="1" i="0" u="none" strike="noStrike" cap="none" normalizeH="0" baseline="0">
                          <a:ln>
                            <a:noFill/>
                          </a:ln>
                          <a:solidFill>
                            <a:srgbClr val="FFFFFF"/>
                          </a:solidFill>
                          <a:effectLst/>
                          <a:latin typeface="Calibri" charset="0"/>
                          <a:ea typeface="ＭＳ Ｐゴシック" charset="-128"/>
                          <a:cs typeface="ＭＳ Ｐゴシック" charset="-128"/>
                        </a:rPr>
                        <a:t>Grade</a:t>
                      </a:r>
                      <a:endParaRPr kumimoji="0" lang="en-US" sz="1200" b="1" i="0" u="none" strike="noStrike" cap="none" normalizeH="0" baseline="0">
                        <a:ln>
                          <a:noFill/>
                        </a:ln>
                        <a:solidFill>
                          <a:srgbClr val="FFFFFF"/>
                        </a:solidFill>
                        <a:effectLst/>
                        <a:latin typeface="Times New Roman" charset="0"/>
                        <a:ea typeface="Calibri" charset="0"/>
                        <a:cs typeface="Times New Roman" charset="0"/>
                      </a:endParaRPr>
                    </a:p>
                  </a:txBody>
                  <a:tcPr marL="68580" marR="6858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1000" b="1" i="0" u="none" strike="noStrike" cap="none" normalizeH="0" baseline="0">
                          <a:ln>
                            <a:noFill/>
                          </a:ln>
                          <a:solidFill>
                            <a:srgbClr val="FFFFFF"/>
                          </a:solidFill>
                          <a:effectLst/>
                          <a:latin typeface="Calibri" charset="0"/>
                          <a:ea typeface="ＭＳ Ｐゴシック" charset="-128"/>
                          <a:cs typeface="ＭＳ Ｐゴシック" charset="-128"/>
                        </a:rPr>
                        <a:t>Required Fluency</a:t>
                      </a:r>
                      <a:endParaRPr kumimoji="0" lang="en-US" sz="1200" b="1" i="0" u="none" strike="noStrike" cap="none" normalizeH="0" baseline="0">
                        <a:ln>
                          <a:noFill/>
                        </a:ln>
                        <a:solidFill>
                          <a:srgbClr val="FFFFFF"/>
                        </a:solidFill>
                        <a:effectLst/>
                        <a:latin typeface="Times New Roman" charset="0"/>
                        <a:ea typeface="Calibri" charset="0"/>
                        <a:cs typeface="Times New Roman" charset="0"/>
                      </a:endParaRPr>
                    </a:p>
                  </a:txBody>
                  <a:tcPr marL="68580" marR="6858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tx1"/>
                    </a:solidFill>
                  </a:tcPr>
                </a:tc>
              </a:tr>
              <a:tr h="395288">
                <a:tc>
                  <a:txBody>
                    <a:bodyPr/>
                    <a:lstStyle/>
                    <a:p>
                      <a:pPr marL="0" marR="0" lvl="0" indent="0" algn="ctr"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P-K</a:t>
                      </a:r>
                      <a:endParaRPr kumimoji="0" lang="en-US" sz="1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Add/subtract within 5</a:t>
                      </a:r>
                      <a:endParaRPr kumimoji="0" lang="en-US" sz="2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395288">
                <a:tc>
                  <a:txBody>
                    <a:bodyPr/>
                    <a:lstStyle/>
                    <a:p>
                      <a:pPr marL="0" marR="0" lvl="0" indent="0" algn="ctr"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1</a:t>
                      </a:r>
                      <a:endParaRPr kumimoji="0" lang="en-US" sz="1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Add/subtract within 10</a:t>
                      </a:r>
                      <a:endParaRPr kumimoji="0" lang="en-US" sz="2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chemeClr val="bg1"/>
                    </a:solidFill>
                  </a:tcPr>
                </a:tc>
              </a:tr>
              <a:tr h="1063625">
                <a:tc>
                  <a:txBody>
                    <a:bodyPr/>
                    <a:lstStyle/>
                    <a:p>
                      <a:pPr marL="0" marR="0" lvl="0" indent="0" algn="ctr"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2</a:t>
                      </a:r>
                      <a:endParaRPr kumimoji="0" lang="en-US" sz="1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Add/subtract within 20</a:t>
                      </a:r>
                      <a:endParaRPr kumimoji="0" lang="en-US" sz="2800" b="0" i="0" u="none" strike="noStrike" cap="none" normalizeH="0" baseline="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Add/subtract within 100 (pencil and paper)</a:t>
                      </a:r>
                      <a:endParaRPr kumimoji="0" lang="en-US" sz="2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rgbClr val="E7E7E7"/>
                    </a:solidFill>
                  </a:tcPr>
                </a:tc>
              </a:tr>
              <a:tr h="727075">
                <a:tc>
                  <a:txBody>
                    <a:bodyPr/>
                    <a:lstStyle/>
                    <a:p>
                      <a:pPr marL="0" marR="0" lvl="0" indent="0" algn="ctr"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3</a:t>
                      </a:r>
                      <a:endParaRPr kumimoji="0" lang="en-US" sz="1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Multiply/divide within 100</a:t>
                      </a:r>
                      <a:endParaRPr kumimoji="0" lang="en-US" sz="2800" b="0" i="0" u="none" strike="noStrike" cap="none" normalizeH="0" baseline="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Add/subtract within 1000</a:t>
                      </a:r>
                      <a:endParaRPr kumimoji="0" lang="en-US" sz="2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chemeClr val="bg1"/>
                    </a:solidFill>
                  </a:tcPr>
                </a:tc>
              </a:tr>
              <a:tr h="395288">
                <a:tc>
                  <a:txBody>
                    <a:bodyPr/>
                    <a:lstStyle/>
                    <a:p>
                      <a:pPr marL="0" marR="0" lvl="0" indent="0" algn="ctr"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4</a:t>
                      </a:r>
                      <a:endParaRPr kumimoji="0" lang="en-US" sz="1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Add/subtract within 1,000,000</a:t>
                      </a:r>
                      <a:endParaRPr kumimoji="0" lang="en-US" sz="2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rgbClr val="E7E7E7"/>
                    </a:solidFill>
                  </a:tcPr>
                </a:tc>
              </a:tr>
              <a:tr h="395288">
                <a:tc>
                  <a:txBody>
                    <a:bodyPr/>
                    <a:lstStyle/>
                    <a:p>
                      <a:pPr marL="0" marR="0" lvl="0" indent="0" algn="ctr"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5</a:t>
                      </a:r>
                      <a:endParaRPr kumimoji="0" lang="en-US" sz="1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Multi-digit multiplication</a:t>
                      </a:r>
                      <a:endParaRPr kumimoji="0" lang="en-US" sz="2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chemeClr val="bg1"/>
                    </a:solidFill>
                  </a:tcPr>
                </a:tc>
              </a:tr>
              <a:tr h="727075">
                <a:tc>
                  <a:txBody>
                    <a:bodyPr/>
                    <a:lstStyle/>
                    <a:p>
                      <a:pPr marL="0" marR="0" lvl="0" indent="0" algn="ctr"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6</a:t>
                      </a:r>
                      <a:endParaRPr kumimoji="0" lang="en-US" sz="1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Multi-digit division</a:t>
                      </a:r>
                      <a:endParaRPr kumimoji="0" lang="en-US" sz="2800" b="0" i="0" u="none" strike="noStrike" cap="none" normalizeH="0" baseline="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Multi-digit decimal operations</a:t>
                      </a:r>
                      <a:endParaRPr kumimoji="0" lang="en-US" sz="2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rgbClr val="E7E7E7"/>
                    </a:solidFill>
                  </a:tcPr>
                </a:tc>
              </a:tr>
              <a:tr h="395288">
                <a:tc>
                  <a:txBody>
                    <a:bodyPr/>
                    <a:lstStyle/>
                    <a:p>
                      <a:pPr marL="0" marR="0" lvl="0" indent="0" algn="ctr"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7</a:t>
                      </a:r>
                      <a:endParaRPr kumimoji="0" lang="en-US" sz="1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Solve px + q = r, p(x + q) = r</a:t>
                      </a:r>
                      <a:endParaRPr kumimoji="0" lang="en-US" sz="2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a:noFill/>
                    </a:lnB>
                    <a:lnTlToBr>
                      <a:noFill/>
                    </a:lnTlToBr>
                    <a:lnBlToTr>
                      <a:noFill/>
                    </a:lnBlToTr>
                    <a:solidFill>
                      <a:schemeClr val="bg1"/>
                    </a:solidFill>
                  </a:tcPr>
                </a:tc>
              </a:tr>
              <a:tr h="673100">
                <a:tc>
                  <a:txBody>
                    <a:bodyPr/>
                    <a:lstStyle/>
                    <a:p>
                      <a:pPr marL="0" marR="0" lvl="0" indent="0" algn="ctr"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8</a:t>
                      </a:r>
                      <a:endParaRPr kumimoji="0" lang="en-US" sz="1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15000"/>
                        </a:lnSpc>
                        <a:spcBef>
                          <a:spcPts val="200"/>
                        </a:spcBef>
                        <a:spcAft>
                          <a:spcPts val="200"/>
                        </a:spcAft>
                        <a:buClrTx/>
                        <a:buSzTx/>
                        <a:buFontTx/>
                        <a:buNone/>
                        <a:tabLst>
                          <a:tab pos="228600" algn="l"/>
                          <a:tab pos="457200" algn="l"/>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Solve simple 2</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sym typeface="Symbol" charset="2"/>
                        </a:rPr>
                        <a:t></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2 systems by inspection</a:t>
                      </a:r>
                      <a:endParaRPr kumimoji="0" lang="en-US" sz="2800" b="0" i="0" u="none" strike="noStrike" cap="none" normalizeH="0" baseline="0">
                        <a:ln>
                          <a:noFill/>
                        </a:ln>
                        <a:solidFill>
                          <a:srgbClr val="000000"/>
                        </a:solidFill>
                        <a:effectLst/>
                        <a:latin typeface="Times New Roman" charset="0"/>
                        <a:ea typeface="Calibri" charset="0"/>
                        <a:cs typeface="Times New Roman" charset="0"/>
                      </a:endParaRPr>
                    </a:p>
                  </a:txBody>
                  <a:tcPr marL="68580" marR="6858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457200" y="274638"/>
            <a:ext cx="8229600" cy="600075"/>
          </a:xfrm>
        </p:spPr>
        <p:txBody>
          <a:bodyPr/>
          <a:lstStyle/>
          <a:p>
            <a:r>
              <a:rPr lang="en-US" smtClean="0"/>
              <a:t>Mathematics Shift 1: Focus</a:t>
            </a:r>
          </a:p>
        </p:txBody>
      </p:sp>
      <p:graphicFrame>
        <p:nvGraphicFramePr>
          <p:cNvPr id="21522" name="Group 18"/>
          <p:cNvGraphicFramePr>
            <a:graphicFrameLocks noGrp="1"/>
          </p:cNvGraphicFramePr>
          <p:nvPr>
            <p:ph idx="1"/>
          </p:nvPr>
        </p:nvGraphicFramePr>
        <p:xfrm>
          <a:off x="457200" y="1111250"/>
          <a:ext cx="8229600" cy="5380038"/>
        </p:xfrm>
        <a:graphic>
          <a:graphicData uri="http://schemas.openxmlformats.org/drawingml/2006/table">
            <a:tbl>
              <a:tblPr/>
              <a:tblGrid>
                <a:gridCol w="2743200"/>
                <a:gridCol w="2743200"/>
                <a:gridCol w="2743200"/>
              </a:tblGrid>
              <a:tr h="331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557713">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Spend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more time </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thinking and working on fewer concepts.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Being able to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understand concepts </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as well as processes (algorithms).</a:t>
                      </a: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Make conscious decisions about what to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excise from the curriculum </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and what to focus.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Pay more attention to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high leverage content </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and invest the appropriate time for all students to learn before moving onto the next topic.</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Think about how the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concepts connects </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to one another</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Build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knowledge, fluency and understanding </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of why and how we do certain math concepts.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Work with groups of math teachers to determine what </a:t>
                      </a:r>
                      <a:r>
                        <a:rPr kumimoji="0" lang="en-US" sz="1700" b="1" i="0" u="none" strike="noStrike" cap="none" normalizeH="0" baseline="0" dirty="0">
                          <a:ln>
                            <a:noFill/>
                          </a:ln>
                          <a:solidFill>
                            <a:srgbClr val="000000"/>
                          </a:solidFill>
                          <a:effectLst/>
                          <a:latin typeface="Calibri" charset="0"/>
                          <a:ea typeface="ＭＳ Ｐゴシック" charset="-128"/>
                          <a:cs typeface="ＭＳ Ｐゴシック" charset="-128"/>
                        </a:rPr>
                        <a:t>content to prioritize </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most deeply and what content can be removed (or decrease attention). </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Determine the areas </a:t>
                      </a:r>
                      <a:r>
                        <a:rPr kumimoji="0" lang="en-US" sz="1700" b="1" i="0" u="none" strike="noStrike" cap="none" normalizeH="0" baseline="0" dirty="0">
                          <a:ln>
                            <a:noFill/>
                          </a:ln>
                          <a:solidFill>
                            <a:srgbClr val="000000"/>
                          </a:solidFill>
                          <a:effectLst/>
                          <a:latin typeface="Calibri" charset="0"/>
                          <a:ea typeface="ＭＳ Ｐゴシック" charset="-128"/>
                          <a:cs typeface="ＭＳ Ｐゴシック" charset="-128"/>
                        </a:rPr>
                        <a:t>of intensive focus (fluency),</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 determine where to re-think and link (apply to core understandings), sampling (expose students, but not at the same depth).</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Determine not only the what, but at what</a:t>
                      </a:r>
                      <a:r>
                        <a:rPr kumimoji="0" lang="en-US" sz="1700" b="1" i="0" u="none" strike="noStrike" cap="none" normalizeH="0" baseline="0" dirty="0">
                          <a:ln>
                            <a:noFill/>
                          </a:ln>
                          <a:solidFill>
                            <a:srgbClr val="000000"/>
                          </a:solidFill>
                          <a:effectLst/>
                          <a:latin typeface="Calibri" charset="0"/>
                          <a:ea typeface="ＭＳ Ｐゴシック" charset="-128"/>
                          <a:cs typeface="ＭＳ Ｐゴシック" charset="-128"/>
                        </a:rPr>
                        <a:t> intensity</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Give teachers enough time, with a focused body of material, to build their own </a:t>
                      </a:r>
                      <a:r>
                        <a:rPr kumimoji="0" lang="en-US" sz="1700" b="1" i="0" u="none" strike="noStrike" cap="none" normalizeH="0" baseline="0" dirty="0">
                          <a:ln>
                            <a:noFill/>
                          </a:ln>
                          <a:solidFill>
                            <a:srgbClr val="000000"/>
                          </a:solidFill>
                          <a:effectLst/>
                          <a:latin typeface="Calibri" charset="0"/>
                          <a:ea typeface="ＭＳ Ｐゴシック" charset="-128"/>
                          <a:cs typeface="ＭＳ Ｐゴシック" charset="-128"/>
                        </a:rPr>
                        <a:t>depth of knowledge</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
        <p:nvSpPr>
          <p:cNvPr id="21521" name="Slide Number Placeholder 3"/>
          <p:cNvSpPr>
            <a:spLocks noGrp="1"/>
          </p:cNvSpPr>
          <p:nvPr>
            <p:ph type="sldNum" sz="quarter" idx="12"/>
          </p:nvPr>
        </p:nvSpPr>
        <p:spPr bwMode="auto">
          <a:xfrm>
            <a:off x="6794500" y="6423025"/>
            <a:ext cx="2133600" cy="365125"/>
          </a:xfrm>
          <a:ln>
            <a:miter lim="800000"/>
            <a:headEnd/>
            <a:tailEnd/>
          </a:ln>
        </p:spPr>
        <p:txBody>
          <a:bodyPr/>
          <a:lstStyle/>
          <a:p>
            <a:pPr>
              <a:defRPr/>
            </a:pPr>
            <a:fld id="{E74AF8DF-2B8D-4C01-B597-211F1BD4F447}" type="slidenum">
              <a:rPr lang="en-US" sz="1100">
                <a:solidFill>
                  <a:schemeClr val="tx1">
                    <a:lumMod val="65000"/>
                    <a:lumOff val="35000"/>
                  </a:schemeClr>
                </a:solidFill>
              </a:rPr>
              <a:pPr>
                <a:defRPr/>
              </a:pPr>
              <a:t>17</a:t>
            </a:fld>
            <a:endParaRPr lang="en-US" sz="110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457200" y="274638"/>
            <a:ext cx="8229600" cy="600075"/>
          </a:xfrm>
        </p:spPr>
        <p:txBody>
          <a:bodyPr/>
          <a:lstStyle/>
          <a:p>
            <a:r>
              <a:rPr lang="en-US" smtClean="0"/>
              <a:t>Mathematics Shift 2: Coherence</a:t>
            </a:r>
          </a:p>
        </p:txBody>
      </p:sp>
      <p:graphicFrame>
        <p:nvGraphicFramePr>
          <p:cNvPr id="23570" name="Group 18"/>
          <p:cNvGraphicFramePr>
            <a:graphicFrameLocks noGrp="1"/>
          </p:cNvGraphicFramePr>
          <p:nvPr>
            <p:ph idx="1"/>
          </p:nvPr>
        </p:nvGraphicFramePr>
        <p:xfrm>
          <a:off x="457200" y="1206500"/>
          <a:ext cx="8229600" cy="4875213"/>
        </p:xfrm>
        <a:graphic>
          <a:graphicData uri="http://schemas.openxmlformats.org/drawingml/2006/table">
            <a:tbl>
              <a:tblPr/>
              <a:tblGrid>
                <a:gridCol w="2743200"/>
                <a:gridCol w="2743200"/>
                <a:gridCol w="2743200"/>
              </a:tblGrid>
              <a:tr h="395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189413">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Build on knowledge</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 from year to year, in a coherent learning progression.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Connect the threads of math focus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areas across grade </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levels.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Think deeply about what you’re focusing on and the ways in which those focus areas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connect to the way it was taught the year before </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and the years after.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Ensure that teachers of the same content across grade levels allow for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discussion and planning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to ensure for coherence/threads of main ideas.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
        <p:nvSpPr>
          <p:cNvPr id="23569" name="Slide Number Placeholder 3"/>
          <p:cNvSpPr>
            <a:spLocks noGrp="1"/>
          </p:cNvSpPr>
          <p:nvPr>
            <p:ph type="sldNum" sz="quarter" idx="12"/>
          </p:nvPr>
        </p:nvSpPr>
        <p:spPr bwMode="auto">
          <a:xfrm>
            <a:off x="6794500" y="6423025"/>
            <a:ext cx="2133600" cy="365125"/>
          </a:xfrm>
          <a:ln>
            <a:miter lim="800000"/>
            <a:headEnd/>
            <a:tailEnd/>
          </a:ln>
        </p:spPr>
        <p:txBody>
          <a:bodyPr/>
          <a:lstStyle/>
          <a:p>
            <a:pPr>
              <a:defRPr/>
            </a:pPr>
            <a:fld id="{41E79812-31D0-424D-B78B-91D679B1E96E}" type="slidenum">
              <a:rPr lang="en-US" sz="1100">
                <a:solidFill>
                  <a:schemeClr val="tx1">
                    <a:lumMod val="65000"/>
                    <a:lumOff val="35000"/>
                  </a:schemeClr>
                </a:solidFill>
              </a:rPr>
              <a:pPr>
                <a:defRPr/>
              </a:pPr>
              <a:t>18</a:t>
            </a:fld>
            <a:endParaRPr lang="en-US" sz="110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457200" y="274638"/>
            <a:ext cx="8229600" cy="600075"/>
          </a:xfrm>
        </p:spPr>
        <p:txBody>
          <a:bodyPr/>
          <a:lstStyle/>
          <a:p>
            <a:r>
              <a:rPr lang="en-US" smtClean="0"/>
              <a:t>Mathematics Shift 3: Fluency</a:t>
            </a:r>
          </a:p>
        </p:txBody>
      </p:sp>
      <p:graphicFrame>
        <p:nvGraphicFramePr>
          <p:cNvPr id="24594" name="Group 18"/>
          <p:cNvGraphicFramePr>
            <a:graphicFrameLocks noGrp="1"/>
          </p:cNvGraphicFramePr>
          <p:nvPr>
            <p:ph idx="1"/>
          </p:nvPr>
        </p:nvGraphicFramePr>
        <p:xfrm>
          <a:off x="457200" y="1206500"/>
          <a:ext cx="8229600" cy="4578350"/>
        </p:xfrm>
        <a:graphic>
          <a:graphicData uri="http://schemas.openxmlformats.org/drawingml/2006/table">
            <a:tbl>
              <a:tblPr/>
              <a:tblGrid>
                <a:gridCol w="2743200"/>
                <a:gridCol w="2743200"/>
                <a:gridCol w="27432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Spend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time practicing</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 with intensity, skills (in high volume).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Push students to know basic skills at a greater level of fluency.</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Focus on the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listed fluencies </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by grade level.</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Create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high quality worksheets, problem </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sets, in high volume.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Take on fluencies as a stand alone CC aligned activity and build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school culture around them</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
        <p:nvSpPr>
          <p:cNvPr id="24593" name="Slide Number Placeholder 3"/>
          <p:cNvSpPr>
            <a:spLocks noGrp="1"/>
          </p:cNvSpPr>
          <p:nvPr>
            <p:ph type="sldNum" sz="quarter" idx="12"/>
          </p:nvPr>
        </p:nvSpPr>
        <p:spPr bwMode="auto">
          <a:xfrm>
            <a:off x="6794500" y="6423025"/>
            <a:ext cx="2133600" cy="365125"/>
          </a:xfrm>
          <a:ln>
            <a:miter lim="800000"/>
            <a:headEnd/>
            <a:tailEnd/>
          </a:ln>
        </p:spPr>
        <p:txBody>
          <a:bodyPr/>
          <a:lstStyle/>
          <a:p>
            <a:pPr>
              <a:defRPr/>
            </a:pPr>
            <a:fld id="{9CCDFC7B-6F2D-4A75-A390-E5ADA0BB939E}" type="slidenum">
              <a:rPr lang="en-US" sz="1100">
                <a:solidFill>
                  <a:schemeClr val="tx1">
                    <a:lumMod val="65000"/>
                    <a:lumOff val="35000"/>
                  </a:schemeClr>
                </a:solidFill>
              </a:rPr>
              <a:pPr>
                <a:defRPr/>
              </a:pPr>
              <a:t>19</a:t>
            </a:fld>
            <a:endParaRPr lang="en-US" sz="110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lassroom Time Lapse.mov">
            <a:hlinkClick r:id="" action="ppaction://media"/>
          </p:cNvPr>
          <p:cNvPicPr>
            <a:picLocks noRot="1" noChangeAspect="1" noChangeArrowheads="1"/>
          </p:cNvPicPr>
          <p:nvPr>
            <a:videoFile r:link="rId1"/>
          </p:nvPr>
        </p:nvPicPr>
        <p:blipFill>
          <a:blip r:embed="rId4"/>
          <a:srcRect/>
          <a:stretch>
            <a:fillRect/>
          </a:stretch>
        </p:blipFill>
        <p:spPr bwMode="auto">
          <a:xfrm>
            <a:off x="457200" y="419100"/>
            <a:ext cx="4953000" cy="3714750"/>
          </a:xfrm>
          <a:prstGeom prst="rect">
            <a:avLst/>
          </a:prstGeom>
          <a:noFill/>
          <a:ln w="9525">
            <a:noFill/>
            <a:miter lim="800000"/>
            <a:headEnd/>
            <a:tailEnd/>
          </a:ln>
        </p:spPr>
      </p:pic>
      <p:sp>
        <p:nvSpPr>
          <p:cNvPr id="25602" name="Rectangle 8"/>
          <p:cNvSpPr>
            <a:spLocks noChangeArrowheads="1"/>
          </p:cNvSpPr>
          <p:nvPr/>
        </p:nvSpPr>
        <p:spPr bwMode="auto">
          <a:xfrm>
            <a:off x="457200" y="4800600"/>
            <a:ext cx="8382000" cy="584200"/>
          </a:xfrm>
          <a:prstGeom prst="rect">
            <a:avLst/>
          </a:prstGeom>
          <a:noFill/>
          <a:ln w="9525">
            <a:noFill/>
            <a:miter lim="800000"/>
            <a:headEnd/>
            <a:tailEnd/>
          </a:ln>
        </p:spPr>
        <p:txBody>
          <a:bodyPr>
            <a:spAutoFit/>
          </a:bodyPr>
          <a:lstStyle/>
          <a:p>
            <a:pPr algn="ctr"/>
            <a:r>
              <a:rPr lang="en-US" sz="3200">
                <a:solidFill>
                  <a:srgbClr val="663366"/>
                </a:solidFill>
                <a:latin typeface="Rockwell" pitchFamily="18" charset="0"/>
              </a:rPr>
              <a:t>Do ever feel like you’re on fast forward?</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8"/>
                                        </p:tgtEl>
                                      </p:cBhvr>
                                    </p:cmd>
                                  </p:childTnLst>
                                </p:cTn>
                              </p:par>
                            </p:childTnLst>
                          </p:cTn>
                        </p:par>
                      </p:childTnLst>
                    </p:cTn>
                  </p:par>
                </p:childTnLst>
              </p:cTn>
              <p:nextCondLst>
                <p:cond evt="onClick" delay="0">
                  <p:tgtEl>
                    <p:spTgt spid="8"/>
                  </p:tgtEl>
                </p:cond>
              </p:nextCondLst>
            </p:seq>
            <p:video>
              <p:cMediaNode>
                <p:cTn id="7" fill="hold" display="0">
                  <p:stCondLst>
                    <p:cond delay="indefinite"/>
                  </p:stCondLst>
                  <p:endCondLst>
                    <p:cond evt="onNext" delay="0">
                      <p:tgtEl>
                        <p:sldTgt/>
                      </p:tgtEl>
                    </p:cond>
                    <p:cond evt="onPrev" delay="0">
                      <p:tgtEl>
                        <p:sldTgt/>
                      </p:tgtEl>
                    </p:cond>
                  </p:endCondLst>
                </p:cTn>
                <p:tgtEl>
                  <p:spTgt spid="8"/>
                </p:tgtEl>
              </p:cMediaNode>
            </p:vide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457200" y="274638"/>
            <a:ext cx="8229600" cy="600075"/>
          </a:xfrm>
        </p:spPr>
        <p:txBody>
          <a:bodyPr/>
          <a:lstStyle/>
          <a:p>
            <a:r>
              <a:rPr lang="en-US" smtClean="0"/>
              <a:t>Mathematics Shift 4: Deep Understanding</a:t>
            </a:r>
          </a:p>
        </p:txBody>
      </p:sp>
      <p:graphicFrame>
        <p:nvGraphicFramePr>
          <p:cNvPr id="5" name="Content Placeholder 4"/>
          <p:cNvGraphicFramePr>
            <a:graphicFrameLocks noGrp="1"/>
          </p:cNvGraphicFramePr>
          <p:nvPr>
            <p:ph idx="1"/>
          </p:nvPr>
        </p:nvGraphicFramePr>
        <p:xfrm>
          <a:off x="457200" y="1524000"/>
          <a:ext cx="8229600" cy="4899025"/>
        </p:xfrm>
        <a:graphic>
          <a:graphicData uri="http://schemas.openxmlformats.org/drawingml/2006/table">
            <a:tbl>
              <a:tblPr/>
              <a:tblGrid>
                <a:gridCol w="2743200"/>
                <a:gridCol w="2743200"/>
                <a:gridCol w="2743200"/>
              </a:tblGrid>
              <a:tr h="3919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507618">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Show, through numerous ways,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mastery of material at a deep level</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Use mathematical practices to demonstrate understanding of different material and concepts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Ask yourself what mastery/</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proficiency</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 really looks like and means</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Plan for progressions of levels of understanding </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Spend the time to gain the depth of the understanding</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Become flexible and comfortable in own depth of content knowledge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Allow teachers to spend time developing their own content knowledge</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Provide meaningful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professional development on  what student mastery and proficiency really should look like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at every grade level by analyzing exemplar student work</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
        <p:nvSpPr>
          <p:cNvPr id="26641" name="Slide Number Placeholder 3"/>
          <p:cNvSpPr>
            <a:spLocks noGrp="1"/>
          </p:cNvSpPr>
          <p:nvPr>
            <p:ph type="sldNum" sz="quarter" idx="12"/>
          </p:nvPr>
        </p:nvSpPr>
        <p:spPr bwMode="auto">
          <a:xfrm>
            <a:off x="6794500" y="6423025"/>
            <a:ext cx="2133600" cy="365125"/>
          </a:xfrm>
          <a:ln>
            <a:miter lim="800000"/>
            <a:headEnd/>
            <a:tailEnd/>
          </a:ln>
        </p:spPr>
        <p:txBody>
          <a:bodyPr/>
          <a:lstStyle/>
          <a:p>
            <a:pPr>
              <a:defRPr/>
            </a:pPr>
            <a:fld id="{67239745-3A33-4A86-92C6-53845D08E44C}" type="slidenum">
              <a:rPr lang="en-US" sz="1100">
                <a:solidFill>
                  <a:schemeClr val="tx1">
                    <a:lumMod val="65000"/>
                    <a:lumOff val="35000"/>
                  </a:schemeClr>
                </a:solidFill>
              </a:rPr>
              <a:pPr>
                <a:defRPr/>
              </a:pPr>
              <a:t>20</a:t>
            </a:fld>
            <a:endParaRPr lang="en-US" sz="110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457200" y="274638"/>
            <a:ext cx="8229600" cy="600075"/>
          </a:xfrm>
        </p:spPr>
        <p:txBody>
          <a:bodyPr/>
          <a:lstStyle/>
          <a:p>
            <a:r>
              <a:rPr lang="en-US" smtClean="0"/>
              <a:t>Mathematics Shift 5: Application</a:t>
            </a:r>
          </a:p>
        </p:txBody>
      </p:sp>
      <p:graphicFrame>
        <p:nvGraphicFramePr>
          <p:cNvPr id="5" name="Content Placeholder 4"/>
          <p:cNvGraphicFramePr>
            <a:graphicFrameLocks noGrp="1"/>
          </p:cNvGraphicFramePr>
          <p:nvPr>
            <p:ph idx="1"/>
          </p:nvPr>
        </p:nvGraphicFramePr>
        <p:xfrm>
          <a:off x="457200" y="1206500"/>
          <a:ext cx="8229600" cy="5400675"/>
        </p:xfrm>
        <a:graphic>
          <a:graphicData uri="http://schemas.openxmlformats.org/drawingml/2006/table">
            <a:tbl>
              <a:tblPr/>
              <a:tblGrid>
                <a:gridCol w="2743200"/>
                <a:gridCol w="2743200"/>
                <a:gridCol w="27432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Apply math in other content areas </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and situations, as relevant</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Choose the right math concept to solve a problem when not necessarily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prompted </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to do so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Apply math including areas where its not directly required (i.e. in science)</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Provide students with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real world experiences</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 and opportunities to apply what they have learned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Support science teachers about their role of math and literacy in the science classroom</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Create a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culture of math application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across the school</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
        <p:nvSpPr>
          <p:cNvPr id="27665" name="Slide Number Placeholder 3"/>
          <p:cNvSpPr>
            <a:spLocks noGrp="1"/>
          </p:cNvSpPr>
          <p:nvPr>
            <p:ph type="sldNum" sz="quarter" idx="12"/>
          </p:nvPr>
        </p:nvSpPr>
        <p:spPr bwMode="auto">
          <a:xfrm>
            <a:off x="6794500" y="6423025"/>
            <a:ext cx="2133600" cy="365125"/>
          </a:xfrm>
          <a:ln>
            <a:miter lim="800000"/>
            <a:headEnd/>
            <a:tailEnd/>
          </a:ln>
        </p:spPr>
        <p:txBody>
          <a:bodyPr/>
          <a:lstStyle/>
          <a:p>
            <a:pPr>
              <a:defRPr/>
            </a:pPr>
            <a:fld id="{B99AF629-D019-45CF-8220-F4529A97CC79}" type="slidenum">
              <a:rPr lang="en-US" sz="1100">
                <a:solidFill>
                  <a:schemeClr val="tx1">
                    <a:lumMod val="65000"/>
                    <a:lumOff val="35000"/>
                  </a:schemeClr>
                </a:solidFill>
              </a:rPr>
              <a:pPr>
                <a:defRPr/>
              </a:pPr>
              <a:t>21</a:t>
            </a:fld>
            <a:endParaRPr lang="en-US" sz="110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a:xfrm>
            <a:off x="457200" y="274638"/>
            <a:ext cx="8229600" cy="600075"/>
          </a:xfrm>
        </p:spPr>
        <p:txBody>
          <a:bodyPr/>
          <a:lstStyle/>
          <a:p>
            <a:r>
              <a:rPr lang="en-US" smtClean="0"/>
              <a:t>Mathematics Shift 6: Dual Intensity</a:t>
            </a:r>
          </a:p>
        </p:txBody>
      </p:sp>
      <p:graphicFrame>
        <p:nvGraphicFramePr>
          <p:cNvPr id="5" name="Content Placeholder 4"/>
          <p:cNvGraphicFramePr>
            <a:graphicFrameLocks noGrp="1"/>
          </p:cNvGraphicFramePr>
          <p:nvPr>
            <p:ph idx="1"/>
          </p:nvPr>
        </p:nvGraphicFramePr>
        <p:xfrm>
          <a:off x="457200" y="1206500"/>
          <a:ext cx="8229600" cy="4578350"/>
        </p:xfrm>
        <a:graphic>
          <a:graphicData uri="http://schemas.openxmlformats.org/drawingml/2006/table">
            <a:tbl>
              <a:tblPr/>
              <a:tblGrid>
                <a:gridCol w="2743200"/>
                <a:gridCol w="2743200"/>
                <a:gridCol w="27432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Practice math skills with an intensity that results in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fluency</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Practice math concepts with an intensity that forces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application</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 in novel situations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Find the dual intensity between understanding and practice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within different periods or different units</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Be ambitious in demands for </a:t>
                      </a:r>
                      <a:r>
                        <a:rPr kumimoji="0" lang="en-US" sz="1800" b="1" i="0" u="none" strike="noStrike" cap="none" normalizeH="0" baseline="0">
                          <a:ln>
                            <a:noFill/>
                          </a:ln>
                          <a:solidFill>
                            <a:srgbClr val="000000"/>
                          </a:solidFill>
                          <a:effectLst/>
                          <a:latin typeface="Calibri" charset="0"/>
                          <a:ea typeface="ＭＳ Ｐゴシック" charset="-128"/>
                          <a:cs typeface="ＭＳ Ｐゴシック" charset="-128"/>
                        </a:rPr>
                        <a:t>fluency and practice</a:t>
                      </a:r>
                      <a:r>
                        <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rPr>
                        <a:t>, as well as the range of application</a:t>
                      </a:r>
                    </a:p>
                    <a:p>
                      <a:pPr marL="0" marR="0" lvl="0" indent="0" algn="l" defTabSz="4572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 typeface="Arial" charset="0"/>
                        <a:buChar char="•"/>
                        <a:tabLst/>
                      </a:pPr>
                      <a:endParaRPr kumimoji="0" 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Provide enough math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class time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for teachers to focus and spend time on both fluency and application of concepts/ideas</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75000"/>
                      </a:schemeClr>
                    </a:solidFill>
                  </a:tcPr>
                </a:tc>
              </a:tr>
            </a:tbl>
          </a:graphicData>
        </a:graphic>
      </p:graphicFrame>
      <p:sp>
        <p:nvSpPr>
          <p:cNvPr id="28689" name="Slide Number Placeholder 3"/>
          <p:cNvSpPr>
            <a:spLocks noGrp="1"/>
          </p:cNvSpPr>
          <p:nvPr>
            <p:ph type="sldNum" sz="quarter" idx="12"/>
          </p:nvPr>
        </p:nvSpPr>
        <p:spPr bwMode="auto">
          <a:xfrm>
            <a:off x="6794500" y="6423025"/>
            <a:ext cx="2133600" cy="365125"/>
          </a:xfrm>
          <a:ln>
            <a:miter lim="800000"/>
            <a:headEnd/>
            <a:tailEnd/>
          </a:ln>
        </p:spPr>
        <p:txBody>
          <a:bodyPr/>
          <a:lstStyle/>
          <a:p>
            <a:pPr>
              <a:defRPr/>
            </a:pPr>
            <a:fld id="{E4211A34-A402-488E-9437-ECC4B3A216C4}" type="slidenum">
              <a:rPr lang="en-US" sz="1100">
                <a:solidFill>
                  <a:schemeClr val="tx1">
                    <a:lumMod val="65000"/>
                    <a:lumOff val="35000"/>
                  </a:schemeClr>
                </a:solidFill>
              </a:rPr>
              <a:pPr>
                <a:defRPr/>
              </a:pPr>
              <a:t>22</a:t>
            </a:fld>
            <a:endParaRPr lang="en-US" sz="110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smtClean="0"/>
              <a:t>Timeline</a:t>
            </a:r>
          </a:p>
        </p:txBody>
      </p:sp>
      <p:graphicFrame>
        <p:nvGraphicFramePr>
          <p:cNvPr id="4" name="Content Placeholder 3"/>
          <p:cNvGraphicFramePr>
            <a:graphicFrameLocks noGrp="1"/>
          </p:cNvGraphicFramePr>
          <p:nvPr>
            <p:ph idx="1"/>
          </p:nvPr>
        </p:nvGraphicFramePr>
        <p:xfrm>
          <a:off x="609600" y="1371600"/>
          <a:ext cx="7292975" cy="4854575"/>
        </p:xfrm>
        <a:graphic>
          <a:graphicData uri="http://schemas.openxmlformats.org/drawingml/2006/table">
            <a:tbl>
              <a:tblPr firstRow="1" bandRow="1">
                <a:tableStyleId>{5C22544A-7EE6-4342-B048-85BDC9FD1C3A}</a:tableStyleId>
              </a:tblPr>
              <a:tblGrid>
                <a:gridCol w="3646394"/>
                <a:gridCol w="3646394"/>
              </a:tblGrid>
              <a:tr h="520700">
                <a:tc>
                  <a:txBody>
                    <a:bodyPr/>
                    <a:lstStyle/>
                    <a:p>
                      <a:r>
                        <a:rPr lang="en-US" dirty="0" smtClean="0"/>
                        <a:t>Core Curriculum Content Standards (K-12)</a:t>
                      </a:r>
                      <a:endParaRPr lang="en-US" dirty="0"/>
                    </a:p>
                  </a:txBody>
                  <a:tcPr/>
                </a:tc>
                <a:tc>
                  <a:txBody>
                    <a:bodyPr/>
                    <a:lstStyle/>
                    <a:p>
                      <a:r>
                        <a:rPr lang="en-US" dirty="0" smtClean="0"/>
                        <a:t>Implementation of Curricula</a:t>
                      </a:r>
                      <a:endParaRPr lang="en-US" dirty="0"/>
                    </a:p>
                  </a:txBody>
                  <a:tcPr/>
                </a:tc>
              </a:tr>
              <a:tr h="520700">
                <a:tc>
                  <a:txBody>
                    <a:bodyPr/>
                    <a:lstStyle/>
                    <a:p>
                      <a:r>
                        <a:rPr lang="en-US" dirty="0" smtClean="0"/>
                        <a:t>Common Core ELA</a:t>
                      </a:r>
                      <a:endParaRPr lang="en-US" dirty="0"/>
                    </a:p>
                  </a:txBody>
                  <a:tcPr/>
                </a:tc>
                <a:tc>
                  <a:txBody>
                    <a:bodyPr/>
                    <a:lstStyle/>
                    <a:p>
                      <a:r>
                        <a:rPr lang="en-US" dirty="0" smtClean="0"/>
                        <a:t>September 2012</a:t>
                      </a:r>
                      <a:endParaRPr lang="en-US" dirty="0"/>
                    </a:p>
                  </a:txBody>
                  <a:tcPr/>
                </a:tc>
              </a:tr>
              <a:tr h="520700">
                <a:tc>
                  <a:txBody>
                    <a:bodyPr/>
                    <a:lstStyle/>
                    <a:p>
                      <a:r>
                        <a:rPr lang="en-US" dirty="0" smtClean="0"/>
                        <a:t>Common Core Math</a:t>
                      </a:r>
                      <a:endParaRPr lang="en-US" dirty="0"/>
                    </a:p>
                  </a:txBody>
                  <a:tcPr/>
                </a:tc>
                <a:tc>
                  <a:txBody>
                    <a:bodyPr/>
                    <a:lstStyle/>
                    <a:p>
                      <a:r>
                        <a:rPr lang="en-US" dirty="0" smtClean="0"/>
                        <a:t>K-2- September 2011</a:t>
                      </a:r>
                    </a:p>
                    <a:p>
                      <a:r>
                        <a:rPr lang="en-US" dirty="0" smtClean="0"/>
                        <a:t>3-5</a:t>
                      </a:r>
                      <a:r>
                        <a:rPr lang="en-US" baseline="0" dirty="0" smtClean="0"/>
                        <a:t> &amp; High School </a:t>
                      </a:r>
                      <a:r>
                        <a:rPr lang="en-US" dirty="0" smtClean="0"/>
                        <a:t> September 2012</a:t>
                      </a:r>
                    </a:p>
                    <a:p>
                      <a:r>
                        <a:rPr lang="en-US" dirty="0" smtClean="0"/>
                        <a:t>6-8 September 2012</a:t>
                      </a:r>
                    </a:p>
                  </a:txBody>
                  <a:tcPr/>
                </a:tc>
              </a:tr>
              <a:tr h="520700">
                <a:tc>
                  <a:txBody>
                    <a:bodyPr/>
                    <a:lstStyle/>
                    <a:p>
                      <a:r>
                        <a:rPr lang="en-US" dirty="0" smtClean="0"/>
                        <a:t>Science</a:t>
                      </a:r>
                      <a:endParaRPr lang="en-US" dirty="0"/>
                    </a:p>
                  </a:txBody>
                  <a:tcPr/>
                </a:tc>
                <a:tc>
                  <a:txBody>
                    <a:bodyPr/>
                    <a:lstStyle/>
                    <a:p>
                      <a:r>
                        <a:rPr lang="en-US" dirty="0" smtClean="0"/>
                        <a:t>September 2011</a:t>
                      </a:r>
                      <a:endParaRPr lang="en-US" dirty="0"/>
                    </a:p>
                  </a:txBody>
                  <a:tcPr/>
                </a:tc>
              </a:tr>
              <a:tr h="520700">
                <a:tc>
                  <a:txBody>
                    <a:bodyPr/>
                    <a:lstStyle/>
                    <a:p>
                      <a:r>
                        <a:rPr lang="en-US" dirty="0" smtClean="0"/>
                        <a:t>Visual &amp; Performing Arts</a:t>
                      </a:r>
                    </a:p>
                    <a:p>
                      <a:r>
                        <a:rPr lang="en-US" dirty="0" smtClean="0"/>
                        <a:t>Health</a:t>
                      </a:r>
                      <a:r>
                        <a:rPr lang="en-US" baseline="0" dirty="0" smtClean="0"/>
                        <a:t> and PE</a:t>
                      </a:r>
                    </a:p>
                    <a:p>
                      <a:r>
                        <a:rPr lang="en-US" baseline="0" dirty="0" smtClean="0"/>
                        <a:t>Technology</a:t>
                      </a:r>
                    </a:p>
                    <a:p>
                      <a:r>
                        <a:rPr lang="en-US" baseline="0" dirty="0" smtClean="0"/>
                        <a:t>21</a:t>
                      </a:r>
                      <a:r>
                        <a:rPr lang="en-US" baseline="30000" dirty="0" smtClean="0"/>
                        <a:t>st</a:t>
                      </a:r>
                      <a:r>
                        <a:rPr lang="en-US" baseline="0" dirty="0" smtClean="0"/>
                        <a:t> Century Life &amp; Career</a:t>
                      </a:r>
                    </a:p>
                    <a:p>
                      <a:r>
                        <a:rPr lang="en-US" baseline="0" dirty="0" smtClean="0"/>
                        <a:t>World Languages</a:t>
                      </a:r>
                      <a:endParaRPr lang="en-US" dirty="0"/>
                    </a:p>
                  </a:txBody>
                  <a:tcPr/>
                </a:tc>
                <a:tc>
                  <a:txBody>
                    <a:bodyPr/>
                    <a:lstStyle/>
                    <a:p>
                      <a:r>
                        <a:rPr lang="en-US" dirty="0" smtClean="0"/>
                        <a:t>September 2012</a:t>
                      </a:r>
                      <a:endParaRPr lang="en-US" dirty="0"/>
                    </a:p>
                  </a:txBody>
                  <a:tcPr/>
                </a:tc>
              </a:tr>
              <a:tr h="520700">
                <a:tc>
                  <a:txBody>
                    <a:bodyPr/>
                    <a:lstStyle/>
                    <a:p>
                      <a:r>
                        <a:rPr lang="en-US" dirty="0" smtClean="0"/>
                        <a:t>Social</a:t>
                      </a:r>
                      <a:r>
                        <a:rPr lang="en-US" baseline="0" dirty="0" smtClean="0"/>
                        <a:t> Studies</a:t>
                      </a:r>
                      <a:endParaRPr lang="en-US" dirty="0"/>
                    </a:p>
                  </a:txBody>
                  <a:tcPr/>
                </a:tc>
                <a:tc>
                  <a:txBody>
                    <a:bodyPr/>
                    <a:lstStyle/>
                    <a:p>
                      <a:r>
                        <a:rPr lang="en-US" dirty="0" smtClean="0"/>
                        <a:t>September 2012</a:t>
                      </a:r>
                      <a:endParaRPr lang="en-US" dirty="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69" name="Picture 2" descr="logo-parcc.gif"/>
          <p:cNvPicPr>
            <a:picLocks noChangeAspect="1"/>
          </p:cNvPicPr>
          <p:nvPr/>
        </p:nvPicPr>
        <p:blipFill>
          <a:blip r:embed="rId3"/>
          <a:srcRect/>
          <a:stretch>
            <a:fillRect/>
          </a:stretch>
        </p:blipFill>
        <p:spPr bwMode="auto">
          <a:xfrm>
            <a:off x="1066800" y="228600"/>
            <a:ext cx="6080125" cy="990600"/>
          </a:xfrm>
          <a:prstGeom prst="rect">
            <a:avLst/>
          </a:prstGeom>
          <a:noFill/>
          <a:ln w="9525">
            <a:noFill/>
            <a:miter lim="800000"/>
            <a:headEnd/>
            <a:tailEnd/>
          </a:ln>
        </p:spPr>
      </p:pic>
      <p:sp>
        <p:nvSpPr>
          <p:cNvPr id="7" name="Content Placeholder 6"/>
          <p:cNvSpPr>
            <a:spLocks noGrp="1"/>
          </p:cNvSpPr>
          <p:nvPr>
            <p:ph idx="1"/>
          </p:nvPr>
        </p:nvSpPr>
        <p:spPr>
          <a:xfrm>
            <a:off x="228600" y="1524000"/>
            <a:ext cx="8645525" cy="5105400"/>
          </a:xfrm>
        </p:spPr>
        <p:txBody>
          <a:bodyPr rtlCol="0">
            <a:normAutofit fontScale="77500" lnSpcReduction="20000"/>
          </a:bodyPr>
          <a:lstStyle/>
          <a:p>
            <a:pPr fontAlgn="auto">
              <a:spcAft>
                <a:spcPts val="0"/>
              </a:spcAft>
              <a:buFont typeface="Wingdings" pitchFamily="2" charset="2"/>
              <a:buNone/>
              <a:defRPr/>
            </a:pPr>
            <a:r>
              <a:rPr lang="en-US" sz="2839" dirty="0" err="1" smtClean="0">
                <a:solidFill>
                  <a:srgbClr val="000000"/>
                </a:solidFill>
              </a:rPr>
              <a:t>PARCC’s</a:t>
            </a:r>
            <a:r>
              <a:rPr lang="en-US" sz="2839" dirty="0" smtClean="0">
                <a:solidFill>
                  <a:srgbClr val="000000"/>
                </a:solidFill>
              </a:rPr>
              <a:t> focus- </a:t>
            </a:r>
          </a:p>
          <a:p>
            <a:pPr fontAlgn="auto">
              <a:spcAft>
                <a:spcPts val="0"/>
              </a:spcAft>
              <a:defRPr/>
            </a:pPr>
            <a:r>
              <a:rPr lang="en-US" sz="2839" dirty="0" smtClean="0">
                <a:solidFill>
                  <a:srgbClr val="000000"/>
                </a:solidFill>
              </a:rPr>
              <a:t>Building a comprehensive assessment system for the purpose of measuring student progress against the CCSS</a:t>
            </a:r>
          </a:p>
          <a:p>
            <a:pPr fontAlgn="auto">
              <a:spcAft>
                <a:spcPts val="0"/>
              </a:spcAft>
              <a:defRPr/>
            </a:pPr>
            <a:r>
              <a:rPr lang="en-US" sz="2839" dirty="0" smtClean="0">
                <a:solidFill>
                  <a:srgbClr val="000000"/>
                </a:solidFill>
              </a:rPr>
              <a:t>Defining consistent and clear expectations of the skills students need in order to compete in college and the workplace.</a:t>
            </a:r>
          </a:p>
          <a:p>
            <a:pPr marL="457200" indent="-457200" eaLnBrk="0" fontAlgn="auto" hangingPunct="0">
              <a:spcBef>
                <a:spcPct val="60000"/>
              </a:spcBef>
              <a:spcAft>
                <a:spcPts val="0"/>
              </a:spcAft>
              <a:buFont typeface="Wingdings" pitchFamily="2" charset="2"/>
              <a:buNone/>
              <a:defRPr/>
            </a:pPr>
            <a:r>
              <a:rPr lang="en-US" sz="2839" dirty="0" smtClean="0">
                <a:solidFill>
                  <a:srgbClr val="000000"/>
                </a:solidFill>
              </a:rPr>
              <a:t>Starting in 2012-13:</a:t>
            </a:r>
          </a:p>
          <a:p>
            <a:pPr marL="914400" lvl="1" indent="-457200" eaLnBrk="0" fontAlgn="auto" hangingPunct="0">
              <a:spcBef>
                <a:spcPct val="60000"/>
              </a:spcBef>
              <a:spcAft>
                <a:spcPts val="0"/>
              </a:spcAft>
              <a:buClr>
                <a:srgbClr val="6699CC"/>
              </a:buClr>
              <a:buFont typeface="Arial" charset="0"/>
              <a:buChar char="&gt;"/>
              <a:defRPr/>
            </a:pPr>
            <a:r>
              <a:rPr lang="en-US" sz="2839" dirty="0" smtClean="0">
                <a:solidFill>
                  <a:srgbClr val="000000"/>
                </a:solidFill>
              </a:rPr>
              <a:t>test formats will remain similar to 2011-12</a:t>
            </a:r>
          </a:p>
          <a:p>
            <a:pPr marL="914400" lvl="1" indent="-457200" eaLnBrk="0" fontAlgn="auto" hangingPunct="0">
              <a:spcBef>
                <a:spcPct val="60000"/>
              </a:spcBef>
              <a:spcAft>
                <a:spcPts val="0"/>
              </a:spcAft>
              <a:buClr>
                <a:srgbClr val="6699CC"/>
              </a:buClr>
              <a:buFont typeface="Arial" charset="0"/>
              <a:buChar char="&gt;"/>
              <a:defRPr/>
            </a:pPr>
            <a:r>
              <a:rPr lang="en-US" sz="2839" dirty="0" smtClean="0">
                <a:solidFill>
                  <a:srgbClr val="000000"/>
                </a:solidFill>
              </a:rPr>
              <a:t>but content will begin to align to Common Core</a:t>
            </a:r>
          </a:p>
          <a:p>
            <a:pPr marL="914400" lvl="1" indent="-457200" eaLnBrk="0" fontAlgn="auto" hangingPunct="0">
              <a:spcBef>
                <a:spcPct val="60000"/>
              </a:spcBef>
              <a:spcAft>
                <a:spcPts val="0"/>
              </a:spcAft>
              <a:buClr>
                <a:srgbClr val="6699CC"/>
              </a:buClr>
              <a:buFont typeface="Arial" charset="0"/>
              <a:buChar char="&gt;"/>
              <a:defRPr/>
            </a:pPr>
            <a:r>
              <a:rPr lang="en-US" sz="2839" dirty="0" smtClean="0">
                <a:solidFill>
                  <a:srgbClr val="000000"/>
                </a:solidFill>
              </a:rPr>
              <a:t>ELA/Literacy -  assessments will include </a:t>
            </a:r>
            <a:r>
              <a:rPr lang="en-US" sz="2839" b="1" dirty="0" smtClean="0">
                <a:solidFill>
                  <a:srgbClr val="000000"/>
                </a:solidFill>
              </a:rPr>
              <a:t>more informational text</a:t>
            </a:r>
          </a:p>
          <a:p>
            <a:pPr marL="914400" lvl="1" indent="-457200" eaLnBrk="0" fontAlgn="auto" hangingPunct="0">
              <a:spcBef>
                <a:spcPct val="60000"/>
              </a:spcBef>
              <a:spcAft>
                <a:spcPts val="0"/>
              </a:spcAft>
              <a:buClr>
                <a:srgbClr val="6699CC"/>
              </a:buClr>
              <a:buFont typeface="Arial" charset="0"/>
              <a:buChar char="&gt;"/>
              <a:defRPr/>
            </a:pPr>
            <a:r>
              <a:rPr lang="en-US" sz="2839" dirty="0" smtClean="0">
                <a:solidFill>
                  <a:srgbClr val="000000"/>
                </a:solidFill>
              </a:rPr>
              <a:t>Math - assessments will </a:t>
            </a:r>
            <a:r>
              <a:rPr lang="en-US" sz="2839" b="1" dirty="0" smtClean="0">
                <a:solidFill>
                  <a:srgbClr val="000000"/>
                </a:solidFill>
              </a:rPr>
              <a:t>focus on prioritized standards</a:t>
            </a:r>
          </a:p>
          <a:p>
            <a:pPr fontAlgn="auto">
              <a:spcAft>
                <a:spcPts val="0"/>
              </a:spcAft>
              <a:defRPr/>
            </a:pPr>
            <a:endParaRPr lang="en-US" dirty="0">
              <a:solidFill>
                <a:schemeClr val="tx1">
                  <a:lumMod val="65000"/>
                  <a:lumOff val="3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609600" y="304800"/>
            <a:ext cx="7696200" cy="1268413"/>
          </a:xfrm>
        </p:spPr>
        <p:txBody>
          <a:bodyPr/>
          <a:lstStyle/>
          <a:p>
            <a:r>
              <a:rPr lang="en-US" sz="3200" smtClean="0">
                <a:solidFill>
                  <a:schemeClr val="tx2"/>
                </a:solidFill>
              </a:rPr>
              <a:t>ELA/LITERACY SHIFTS IN ASSESSMENT</a:t>
            </a:r>
            <a:r>
              <a:rPr lang="en-US" sz="2100" b="1" smtClean="0">
                <a:solidFill>
                  <a:schemeClr val="tx2"/>
                </a:solidFill>
              </a:rPr>
              <a:t/>
            </a:r>
            <a:br>
              <a:rPr lang="en-US" sz="2100" b="1" smtClean="0">
                <a:solidFill>
                  <a:schemeClr val="tx2"/>
                </a:solidFill>
              </a:rPr>
            </a:br>
            <a:endParaRPr lang="en-US" sz="2100" smtClean="0"/>
          </a:p>
        </p:txBody>
      </p:sp>
      <p:sp>
        <p:nvSpPr>
          <p:cNvPr id="3" name="TextBox 2"/>
          <p:cNvSpPr txBox="1"/>
          <p:nvPr/>
        </p:nvSpPr>
        <p:spPr>
          <a:xfrm>
            <a:off x="228600" y="914400"/>
            <a:ext cx="7848600" cy="5940425"/>
          </a:xfrm>
          <a:prstGeom prst="rect">
            <a:avLst/>
          </a:prstGeom>
          <a:noFill/>
        </p:spPr>
        <p:txBody>
          <a:bodyPr>
            <a:spAutoFit/>
          </a:bodyPr>
          <a:lstStyle/>
          <a:p>
            <a:pPr fontAlgn="auto">
              <a:spcBef>
                <a:spcPts val="0"/>
              </a:spcBef>
              <a:spcAft>
                <a:spcPts val="0"/>
              </a:spcAft>
              <a:defRPr/>
            </a:pPr>
            <a:r>
              <a:rPr lang="en-US" sz="2000" b="1">
                <a:solidFill>
                  <a:schemeClr val="tx2">
                    <a:lumMod val="75000"/>
                    <a:lumOff val="25000"/>
                  </a:schemeClr>
                </a:solidFill>
                <a:latin typeface="+mn-lt"/>
              </a:rPr>
              <a:t>Balancing </a:t>
            </a:r>
            <a:r>
              <a:rPr lang="en-US" sz="2000" b="1" dirty="0">
                <a:solidFill>
                  <a:schemeClr val="tx2">
                    <a:lumMod val="75000"/>
                    <a:lumOff val="25000"/>
                  </a:schemeClr>
                </a:solidFill>
                <a:latin typeface="+mn-lt"/>
              </a:rPr>
              <a:t>Informational &amp; Literary Texts </a:t>
            </a:r>
            <a:r>
              <a:rPr lang="en-US" sz="2000" dirty="0">
                <a:latin typeface="+mn-lt"/>
              </a:rPr>
              <a:t>- Passages will be authentic and balanced across informational and literary.</a:t>
            </a:r>
          </a:p>
          <a:p>
            <a:pPr fontAlgn="auto">
              <a:spcBef>
                <a:spcPts val="0"/>
              </a:spcBef>
              <a:spcAft>
                <a:spcPts val="0"/>
              </a:spcAft>
              <a:defRPr/>
            </a:pPr>
            <a:endParaRPr lang="en-US" sz="2000" dirty="0">
              <a:latin typeface="+mn-lt"/>
            </a:endParaRPr>
          </a:p>
          <a:p>
            <a:pPr fontAlgn="auto">
              <a:spcBef>
                <a:spcPts val="0"/>
              </a:spcBef>
              <a:spcAft>
                <a:spcPts val="0"/>
              </a:spcAft>
              <a:defRPr/>
            </a:pPr>
            <a:r>
              <a:rPr lang="en-US" sz="2000" b="1" dirty="0">
                <a:solidFill>
                  <a:srgbClr val="75367A"/>
                </a:solidFill>
                <a:latin typeface="+mn-lt"/>
              </a:rPr>
              <a:t>Knowledge in the Content Areas </a:t>
            </a:r>
            <a:r>
              <a:rPr lang="en-US" sz="2000" dirty="0">
                <a:latin typeface="+mn-lt"/>
              </a:rPr>
              <a:t>- Assessment will contain knowledge-based questions about the informational text; students will not need outside knowledge to respond. </a:t>
            </a:r>
          </a:p>
          <a:p>
            <a:pPr fontAlgn="auto">
              <a:spcBef>
                <a:spcPts val="0"/>
              </a:spcBef>
              <a:spcAft>
                <a:spcPts val="0"/>
              </a:spcAft>
              <a:defRPr/>
            </a:pPr>
            <a:r>
              <a:rPr lang="en-US" sz="2000" dirty="0">
                <a:latin typeface="+mn-lt"/>
              </a:rPr>
              <a:t>	</a:t>
            </a:r>
          </a:p>
          <a:p>
            <a:pPr fontAlgn="auto">
              <a:spcBef>
                <a:spcPts val="0"/>
              </a:spcBef>
              <a:spcAft>
                <a:spcPts val="0"/>
              </a:spcAft>
              <a:defRPr/>
            </a:pPr>
            <a:r>
              <a:rPr lang="en-US" sz="2000" b="1" dirty="0">
                <a:solidFill>
                  <a:srgbClr val="75367A"/>
                </a:solidFill>
                <a:latin typeface="+mn-lt"/>
              </a:rPr>
              <a:t>Grade-level Text Complexity </a:t>
            </a:r>
            <a:r>
              <a:rPr lang="en-US" sz="2000" dirty="0">
                <a:latin typeface="+mn-lt"/>
              </a:rPr>
              <a:t>- Passage selection will be based on text complexity that is appropriate to grade level per Common Core.</a:t>
            </a:r>
          </a:p>
          <a:p>
            <a:pPr fontAlgn="auto">
              <a:spcBef>
                <a:spcPts val="0"/>
              </a:spcBef>
              <a:spcAft>
                <a:spcPts val="0"/>
              </a:spcAft>
              <a:defRPr/>
            </a:pPr>
            <a:r>
              <a:rPr lang="en-US" sz="2000" dirty="0">
                <a:latin typeface="+mn-lt"/>
              </a:rPr>
              <a:t>  </a:t>
            </a:r>
          </a:p>
          <a:p>
            <a:pPr fontAlgn="auto">
              <a:spcBef>
                <a:spcPts val="0"/>
              </a:spcBef>
              <a:spcAft>
                <a:spcPts val="0"/>
              </a:spcAft>
              <a:defRPr/>
            </a:pPr>
            <a:r>
              <a:rPr lang="en-US" sz="2000" b="1" dirty="0">
                <a:solidFill>
                  <a:srgbClr val="75367A"/>
                </a:solidFill>
                <a:latin typeface="+mn-lt"/>
              </a:rPr>
              <a:t>Text-based Answers &amp; Writing from Sources </a:t>
            </a:r>
            <a:r>
              <a:rPr lang="en-US" sz="2000" dirty="0">
                <a:latin typeface="+mn-lt"/>
              </a:rPr>
              <a:t>- Questions will require students to marshal evidence from the text, including from paired passages.</a:t>
            </a:r>
          </a:p>
          <a:p>
            <a:pPr fontAlgn="auto">
              <a:spcBef>
                <a:spcPts val="0"/>
              </a:spcBef>
              <a:spcAft>
                <a:spcPts val="0"/>
              </a:spcAft>
              <a:defRPr/>
            </a:pPr>
            <a:endParaRPr lang="en-US" sz="2000" dirty="0">
              <a:latin typeface="+mn-lt"/>
            </a:endParaRPr>
          </a:p>
          <a:p>
            <a:pPr fontAlgn="auto">
              <a:spcBef>
                <a:spcPts val="0"/>
              </a:spcBef>
              <a:spcAft>
                <a:spcPts val="0"/>
              </a:spcAft>
              <a:defRPr/>
            </a:pPr>
            <a:r>
              <a:rPr lang="en-US" sz="2000" b="1" dirty="0">
                <a:solidFill>
                  <a:srgbClr val="75367A"/>
                </a:solidFill>
                <a:latin typeface="+mn-lt"/>
              </a:rPr>
              <a:t>Academic Vocabulary </a:t>
            </a:r>
            <a:r>
              <a:rPr lang="en-US" sz="2000" dirty="0">
                <a:latin typeface="+mn-lt"/>
              </a:rPr>
              <a:t>-  Students will be tested directly on the meaning of pivotal, common terms from which the definition can be discerned from the text. Academic vocabulary will also be tested indirectly through general comprehension of the text.</a:t>
            </a:r>
            <a:endParaRPr lang="en-US" sz="2000" dirty="0">
              <a:latin typeface="+mn-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762000" y="350838"/>
            <a:ext cx="7556500" cy="658812"/>
          </a:xfrm>
        </p:spPr>
        <p:txBody>
          <a:bodyPr/>
          <a:lstStyle/>
          <a:p>
            <a:r>
              <a:rPr lang="en-US" sz="2300" b="1" smtClean="0">
                <a:solidFill>
                  <a:schemeClr val="tx2"/>
                </a:solidFill>
              </a:rPr>
              <a:t>            MATH SHIFTS IN ASSESSMENT</a:t>
            </a:r>
            <a:r>
              <a:rPr lang="en-US" b="1" smtClean="0">
                <a:solidFill>
                  <a:schemeClr val="tx2"/>
                </a:solidFill>
              </a:rPr>
              <a:t/>
            </a:r>
            <a:br>
              <a:rPr lang="en-US" b="1" smtClean="0">
                <a:solidFill>
                  <a:schemeClr val="tx2"/>
                </a:solidFill>
              </a:rPr>
            </a:br>
            <a:endParaRPr lang="en-US" smtClean="0"/>
          </a:p>
        </p:txBody>
      </p:sp>
      <p:sp>
        <p:nvSpPr>
          <p:cNvPr id="62466" name="Rectangle 2"/>
          <p:cNvSpPr>
            <a:spLocks noChangeArrowheads="1"/>
          </p:cNvSpPr>
          <p:nvPr/>
        </p:nvSpPr>
        <p:spPr bwMode="auto">
          <a:xfrm>
            <a:off x="498475" y="1009650"/>
            <a:ext cx="8416925" cy="5848350"/>
          </a:xfrm>
          <a:prstGeom prst="rect">
            <a:avLst/>
          </a:prstGeom>
          <a:noFill/>
          <a:ln w="9525">
            <a:noFill/>
            <a:miter lim="800000"/>
            <a:headEnd/>
            <a:tailEnd/>
          </a:ln>
        </p:spPr>
        <p:txBody>
          <a:bodyPr>
            <a:spAutoFit/>
          </a:bodyPr>
          <a:lstStyle/>
          <a:p>
            <a:r>
              <a:rPr lang="en-US" sz="2200" b="1">
                <a:solidFill>
                  <a:srgbClr val="75367A"/>
                </a:solidFill>
                <a:latin typeface="Rockwell" pitchFamily="18" charset="0"/>
              </a:rPr>
              <a:t>Focus</a:t>
            </a:r>
            <a:r>
              <a:rPr lang="en-US" sz="2200">
                <a:latin typeface="Rockwell" pitchFamily="18" charset="0"/>
              </a:rPr>
              <a:t> - Priority standards will be the focus of the </a:t>
            </a:r>
          </a:p>
          <a:p>
            <a:r>
              <a:rPr lang="en-US" sz="2200">
                <a:latin typeface="Rockwell" pitchFamily="18" charset="0"/>
              </a:rPr>
              <a:t>assessments. Other standards will be deemphasized. </a:t>
            </a:r>
          </a:p>
          <a:p>
            <a:endParaRPr lang="en-US" sz="2200">
              <a:latin typeface="Rockwell" pitchFamily="18" charset="0"/>
            </a:endParaRPr>
          </a:p>
          <a:p>
            <a:r>
              <a:rPr lang="en-US" sz="2200" b="1">
                <a:solidFill>
                  <a:srgbClr val="75367A"/>
                </a:solidFill>
                <a:latin typeface="Rockwell" pitchFamily="18" charset="0"/>
              </a:rPr>
              <a:t>Coherence</a:t>
            </a:r>
            <a:r>
              <a:rPr lang="en-US" sz="2200">
                <a:latin typeface="Rockwell" pitchFamily="18" charset="0"/>
              </a:rPr>
              <a:t> - Assessments will reflect the progression of content and concepts as depicted in the standards across grade levels.</a:t>
            </a:r>
          </a:p>
          <a:p>
            <a:r>
              <a:rPr lang="en-US" sz="2200">
                <a:latin typeface="Rockwell" pitchFamily="18" charset="0"/>
              </a:rPr>
              <a:t> </a:t>
            </a:r>
          </a:p>
          <a:p>
            <a:r>
              <a:rPr lang="en-US" sz="2200" b="1">
                <a:solidFill>
                  <a:srgbClr val="75367A"/>
                </a:solidFill>
                <a:latin typeface="Rockwell" pitchFamily="18" charset="0"/>
              </a:rPr>
              <a:t>Fluency</a:t>
            </a:r>
            <a:r>
              <a:rPr lang="en-US" sz="2200">
                <a:latin typeface="Rockwell" pitchFamily="18" charset="0"/>
              </a:rPr>
              <a:t> - It will be assumed that students possess the required fluencies as articulated through grade 8; as such, there will be no calculators in early grades. </a:t>
            </a:r>
          </a:p>
          <a:p>
            <a:endParaRPr lang="en-US" sz="2200">
              <a:latin typeface="Rockwell" pitchFamily="18" charset="0"/>
            </a:endParaRPr>
          </a:p>
          <a:p>
            <a:r>
              <a:rPr lang="en-US" sz="2200" b="1">
                <a:solidFill>
                  <a:srgbClr val="75367A"/>
                </a:solidFill>
                <a:latin typeface="Rockwell" pitchFamily="18" charset="0"/>
              </a:rPr>
              <a:t>Deep understanding </a:t>
            </a:r>
            <a:r>
              <a:rPr lang="en-US" sz="2200">
                <a:latin typeface="Rockwell" pitchFamily="18" charset="0"/>
              </a:rPr>
              <a:t>- Each standard will be assessed from multiple perspectives while not veering from the primary target of measurement for the standard.</a:t>
            </a:r>
          </a:p>
          <a:p>
            <a:endParaRPr lang="en-US" sz="2200" b="1">
              <a:solidFill>
                <a:srgbClr val="75367A"/>
              </a:solidFill>
              <a:latin typeface="Rockwell" pitchFamily="18" charset="0"/>
            </a:endParaRPr>
          </a:p>
          <a:p>
            <a:r>
              <a:rPr lang="en-US" sz="2200" b="1">
                <a:solidFill>
                  <a:srgbClr val="75367A"/>
                </a:solidFill>
                <a:latin typeface="Rockwell" pitchFamily="18" charset="0"/>
              </a:rPr>
              <a:t>Application and Dual Intensity </a:t>
            </a:r>
            <a:r>
              <a:rPr lang="en-US" sz="2200">
                <a:latin typeface="Rockwell" pitchFamily="18" charset="0"/>
              </a:rPr>
              <a:t>- Students will be expected to know grade-level math content with fluency and to know which math concepts to employ to solve real-world math problems.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pPr algn="ctr"/>
            <a:r>
              <a:rPr lang="en-US" smtClean="0"/>
              <a:t>Student Growth Percentiles and Methodologies</a:t>
            </a:r>
          </a:p>
        </p:txBody>
      </p:sp>
      <p:sp>
        <p:nvSpPr>
          <p:cNvPr id="63490" name="Content Placeholder 2"/>
          <p:cNvSpPr>
            <a:spLocks noGrp="1"/>
          </p:cNvSpPr>
          <p:nvPr>
            <p:ph idx="1"/>
          </p:nvPr>
        </p:nvSpPr>
        <p:spPr/>
        <p:txBody>
          <a:bodyPr/>
          <a:lstStyle/>
          <a:p>
            <a:r>
              <a:rPr lang="en-US" smtClean="0">
                <a:solidFill>
                  <a:schemeClr val="tx1"/>
                </a:solidFill>
              </a:rPr>
              <a:t>Go to NJDOE website.</a:t>
            </a:r>
          </a:p>
          <a:p>
            <a:r>
              <a:rPr lang="en-US" smtClean="0">
                <a:solidFill>
                  <a:schemeClr val="tx1"/>
                </a:solidFill>
              </a:rPr>
              <a:t>Select the </a:t>
            </a:r>
            <a:r>
              <a:rPr lang="en-US" i="1" smtClean="0">
                <a:solidFill>
                  <a:schemeClr val="tx1"/>
                </a:solidFill>
              </a:rPr>
              <a:t>DATA </a:t>
            </a:r>
            <a:r>
              <a:rPr lang="en-US" smtClean="0">
                <a:solidFill>
                  <a:schemeClr val="tx1"/>
                </a:solidFill>
              </a:rPr>
              <a:t>tab </a:t>
            </a:r>
          </a:p>
          <a:p>
            <a:r>
              <a:rPr lang="en-US" smtClean="0">
                <a:solidFill>
                  <a:schemeClr val="tx1"/>
                </a:solidFill>
              </a:rPr>
              <a:t>Select the </a:t>
            </a:r>
            <a:r>
              <a:rPr lang="en-US" i="1" smtClean="0">
                <a:solidFill>
                  <a:schemeClr val="tx1"/>
                </a:solidFill>
              </a:rPr>
              <a:t>NJSMART</a:t>
            </a:r>
            <a:r>
              <a:rPr lang="en-US" smtClean="0">
                <a:solidFill>
                  <a:schemeClr val="tx1"/>
                </a:solidFill>
              </a:rPr>
              <a:t> link</a:t>
            </a:r>
          </a:p>
          <a:p>
            <a:r>
              <a:rPr lang="en-US" smtClean="0">
                <a:solidFill>
                  <a:schemeClr val="tx1"/>
                </a:solidFill>
              </a:rPr>
              <a:t>Select </a:t>
            </a:r>
            <a:r>
              <a:rPr lang="en-US" i="1" smtClean="0">
                <a:solidFill>
                  <a:schemeClr val="tx1"/>
                </a:solidFill>
              </a:rPr>
              <a:t>Student Performance</a:t>
            </a:r>
            <a:r>
              <a:rPr lang="en-US" smtClean="0">
                <a:solidFill>
                  <a:schemeClr val="tx1"/>
                </a:solidFill>
              </a:rPr>
              <a:t> on the left hand side</a:t>
            </a:r>
          </a:p>
          <a:p>
            <a:pPr algn="ctr">
              <a:buFont typeface="Wingdings" pitchFamily="2" charset="2"/>
              <a:buNone/>
            </a:pPr>
            <a:r>
              <a:rPr lang="en-US" smtClean="0">
                <a:solidFill>
                  <a:schemeClr val="tx1"/>
                </a:solidFill>
              </a:rPr>
              <a:t>There you will see a whole page with information on the Student Growth Percentiles including a video that goes through the whole methodology.</a:t>
            </a:r>
          </a:p>
          <a:p>
            <a:endParaRPr 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smtClean="0"/>
              <a:t>Parking Lot</a:t>
            </a:r>
          </a:p>
        </p:txBody>
      </p:sp>
      <p:pic>
        <p:nvPicPr>
          <p:cNvPr id="65538" name="Picture 3"/>
          <p:cNvPicPr>
            <a:picLocks noChangeAspect="1"/>
          </p:cNvPicPr>
          <p:nvPr/>
        </p:nvPicPr>
        <p:blipFill>
          <a:blip r:embed="rId3"/>
          <a:srcRect/>
          <a:stretch>
            <a:fillRect/>
          </a:stretch>
        </p:blipFill>
        <p:spPr bwMode="auto">
          <a:xfrm>
            <a:off x="1981200" y="1230313"/>
            <a:ext cx="5399088" cy="539908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The Common Core State Standards: Background</a:t>
            </a:r>
          </a:p>
        </p:txBody>
      </p:sp>
      <p:sp>
        <p:nvSpPr>
          <p:cNvPr id="27650" name="Content Placeholder 2"/>
          <p:cNvSpPr>
            <a:spLocks noGrp="1"/>
          </p:cNvSpPr>
          <p:nvPr>
            <p:ph idx="1"/>
          </p:nvPr>
        </p:nvSpPr>
        <p:spPr>
          <a:xfrm>
            <a:off x="498475" y="1905000"/>
            <a:ext cx="7556500" cy="4221163"/>
          </a:xfrm>
        </p:spPr>
        <p:txBody>
          <a:bodyPr/>
          <a:lstStyle/>
          <a:p>
            <a:r>
              <a:rPr lang="en-US" smtClean="0"/>
              <a:t>State led effort by the National Governors Association Center for Best Practices and the Council of Chief State School Officers</a:t>
            </a:r>
          </a:p>
          <a:p>
            <a:r>
              <a:rPr lang="en-US" smtClean="0"/>
              <a:t>Provide clear and consistent frameworks to prepare children for college and the workforce</a:t>
            </a:r>
          </a:p>
          <a:p>
            <a:r>
              <a:rPr lang="en-US" smtClean="0"/>
              <a:t>Informed by highest most effective models from states across the country and countries around the world</a:t>
            </a:r>
          </a:p>
          <a:p>
            <a:r>
              <a:rPr lang="en-US" smtClean="0"/>
              <a:t>Define the knowledge and skills students should have within their K-12 education</a:t>
            </a:r>
          </a:p>
          <a:p>
            <a:r>
              <a:rPr lang="en-US" smtClean="0"/>
              <a:t>Focus on WHAT not HOW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NJCCCS and the Common Core:</a:t>
            </a:r>
            <a:br>
              <a:rPr lang="en-US" smtClean="0"/>
            </a:br>
            <a:r>
              <a:rPr lang="en-US" i="1" smtClean="0"/>
              <a:t>What’s the Difference?</a:t>
            </a:r>
          </a:p>
        </p:txBody>
      </p:sp>
      <p:sp>
        <p:nvSpPr>
          <p:cNvPr id="3" name="Content Placeholder 2"/>
          <p:cNvSpPr>
            <a:spLocks noGrp="1"/>
          </p:cNvSpPr>
          <p:nvPr>
            <p:ph idx="1"/>
          </p:nvPr>
        </p:nvSpPr>
        <p:spPr>
          <a:xfrm>
            <a:off x="498475" y="1981200"/>
            <a:ext cx="8264525" cy="4144963"/>
          </a:xfrm>
        </p:spPr>
        <p:txBody>
          <a:bodyPr>
            <a:normAutofit/>
          </a:bodyPr>
          <a:lstStyle/>
          <a:p>
            <a:pPr>
              <a:lnSpc>
                <a:spcPct val="90000"/>
              </a:lnSpc>
            </a:pPr>
            <a:r>
              <a:rPr lang="en-US" smtClean="0"/>
              <a:t>Common Core State Standards for English Language Arts and Math</a:t>
            </a:r>
          </a:p>
          <a:p>
            <a:pPr>
              <a:lnSpc>
                <a:spcPct val="90000"/>
              </a:lnSpc>
            </a:pPr>
            <a:r>
              <a:rPr lang="en-US" smtClean="0"/>
              <a:t>CCSS for English Language Arts and Literacy in History/Social Studies, Science, and Technical Subject</a:t>
            </a:r>
          </a:p>
          <a:p>
            <a:pPr>
              <a:lnSpc>
                <a:spcPct val="90000"/>
              </a:lnSpc>
            </a:pPr>
            <a:r>
              <a:rPr lang="en-US" smtClean="0"/>
              <a:t>NJCCCS still exist for:</a:t>
            </a:r>
          </a:p>
          <a:p>
            <a:pPr lvl="1">
              <a:lnSpc>
                <a:spcPct val="90000"/>
              </a:lnSpc>
            </a:pPr>
            <a:r>
              <a:rPr lang="en-US" smtClean="0"/>
              <a:t>Science</a:t>
            </a:r>
          </a:p>
          <a:p>
            <a:pPr lvl="1">
              <a:lnSpc>
                <a:spcPct val="90000"/>
              </a:lnSpc>
            </a:pPr>
            <a:r>
              <a:rPr lang="en-US" smtClean="0"/>
              <a:t>Visual &amp; Performing Arts</a:t>
            </a:r>
          </a:p>
          <a:p>
            <a:pPr lvl="1">
              <a:lnSpc>
                <a:spcPct val="90000"/>
              </a:lnSpc>
            </a:pPr>
            <a:r>
              <a:rPr lang="en-US" smtClean="0"/>
              <a:t>Health and PE (Model Curriculum now available on NJDOE website)</a:t>
            </a:r>
          </a:p>
          <a:p>
            <a:pPr lvl="1">
              <a:lnSpc>
                <a:spcPct val="90000"/>
              </a:lnSpc>
            </a:pPr>
            <a:r>
              <a:rPr lang="en-US" smtClean="0"/>
              <a:t>Technology</a:t>
            </a:r>
          </a:p>
          <a:p>
            <a:pPr lvl="1">
              <a:lnSpc>
                <a:spcPct val="90000"/>
              </a:lnSpc>
            </a:pPr>
            <a:r>
              <a:rPr lang="en-US" smtClean="0"/>
              <a:t>21</a:t>
            </a:r>
            <a:r>
              <a:rPr lang="en-US" baseline="30000" smtClean="0"/>
              <a:t>st</a:t>
            </a:r>
            <a:r>
              <a:rPr lang="en-US" smtClean="0"/>
              <a:t> Century Life &amp; Career</a:t>
            </a:r>
          </a:p>
          <a:p>
            <a:pPr lvl="1">
              <a:lnSpc>
                <a:spcPct val="90000"/>
              </a:lnSpc>
            </a:pPr>
            <a:r>
              <a:rPr lang="en-US" smtClean="0"/>
              <a:t>World Languages</a:t>
            </a:r>
          </a:p>
          <a:p>
            <a:pPr lvl="1">
              <a:lnSpc>
                <a:spcPct val="90000"/>
              </a:lnSpc>
            </a:pPr>
            <a:r>
              <a:rPr lang="en-US" smtClean="0"/>
              <a:t>Social Studies</a:t>
            </a:r>
          </a:p>
          <a:p>
            <a:pPr>
              <a:lnSpc>
                <a:spcPct val="90000"/>
              </a:lnSpc>
              <a:buFont typeface="Wingdings" pitchFamily="2" charset="2"/>
              <a:buNone/>
            </a:pPr>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498475" y="2209800"/>
            <a:ext cx="7556500" cy="1801813"/>
          </a:xfrm>
        </p:spPr>
        <p:txBody>
          <a:bodyPr/>
          <a:lstStyle/>
          <a:p>
            <a:pPr algn="ctr"/>
            <a:r>
              <a:rPr lang="en-US" smtClean="0"/>
              <a:t>English Language Arts </a:t>
            </a:r>
            <a:br>
              <a:rPr lang="en-US" smtClean="0"/>
            </a:br>
            <a:r>
              <a:rPr lang="en-US" smtClean="0"/>
              <a:t>Common Core State Standard Information</a:t>
            </a:r>
            <a:endParaRPr lang="en-US" i="1"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Balancing Informational &amp; Literary Texts – Increase in teaching and learning with non-fiction text</a:t>
            </a:r>
            <a:br>
              <a:rPr lang="en-US" dirty="0" smtClean="0"/>
            </a:br>
            <a:r>
              <a:rPr lang="en-US" dirty="0" smtClean="0"/>
              <a:t/>
            </a:r>
            <a:br>
              <a:rPr lang="en-US" dirty="0" smtClean="0"/>
            </a:br>
            <a:r>
              <a:rPr lang="en-US" dirty="0" smtClean="0"/>
              <a:t/>
            </a:r>
            <a:br>
              <a:rPr lang="en-US" dirty="0" smtClean="0"/>
            </a:br>
            <a:endParaRPr lang="en-US" dirty="0"/>
          </a:p>
        </p:txBody>
      </p:sp>
      <p:graphicFrame>
        <p:nvGraphicFramePr>
          <p:cNvPr id="12" name="Diagram 11"/>
          <p:cNvGraphicFramePr/>
          <p:nvPr/>
        </p:nvGraphicFramePr>
        <p:xfrm>
          <a:off x="498474" y="2133600"/>
          <a:ext cx="7959726" cy="1740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3" name="Diagram 12"/>
          <p:cNvGraphicFramePr/>
          <p:nvPr/>
        </p:nvGraphicFramePr>
        <p:xfrm>
          <a:off x="498474" y="4419600"/>
          <a:ext cx="8188326" cy="203132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3796" name="TextBox 13"/>
          <p:cNvSpPr txBox="1">
            <a:spLocks noChangeArrowheads="1"/>
          </p:cNvSpPr>
          <p:nvPr/>
        </p:nvSpPr>
        <p:spPr bwMode="auto">
          <a:xfrm>
            <a:off x="1219200" y="4876800"/>
            <a:ext cx="1143000" cy="369888"/>
          </a:xfrm>
          <a:prstGeom prst="rect">
            <a:avLst/>
          </a:prstGeom>
          <a:noFill/>
          <a:ln w="9525">
            <a:noFill/>
            <a:miter lim="800000"/>
            <a:headEnd/>
            <a:tailEnd/>
          </a:ln>
        </p:spPr>
        <p:txBody>
          <a:bodyPr>
            <a:spAutoFit/>
          </a:bodyPr>
          <a:lstStyle/>
          <a:p>
            <a:r>
              <a:rPr lang="en-US">
                <a:solidFill>
                  <a:srgbClr val="FFFFFF"/>
                </a:solidFill>
                <a:latin typeface="Rockwell" pitchFamily="18" charset="0"/>
              </a:rPr>
              <a:t>4</a:t>
            </a:r>
            <a:r>
              <a:rPr lang="en-US" baseline="30000">
                <a:solidFill>
                  <a:srgbClr val="FFFFFF"/>
                </a:solidFill>
                <a:latin typeface="Rockwell" pitchFamily="18" charset="0"/>
              </a:rPr>
              <a:t>th</a:t>
            </a:r>
            <a:r>
              <a:rPr lang="en-US">
                <a:solidFill>
                  <a:srgbClr val="FFFFFF"/>
                </a:solidFill>
                <a:latin typeface="Rockwell" pitchFamily="18" charset="0"/>
              </a:rPr>
              <a:t> grade</a:t>
            </a:r>
          </a:p>
        </p:txBody>
      </p:sp>
      <p:sp>
        <p:nvSpPr>
          <p:cNvPr id="33797" name="TextBox 14"/>
          <p:cNvSpPr txBox="1">
            <a:spLocks noChangeArrowheads="1"/>
          </p:cNvSpPr>
          <p:nvPr/>
        </p:nvSpPr>
        <p:spPr bwMode="auto">
          <a:xfrm>
            <a:off x="2743200" y="4419600"/>
            <a:ext cx="1143000" cy="369888"/>
          </a:xfrm>
          <a:prstGeom prst="rect">
            <a:avLst/>
          </a:prstGeom>
          <a:noFill/>
          <a:ln w="9525">
            <a:noFill/>
            <a:miter lim="800000"/>
            <a:headEnd/>
            <a:tailEnd/>
          </a:ln>
        </p:spPr>
        <p:txBody>
          <a:bodyPr>
            <a:spAutoFit/>
          </a:bodyPr>
          <a:lstStyle/>
          <a:p>
            <a:r>
              <a:rPr lang="en-US">
                <a:solidFill>
                  <a:srgbClr val="FFFFFF"/>
                </a:solidFill>
                <a:latin typeface="Rockwell" pitchFamily="18" charset="0"/>
              </a:rPr>
              <a:t>8</a:t>
            </a:r>
            <a:r>
              <a:rPr lang="en-US" baseline="30000">
                <a:solidFill>
                  <a:srgbClr val="FFFFFF"/>
                </a:solidFill>
                <a:latin typeface="Rockwell" pitchFamily="18" charset="0"/>
              </a:rPr>
              <a:t>th</a:t>
            </a:r>
            <a:r>
              <a:rPr lang="en-US">
                <a:solidFill>
                  <a:srgbClr val="FFFFFF"/>
                </a:solidFill>
                <a:latin typeface="Rockwell" pitchFamily="18" charset="0"/>
              </a:rPr>
              <a:t> grade</a:t>
            </a:r>
          </a:p>
        </p:txBody>
      </p:sp>
      <p:sp>
        <p:nvSpPr>
          <p:cNvPr id="33798" name="TextBox 15"/>
          <p:cNvSpPr txBox="1">
            <a:spLocks noChangeArrowheads="1"/>
          </p:cNvSpPr>
          <p:nvPr/>
        </p:nvSpPr>
        <p:spPr bwMode="auto">
          <a:xfrm>
            <a:off x="4419600" y="4065588"/>
            <a:ext cx="1371600" cy="369887"/>
          </a:xfrm>
          <a:prstGeom prst="rect">
            <a:avLst/>
          </a:prstGeom>
          <a:noFill/>
          <a:ln w="9525">
            <a:noFill/>
            <a:miter lim="800000"/>
            <a:headEnd/>
            <a:tailEnd/>
          </a:ln>
        </p:spPr>
        <p:txBody>
          <a:bodyPr>
            <a:spAutoFit/>
          </a:bodyPr>
          <a:lstStyle/>
          <a:p>
            <a:r>
              <a:rPr lang="en-US">
                <a:solidFill>
                  <a:srgbClr val="FFFFFF"/>
                </a:solidFill>
                <a:latin typeface="Rockwell" pitchFamily="18" charset="0"/>
              </a:rPr>
              <a:t>12</a:t>
            </a:r>
            <a:r>
              <a:rPr lang="en-US" baseline="30000">
                <a:solidFill>
                  <a:srgbClr val="FFFFFF"/>
                </a:solidFill>
                <a:latin typeface="Rockwell" pitchFamily="18" charset="0"/>
              </a:rPr>
              <a:t>th</a:t>
            </a:r>
            <a:r>
              <a:rPr lang="en-US">
                <a:solidFill>
                  <a:srgbClr val="FFFFFF"/>
                </a:solidFill>
                <a:latin typeface="Rockwell" pitchFamily="18" charset="0"/>
              </a:rPr>
              <a:t> grade</a:t>
            </a:r>
          </a:p>
        </p:txBody>
      </p:sp>
      <p:sp>
        <p:nvSpPr>
          <p:cNvPr id="11" name="Subtitle 2"/>
          <p:cNvSpPr txBox="1">
            <a:spLocks/>
          </p:cNvSpPr>
          <p:nvPr/>
        </p:nvSpPr>
        <p:spPr>
          <a:xfrm>
            <a:off x="7010400" y="4725988"/>
            <a:ext cx="1981200" cy="1828800"/>
          </a:xfrm>
          <a:prstGeom prst="rect">
            <a:avLst/>
          </a:prstGeom>
        </p:spPr>
        <p:txBody>
          <a:bodyPr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pPr algn="ctr" fontAlgn="auto">
              <a:spcAft>
                <a:spcPts val="0"/>
              </a:spcAft>
              <a:buClr>
                <a:srgbClr val="C66951"/>
              </a:buClr>
              <a:defRPr/>
            </a:pPr>
            <a:endParaRPr lang="en-US" sz="3600" dirty="0"/>
          </a:p>
        </p:txBody>
      </p:sp>
      <p:sp>
        <p:nvSpPr>
          <p:cNvPr id="33800" name="Rectangle 18"/>
          <p:cNvSpPr>
            <a:spLocks noChangeArrowheads="1"/>
          </p:cNvSpPr>
          <p:nvPr/>
        </p:nvSpPr>
        <p:spPr bwMode="auto">
          <a:xfrm>
            <a:off x="2122488" y="4692650"/>
            <a:ext cx="1042987" cy="368300"/>
          </a:xfrm>
          <a:prstGeom prst="rect">
            <a:avLst/>
          </a:prstGeom>
          <a:noFill/>
          <a:ln w="9525">
            <a:noFill/>
            <a:miter lim="800000"/>
            <a:headEnd/>
            <a:tailEnd/>
          </a:ln>
        </p:spPr>
        <p:txBody>
          <a:bodyPr wrap="none">
            <a:spAutoFit/>
          </a:bodyPr>
          <a:lstStyle/>
          <a:p>
            <a:r>
              <a:rPr lang="en-US">
                <a:solidFill>
                  <a:srgbClr val="000000"/>
                </a:solidFill>
                <a:latin typeface="Rockwell" pitchFamily="18" charset="0"/>
              </a:rPr>
              <a:t>Grade 4</a:t>
            </a:r>
            <a:endParaRPr lang="en-US">
              <a:latin typeface="Rockwell" pitchFamily="18" charset="0"/>
            </a:endParaRPr>
          </a:p>
        </p:txBody>
      </p:sp>
      <p:sp>
        <p:nvSpPr>
          <p:cNvPr id="33801" name="Rectangle 19"/>
          <p:cNvSpPr>
            <a:spLocks noChangeArrowheads="1"/>
          </p:cNvSpPr>
          <p:nvPr/>
        </p:nvSpPr>
        <p:spPr bwMode="auto">
          <a:xfrm>
            <a:off x="3886200" y="4235450"/>
            <a:ext cx="1041400" cy="368300"/>
          </a:xfrm>
          <a:prstGeom prst="rect">
            <a:avLst/>
          </a:prstGeom>
          <a:noFill/>
          <a:ln w="9525">
            <a:noFill/>
            <a:miter lim="800000"/>
            <a:headEnd/>
            <a:tailEnd/>
          </a:ln>
        </p:spPr>
        <p:txBody>
          <a:bodyPr wrap="none">
            <a:spAutoFit/>
          </a:bodyPr>
          <a:lstStyle/>
          <a:p>
            <a:r>
              <a:rPr lang="en-US">
                <a:solidFill>
                  <a:srgbClr val="000000"/>
                </a:solidFill>
                <a:latin typeface="Rockwell" pitchFamily="18" charset="0"/>
              </a:rPr>
              <a:t>Grade 8 </a:t>
            </a:r>
            <a:endParaRPr lang="en-US">
              <a:latin typeface="Rockwell" pitchFamily="18" charset="0"/>
            </a:endParaRPr>
          </a:p>
        </p:txBody>
      </p:sp>
      <p:sp>
        <p:nvSpPr>
          <p:cNvPr id="33802" name="Rectangle 20"/>
          <p:cNvSpPr>
            <a:spLocks noChangeArrowheads="1"/>
          </p:cNvSpPr>
          <p:nvPr/>
        </p:nvSpPr>
        <p:spPr bwMode="auto">
          <a:xfrm>
            <a:off x="5435600" y="3973513"/>
            <a:ext cx="1166813" cy="369887"/>
          </a:xfrm>
          <a:prstGeom prst="rect">
            <a:avLst/>
          </a:prstGeom>
          <a:noFill/>
          <a:ln w="9525">
            <a:noFill/>
            <a:miter lim="800000"/>
            <a:headEnd/>
            <a:tailEnd/>
          </a:ln>
        </p:spPr>
        <p:txBody>
          <a:bodyPr wrap="none">
            <a:spAutoFit/>
          </a:bodyPr>
          <a:lstStyle/>
          <a:p>
            <a:r>
              <a:rPr lang="en-US">
                <a:solidFill>
                  <a:srgbClr val="000000"/>
                </a:solidFill>
                <a:latin typeface="Rockwell" pitchFamily="18" charset="0"/>
              </a:rPr>
              <a:t>Grade 12 </a:t>
            </a:r>
            <a:endParaRPr lang="en-US">
              <a:latin typeface="Rockwell"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538"/>
            <a:ext cx="8229600" cy="600075"/>
          </a:xfrm>
        </p:spPr>
        <p:txBody>
          <a:bodyPr rtlCol="0">
            <a:normAutofit fontScale="90000"/>
          </a:bodyPr>
          <a:lstStyle/>
          <a:p>
            <a:pPr fontAlgn="auto">
              <a:spcAft>
                <a:spcPts val="0"/>
              </a:spcAft>
              <a:defRPr/>
            </a:pPr>
            <a:r>
              <a:rPr lang="en-US" dirty="0" smtClean="0"/>
              <a:t>ELA/Literacy Shift 1: Balancing Informational and Literary Text</a:t>
            </a:r>
            <a:endParaRPr lang="en-US" dirty="0"/>
          </a:p>
        </p:txBody>
      </p:sp>
      <p:graphicFrame>
        <p:nvGraphicFramePr>
          <p:cNvPr id="5" name="Content Placeholder 4"/>
          <p:cNvGraphicFramePr>
            <a:graphicFrameLocks noGrp="1"/>
          </p:cNvGraphicFramePr>
          <p:nvPr>
            <p:ph idx="1"/>
          </p:nvPr>
        </p:nvGraphicFramePr>
        <p:xfrm>
          <a:off x="457200" y="1408113"/>
          <a:ext cx="8471646" cy="5120640"/>
        </p:xfrm>
        <a:graphic>
          <a:graphicData uri="http://schemas.openxmlformats.org/drawingml/2006/table">
            <a:tbl>
              <a:tblPr/>
              <a:tblGrid>
                <a:gridCol w="2823882"/>
                <a:gridCol w="2823882"/>
                <a:gridCol w="2823882"/>
              </a:tblGrid>
              <a:tr h="33117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683743">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Build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background knowledge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to increase reading skill</a:t>
                      </a:r>
                      <a:endPar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Exposure to the world through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reading</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Apply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strategies</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 to reading informational text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Provide students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equal #</a:t>
                      </a:r>
                      <a:r>
                        <a:rPr kumimoji="0" lang="en-US" sz="1800" b="1" i="0" u="none" strike="noStrike" cap="none" normalizeH="0" baseline="0" dirty="0" err="1">
                          <a:ln>
                            <a:noFill/>
                          </a:ln>
                          <a:solidFill>
                            <a:srgbClr val="000000"/>
                          </a:solidFill>
                          <a:effectLst/>
                          <a:latin typeface="Calibri" charset="0"/>
                          <a:ea typeface="ＭＳ Ｐゴシック" charset="-128"/>
                          <a:cs typeface="ＭＳ Ｐゴシック" charset="-128"/>
                        </a:rPr>
                        <a:t>s</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of informational and literary texts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Ensure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coherent instruction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about content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Teach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strategies for informational texts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Teach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“through” and “with”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informational texts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Scaffold  for  the difficulties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that informational text present to students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Ask students,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“What is connected here? How does this fit together? What details tell you that?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1" i="0" u="none" strike="noStrike" cap="none" normalizeH="0" baseline="0" dirty="0" smtClean="0">
                          <a:ln>
                            <a:noFill/>
                          </a:ln>
                          <a:solidFill>
                            <a:srgbClr val="000000"/>
                          </a:solidFill>
                          <a:effectLst/>
                          <a:latin typeface="Calibri" charset="0"/>
                          <a:ea typeface="ＭＳ Ｐゴシック" charset="-128"/>
                          <a:cs typeface="ＭＳ Ｐゴシック" charset="-128"/>
                        </a:rPr>
                        <a:t>Provide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equal amounts of informational and literacy text to students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Hold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teachers accountable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for building student content knowledge through text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Provide PD and co-planning opportunities for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teachers to become more intimate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with non fiction texts and the way they </a:t>
                      </a:r>
                      <a:r>
                        <a:rPr kumimoji="0" lang="en-US" sz="1800" b="1" i="0" u="none" strike="noStrike" cap="none" normalizeH="0" baseline="0" dirty="0">
                          <a:ln>
                            <a:noFill/>
                          </a:ln>
                          <a:solidFill>
                            <a:srgbClr val="000000"/>
                          </a:solidFill>
                          <a:effectLst/>
                          <a:latin typeface="Calibri" charset="0"/>
                          <a:ea typeface="ＭＳ Ｐゴシック" charset="-128"/>
                          <a:cs typeface="ＭＳ Ｐゴシック" charset="-128"/>
                        </a:rPr>
                        <a:t>spiral </a:t>
                      </a:r>
                      <a:r>
                        <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rPr>
                        <a:t>together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
        <p:nvSpPr>
          <p:cNvPr id="15377" name="Slide Number Placeholder 3"/>
          <p:cNvSpPr>
            <a:spLocks noGrp="1"/>
          </p:cNvSpPr>
          <p:nvPr>
            <p:ph type="sldNum" sz="quarter" idx="12"/>
          </p:nvPr>
        </p:nvSpPr>
        <p:spPr bwMode="auto">
          <a:xfrm>
            <a:off x="6794500" y="6423025"/>
            <a:ext cx="2133600" cy="365125"/>
          </a:xfrm>
          <a:ln>
            <a:miter lim="800000"/>
            <a:headEnd/>
            <a:tailEnd/>
          </a:ln>
        </p:spPr>
        <p:txBody>
          <a:bodyPr/>
          <a:lstStyle/>
          <a:p>
            <a:pPr>
              <a:defRPr/>
            </a:pPr>
            <a:fld id="{5B2B7268-8CE5-49DA-93D3-5C51410D1481}" type="slidenum">
              <a:rPr lang="en-US" sz="1100">
                <a:solidFill>
                  <a:schemeClr val="tx1">
                    <a:lumMod val="65000"/>
                    <a:lumOff val="35000"/>
                  </a:schemeClr>
                </a:solidFill>
              </a:rPr>
              <a:pPr>
                <a:defRPr/>
              </a:pPr>
              <a:t>7</a:t>
            </a:fld>
            <a:endParaRPr lang="en-US" sz="110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7638"/>
            <a:ext cx="8229600" cy="600075"/>
          </a:xfrm>
        </p:spPr>
        <p:txBody>
          <a:bodyPr rtlCol="0">
            <a:normAutofit fontScale="90000"/>
          </a:bodyPr>
          <a:lstStyle/>
          <a:p>
            <a:pPr fontAlgn="auto">
              <a:spcAft>
                <a:spcPts val="0"/>
              </a:spcAft>
              <a:defRPr/>
            </a:pPr>
            <a:r>
              <a:rPr lang="en-US" dirty="0" smtClean="0"/>
              <a:t>ELA/Literacy Shift 2: Grades 6-12 Knowledge in the Disciplines</a:t>
            </a:r>
            <a:endParaRPr lang="en-US" dirty="0"/>
          </a:p>
        </p:txBody>
      </p:sp>
      <p:graphicFrame>
        <p:nvGraphicFramePr>
          <p:cNvPr id="16402" name="Group 18"/>
          <p:cNvGraphicFramePr>
            <a:graphicFrameLocks noGrp="1"/>
          </p:cNvGraphicFramePr>
          <p:nvPr>
            <p:ph idx="1"/>
          </p:nvPr>
        </p:nvGraphicFramePr>
        <p:xfrm>
          <a:off x="241300" y="1317625"/>
          <a:ext cx="8686800" cy="5105400"/>
        </p:xfrm>
        <a:graphic>
          <a:graphicData uri="http://schemas.openxmlformats.org/drawingml/2006/table">
            <a:tbl>
              <a:tblPr/>
              <a:tblGrid>
                <a:gridCol w="2895600"/>
                <a:gridCol w="2895600"/>
                <a:gridCol w="2895600"/>
              </a:tblGrid>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632325">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Become </a:t>
                      </a:r>
                      <a:r>
                        <a:rPr kumimoji="0" lang="en-US" sz="1700" b="1" i="0" u="none" strike="noStrike" cap="none" normalizeH="0" baseline="0" dirty="0">
                          <a:ln>
                            <a:noFill/>
                          </a:ln>
                          <a:solidFill>
                            <a:srgbClr val="000000"/>
                          </a:solidFill>
                          <a:effectLst/>
                          <a:latin typeface="Calibri" charset="0"/>
                          <a:ea typeface="ＭＳ Ｐゴシック" charset="-128"/>
                          <a:cs typeface="ＭＳ Ｐゴシック" charset="-128"/>
                        </a:rPr>
                        <a:t>better readers </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by building background knowledge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Handle </a:t>
                      </a:r>
                      <a:r>
                        <a:rPr kumimoji="0" lang="en-US" sz="1700" b="1" i="0" u="none" strike="noStrike" cap="none" normalizeH="0" baseline="0" dirty="0">
                          <a:ln>
                            <a:noFill/>
                          </a:ln>
                          <a:solidFill>
                            <a:srgbClr val="000000"/>
                          </a:solidFill>
                          <a:effectLst/>
                          <a:latin typeface="Calibri" charset="0"/>
                          <a:ea typeface="ＭＳ Ｐゴシック" charset="-128"/>
                          <a:cs typeface="ＭＳ Ｐゴシック" charset="-128"/>
                        </a:rPr>
                        <a:t>primary source </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documents with confidence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1" i="0" u="none" strike="noStrike" cap="none" normalizeH="0" baseline="0" dirty="0">
                          <a:ln>
                            <a:noFill/>
                          </a:ln>
                          <a:solidFill>
                            <a:srgbClr val="000000"/>
                          </a:solidFill>
                          <a:effectLst/>
                          <a:latin typeface="Calibri" charset="0"/>
                          <a:ea typeface="ＭＳ Ｐゴシック" charset="-128"/>
                          <a:cs typeface="ＭＳ Ｐゴシック" charset="-128"/>
                        </a:rPr>
                        <a:t>Infer, </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like a detective, where the </a:t>
                      </a:r>
                      <a:r>
                        <a:rPr kumimoji="0" lang="en-US" sz="1700" b="1" i="0" u="none" strike="noStrike" cap="none" normalizeH="0" baseline="0" dirty="0">
                          <a:ln>
                            <a:noFill/>
                          </a:ln>
                          <a:solidFill>
                            <a:srgbClr val="000000"/>
                          </a:solidFill>
                          <a:effectLst/>
                          <a:latin typeface="Calibri" charset="0"/>
                          <a:ea typeface="ＭＳ Ｐゴシック" charset="-128"/>
                          <a:cs typeface="ＭＳ Ｐゴシック" charset="-128"/>
                        </a:rPr>
                        <a:t>evidence</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 is in a text to support an argument or opinion</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See the </a:t>
                      </a:r>
                      <a:r>
                        <a:rPr kumimoji="0" lang="en-US" sz="1700" b="1" i="0" u="none" strike="noStrike" cap="none" normalizeH="0" baseline="0" dirty="0">
                          <a:ln>
                            <a:noFill/>
                          </a:ln>
                          <a:solidFill>
                            <a:srgbClr val="000000"/>
                          </a:solidFill>
                          <a:effectLst/>
                          <a:latin typeface="Calibri" charset="0"/>
                          <a:ea typeface="ＭＳ Ｐゴシック" charset="-128"/>
                          <a:cs typeface="ＭＳ Ｐゴシック" charset="-128"/>
                        </a:rPr>
                        <a:t>text itself as a source of evidence </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(what did it say vs. what did it not say?)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Shift  identity: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I teach reading</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Stop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referring</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 and summarizing and start reading</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Slow down </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the history and science classroom</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Teach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different approaches </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for different types of texts </a:t>
                      </a:r>
                      <a:endPar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Treat the text itself as a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source of evidence</a:t>
                      </a:r>
                      <a:endPar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Teach students to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write about evidence from </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the text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Teach students to support their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opinion with evidence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Ask : “How do you know? Why do you think that? </a:t>
                      </a:r>
                      <a:r>
                        <a:rPr kumimoji="0" lang="en-US" sz="1700" b="1" i="0" u="none" strike="noStrike" cap="none" normalizeH="0" baseline="0">
                          <a:ln>
                            <a:noFill/>
                          </a:ln>
                          <a:solidFill>
                            <a:srgbClr val="000000"/>
                          </a:solidFill>
                          <a:effectLst/>
                          <a:latin typeface="Calibri" charset="0"/>
                          <a:ea typeface="ＭＳ Ｐゴシック" charset="-128"/>
                          <a:cs typeface="ＭＳ Ｐゴシック" charset="-128"/>
                        </a:rPr>
                        <a:t>Show me in the text </a:t>
                      </a:r>
                      <a:r>
                        <a:rPr kumimoji="0" lang="en-US" sz="1700" b="0" i="0" u="none" strike="noStrike" cap="none" normalizeH="0" baseline="0">
                          <a:ln>
                            <a:noFill/>
                          </a:ln>
                          <a:solidFill>
                            <a:srgbClr val="000000"/>
                          </a:solidFill>
                          <a:effectLst/>
                          <a:latin typeface="Calibri" charset="0"/>
                          <a:ea typeface="ＭＳ Ｐゴシック" charset="-128"/>
                          <a:cs typeface="ＭＳ Ｐゴシック" charset="-128"/>
                        </a:rPr>
                        <a:t>where you see evidence for your opinion.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dirty="0" smtClean="0">
                          <a:ln>
                            <a:noFill/>
                          </a:ln>
                          <a:solidFill>
                            <a:srgbClr val="000000"/>
                          </a:solidFill>
                          <a:effectLst/>
                          <a:latin typeface="Calibri" charset="0"/>
                          <a:ea typeface="ＭＳ Ｐゴシック" charset="-128"/>
                          <a:cs typeface="ＭＳ Ｐゴシック" charset="-128"/>
                        </a:rPr>
                        <a:t>Support </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the role of </a:t>
                      </a:r>
                      <a:r>
                        <a:rPr kumimoji="0" lang="en-US" sz="1700" b="1" i="0" u="none" strike="noStrike" cap="none" normalizeH="0" baseline="0" dirty="0">
                          <a:ln>
                            <a:noFill/>
                          </a:ln>
                          <a:solidFill>
                            <a:srgbClr val="000000"/>
                          </a:solidFill>
                          <a:effectLst/>
                          <a:latin typeface="Calibri" charset="0"/>
                          <a:ea typeface="ＭＳ Ｐゴシック" charset="-128"/>
                          <a:cs typeface="ＭＳ Ｐゴシック" charset="-128"/>
                        </a:rPr>
                        <a:t>all teachers </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in advancing students’ literacy</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Provide guidance and support to ensure the shift to informational texts for 6-12</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Give teachers </a:t>
                      </a:r>
                      <a:r>
                        <a:rPr kumimoji="0" lang="en-US" sz="1700" b="1" i="0" u="none" strike="noStrike" cap="none" normalizeH="0" baseline="0" dirty="0">
                          <a:ln>
                            <a:noFill/>
                          </a:ln>
                          <a:solidFill>
                            <a:srgbClr val="000000"/>
                          </a:solidFill>
                          <a:effectLst/>
                          <a:latin typeface="Calibri" charset="0"/>
                          <a:ea typeface="ＭＳ Ｐゴシック" charset="-128"/>
                          <a:cs typeface="ＭＳ Ｐゴシック" charset="-128"/>
                        </a:rPr>
                        <a:t>permission</a:t>
                      </a:r>
                      <a:r>
                        <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rPr>
                        <a:t> to slow down and deeply study texts with students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endParaRPr kumimoji="0" lang="en-US" sz="17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
        <p:nvSpPr>
          <p:cNvPr id="16401" name="Slide Number Placeholder 3"/>
          <p:cNvSpPr>
            <a:spLocks noGrp="1"/>
          </p:cNvSpPr>
          <p:nvPr>
            <p:ph type="sldNum" sz="quarter" idx="12"/>
          </p:nvPr>
        </p:nvSpPr>
        <p:spPr bwMode="auto">
          <a:xfrm>
            <a:off x="6794500" y="6423025"/>
            <a:ext cx="2133600" cy="365125"/>
          </a:xfrm>
          <a:ln>
            <a:miter lim="800000"/>
            <a:headEnd/>
            <a:tailEnd/>
          </a:ln>
        </p:spPr>
        <p:txBody>
          <a:bodyPr/>
          <a:lstStyle/>
          <a:p>
            <a:pPr>
              <a:defRPr/>
            </a:pPr>
            <a:fld id="{9F764FA8-9206-49D6-88FE-3ABCEBB4C8A3}" type="slidenum">
              <a:rPr lang="en-US" sz="1100">
                <a:solidFill>
                  <a:schemeClr val="tx1">
                    <a:lumMod val="65000"/>
                    <a:lumOff val="35000"/>
                  </a:schemeClr>
                </a:solidFill>
              </a:rPr>
              <a:pPr>
                <a:defRPr/>
              </a:pPr>
              <a:t>8</a:t>
            </a:fld>
            <a:endParaRPr lang="en-US" sz="110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600075"/>
          </a:xfrm>
        </p:spPr>
        <p:txBody>
          <a:bodyPr rtlCol="0">
            <a:normAutofit fontScale="90000"/>
          </a:bodyPr>
          <a:lstStyle/>
          <a:p>
            <a:pPr fontAlgn="auto">
              <a:spcAft>
                <a:spcPts val="0"/>
              </a:spcAft>
              <a:defRPr/>
            </a:pPr>
            <a:r>
              <a:rPr lang="en-US" dirty="0" smtClean="0"/>
              <a:t>ELA/Literacy Shift 3: Staircase of </a:t>
            </a:r>
            <a:br>
              <a:rPr lang="en-US" dirty="0" smtClean="0"/>
            </a:br>
            <a:r>
              <a:rPr lang="en-US" dirty="0" smtClean="0"/>
              <a:t>Complexity</a:t>
            </a:r>
            <a:endParaRPr lang="en-US" dirty="0"/>
          </a:p>
        </p:txBody>
      </p:sp>
      <p:graphicFrame>
        <p:nvGraphicFramePr>
          <p:cNvPr id="5" name="Content Placeholder 4"/>
          <p:cNvGraphicFramePr>
            <a:graphicFrameLocks noGrp="1"/>
          </p:cNvGraphicFramePr>
          <p:nvPr>
            <p:ph idx="1"/>
          </p:nvPr>
        </p:nvGraphicFramePr>
        <p:xfrm>
          <a:off x="228600" y="1371600"/>
          <a:ext cx="8699500" cy="5364163"/>
        </p:xfrm>
        <a:graphic>
          <a:graphicData uri="http://schemas.openxmlformats.org/drawingml/2006/table">
            <a:tbl>
              <a:tblPr/>
              <a:tblGrid>
                <a:gridCol w="2900082"/>
                <a:gridCol w="2900082"/>
                <a:gridCol w="2900082"/>
              </a:tblGrid>
              <a:tr h="39515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a:ln>
                            <a:noFill/>
                          </a:ln>
                          <a:solidFill>
                            <a:srgbClr val="FFFFFF"/>
                          </a:solidFill>
                          <a:effectLst/>
                          <a:latin typeface="Calibri" charset="0"/>
                          <a:ea typeface="ＭＳ Ｐゴシック" charset="-128"/>
                          <a:cs typeface="ＭＳ Ｐゴシック" charset="-128"/>
                        </a:rPr>
                        <a:t>What the Student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rgbClr val="FFFFFF"/>
                          </a:solidFill>
                          <a:effectLst/>
                          <a:latin typeface="Calibri" charset="0"/>
                          <a:ea typeface="ＭＳ Ｐゴシック" charset="-128"/>
                          <a:cs typeface="ＭＳ Ｐゴシック" charset="-128"/>
                        </a:rPr>
                        <a:t>What the Teacher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rgbClr val="FFFFFF"/>
                          </a:solidFill>
                          <a:effectLst/>
                          <a:latin typeface="Calibri" charset="0"/>
                          <a:ea typeface="ＭＳ Ｐゴシック" charset="-128"/>
                          <a:cs typeface="ＭＳ Ｐゴシック" charset="-128"/>
                        </a:rPr>
                        <a:t>What the Principal Does…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897570">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Read to see what more they can find and learn as they </a:t>
                      </a:r>
                      <a:r>
                        <a:rPr kumimoji="0" lang="en-US" sz="1600" b="1" i="0" u="none" strike="noStrike" cap="none" normalizeH="0" baseline="0">
                          <a:ln>
                            <a:noFill/>
                          </a:ln>
                          <a:solidFill>
                            <a:srgbClr val="000000"/>
                          </a:solidFill>
                          <a:effectLst/>
                          <a:latin typeface="Calibri" charset="0"/>
                          <a:ea typeface="ＭＳ Ｐゴシック" charset="-128"/>
                          <a:cs typeface="ＭＳ Ｐゴシック" charset="-128"/>
                        </a:rPr>
                        <a:t>re-read</a:t>
                      </a: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 texts again and again</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Read material at </a:t>
                      </a:r>
                      <a:r>
                        <a:rPr kumimoji="0" lang="en-US" sz="1600" b="1" i="0" u="none" strike="noStrike" cap="none" normalizeH="0" baseline="0">
                          <a:ln>
                            <a:noFill/>
                          </a:ln>
                          <a:solidFill>
                            <a:srgbClr val="000000"/>
                          </a:solidFill>
                          <a:effectLst/>
                          <a:latin typeface="Calibri" charset="0"/>
                          <a:ea typeface="ＭＳ Ｐゴシック" charset="-128"/>
                          <a:cs typeface="ＭＳ Ｐゴシック" charset="-128"/>
                        </a:rPr>
                        <a:t>own level to build joy </a:t>
                      </a: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of reading and pleasure in the world</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a:ln>
                            <a:noFill/>
                          </a:ln>
                          <a:solidFill>
                            <a:srgbClr val="000000"/>
                          </a:solidFill>
                          <a:effectLst/>
                          <a:latin typeface="Calibri" charset="0"/>
                          <a:ea typeface="ＭＳ Ｐゴシック" charset="-128"/>
                          <a:cs typeface="ＭＳ Ｐゴシック" charset="-128"/>
                        </a:rPr>
                        <a:t>Be persistent despite challenges when reading; good readers </a:t>
                      </a:r>
                      <a:r>
                        <a:rPr kumimoji="0" lang="en-US" sz="1600" b="1" i="0" u="none" strike="noStrike" cap="none" normalizeH="0" baseline="0">
                          <a:ln>
                            <a:noFill/>
                          </a:ln>
                          <a:solidFill>
                            <a:srgbClr val="000000"/>
                          </a:solidFill>
                          <a:effectLst/>
                          <a:latin typeface="Calibri" charset="0"/>
                          <a:ea typeface="ＭＳ Ｐゴシック" charset="-128"/>
                          <a:cs typeface="ＭＳ Ｐゴシック" charset="-128"/>
                        </a:rPr>
                        <a:t>tolerate frustration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Ensure students are engaged in more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complex texts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at every grade level</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Engage students in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rigorous conversation</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Provide experience with complex texts</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Give students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less to read</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 let them re-read</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Use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leveled texts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carefully to build independence in struggling readers</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More time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on more complex texts</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Provide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scaffolding</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 Engage with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texts </a:t>
                      </a:r>
                      <a:r>
                        <a:rPr kumimoji="0" lang="en-US" sz="1600" b="1" i="0" u="none" strike="noStrike" cap="none" normalizeH="0" baseline="0" dirty="0" err="1">
                          <a:ln>
                            <a:noFill/>
                          </a:ln>
                          <a:solidFill>
                            <a:srgbClr val="000000"/>
                          </a:solidFill>
                          <a:effectLst/>
                          <a:latin typeface="Calibri" charset="0"/>
                          <a:ea typeface="ＭＳ Ｐゴシック" charset="-128"/>
                          <a:cs typeface="ＭＳ Ｐゴシック" charset="-128"/>
                        </a:rPr>
                        <a:t>w</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 other adults</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Get kids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inspired and excited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about the beauty of language</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Ensure that complexity of text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builds from grade to grade. </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Look at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current scope and sequence </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to determine where/how to incorporate greater text complexity</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Allow and encourage teachers to build a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unit</a:t>
                      </a: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 in a way that has students scaffold to more complex texts over time</a:t>
                      </a:r>
                    </a:p>
                    <a:p>
                      <a:pPr marL="0" marR="0" lvl="0" indent="0" algn="l" defTabSz="457200" rtl="0" eaLnBrk="1" fontAlgn="base" latinLnBrk="0" hangingPunct="1">
                        <a:lnSpc>
                          <a:spcPct val="100000"/>
                        </a:lnSpc>
                        <a:spcBef>
                          <a:spcPct val="0"/>
                        </a:spcBef>
                        <a:spcAft>
                          <a:spcPct val="0"/>
                        </a:spcAft>
                        <a:buClrTx/>
                        <a:buSzTx/>
                        <a:buFont typeface="Arial" charset="0"/>
                        <a:buChar char="•"/>
                        <a:tabLst/>
                      </a:pPr>
                      <a:r>
                        <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rPr>
                        <a:t>Allow and encourage teachers the opportunity to share </a:t>
                      </a:r>
                      <a:r>
                        <a:rPr kumimoji="0" lang="en-US" sz="1600" b="1" i="0" u="none" strike="noStrike" cap="none" normalizeH="0" baseline="0" dirty="0">
                          <a:ln>
                            <a:noFill/>
                          </a:ln>
                          <a:solidFill>
                            <a:srgbClr val="000000"/>
                          </a:solidFill>
                          <a:effectLst/>
                          <a:latin typeface="Calibri" charset="0"/>
                          <a:ea typeface="ＭＳ Ｐゴシック" charset="-128"/>
                          <a:cs typeface="ＭＳ Ｐゴシック" charset="-128"/>
                        </a:rPr>
                        <a:t>texts with students that may be at frustration level</a:t>
                      </a: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 typeface="Arial" charset="0"/>
                        <a:buChar char="•"/>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r>
            </a:tbl>
          </a:graphicData>
        </a:graphic>
      </p:graphicFrame>
      <p:sp>
        <p:nvSpPr>
          <p:cNvPr id="17425" name="Slide Number Placeholder 3"/>
          <p:cNvSpPr>
            <a:spLocks noGrp="1"/>
          </p:cNvSpPr>
          <p:nvPr>
            <p:ph type="sldNum" sz="quarter" idx="12"/>
          </p:nvPr>
        </p:nvSpPr>
        <p:spPr bwMode="auto">
          <a:xfrm>
            <a:off x="6794500" y="6423025"/>
            <a:ext cx="2133600" cy="365125"/>
          </a:xfrm>
          <a:ln>
            <a:miter lim="800000"/>
            <a:headEnd/>
            <a:tailEnd/>
          </a:ln>
        </p:spPr>
        <p:txBody>
          <a:bodyPr/>
          <a:lstStyle/>
          <a:p>
            <a:pPr>
              <a:defRPr/>
            </a:pPr>
            <a:fld id="{4D198859-7E9D-428B-9EAA-03179D1D6CB1}" type="slidenum">
              <a:rPr lang="en-US" sz="1100">
                <a:solidFill>
                  <a:schemeClr val="tx1">
                    <a:lumMod val="65000"/>
                    <a:lumOff val="35000"/>
                  </a:schemeClr>
                </a:solidFill>
              </a:rPr>
              <a:pPr>
                <a:defRPr/>
              </a:pPr>
              <a:t>9</a:t>
            </a:fld>
            <a:endParaRPr lang="en-US" sz="110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2720</TotalTime>
  <Words>3978</Words>
  <Application>Microsoft Office PowerPoint</Application>
  <PresentationFormat>On-screen Show (4:3)</PresentationFormat>
  <Paragraphs>467</Paragraphs>
  <Slides>28</Slides>
  <Notes>15</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Rockwell</vt:lpstr>
      <vt:lpstr>Arial</vt:lpstr>
      <vt:lpstr>Wingdings</vt:lpstr>
      <vt:lpstr>Calibri</vt:lpstr>
      <vt:lpstr>Wingdings 2</vt:lpstr>
      <vt:lpstr>ＭＳ Ｐゴシック</vt:lpstr>
      <vt:lpstr>Times New Roman</vt:lpstr>
      <vt:lpstr>Symbol</vt:lpstr>
      <vt:lpstr>Advantage</vt:lpstr>
      <vt:lpstr>The Common Core State Standards:  What You Need to Know</vt:lpstr>
      <vt:lpstr>Slide 2</vt:lpstr>
      <vt:lpstr>The Common Core State Standards: Background</vt:lpstr>
      <vt:lpstr>NJCCCS and the Common Core: What’s the Difference?</vt:lpstr>
      <vt:lpstr>English Language Arts  Common Core State Standard Information</vt:lpstr>
      <vt:lpstr>Balancing Informational &amp; Literary Texts – Increase in teaching and learning with non-fiction text   </vt:lpstr>
      <vt:lpstr>ELA/Literacy Shift 1: Balancing Informational and Literary Text</vt:lpstr>
      <vt:lpstr>ELA/Literacy Shift 2: Grades 6-12 Knowledge in the Disciplines</vt:lpstr>
      <vt:lpstr>ELA/Literacy Shift 3: Staircase of  Complexity</vt:lpstr>
      <vt:lpstr>ELA/Literacy Shift 4: Text Based Answers</vt:lpstr>
      <vt:lpstr>ELA/Literacy Shift 5: Writing from Sources</vt:lpstr>
      <vt:lpstr>ELA/Literacy Shift 6: Academic Vocabulary</vt:lpstr>
      <vt:lpstr>Math Common Core State Standard Information</vt:lpstr>
      <vt:lpstr>Mathematical Standards for  Practice AND Content</vt:lpstr>
      <vt:lpstr>Priorities in Math</vt:lpstr>
      <vt:lpstr>Key Fluencies</vt:lpstr>
      <vt:lpstr>Mathematics Shift 1: Focus</vt:lpstr>
      <vt:lpstr>Mathematics Shift 2: Coherence</vt:lpstr>
      <vt:lpstr>Mathematics Shift 3: Fluency</vt:lpstr>
      <vt:lpstr>Mathematics Shift 4: Deep Understanding</vt:lpstr>
      <vt:lpstr>Mathematics Shift 5: Application</vt:lpstr>
      <vt:lpstr>Mathematics Shift 6: Dual Intensity</vt:lpstr>
      <vt:lpstr>Timeline</vt:lpstr>
      <vt:lpstr>Slide 24</vt:lpstr>
      <vt:lpstr>ELA/LITERACY SHIFTS IN ASSESSMENT </vt:lpstr>
      <vt:lpstr>            MATH SHIFTS IN ASSESSMENT </vt:lpstr>
      <vt:lpstr>Student Growth Percentiles and Methodologies</vt:lpstr>
      <vt:lpstr>Parking Lot</vt:lpstr>
    </vt:vector>
  </TitlesOfParts>
  <Company>SBOE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Common Core State Standards:  What You Need to Know</dc:title>
  <dc:creator>Summit Public Schools</dc:creator>
  <cp:lastModifiedBy>budhuber</cp:lastModifiedBy>
  <cp:revision>27</cp:revision>
  <cp:lastPrinted>2012-05-14T14:33:21Z</cp:lastPrinted>
  <dcterms:created xsi:type="dcterms:W3CDTF">2012-05-21T13:33:01Z</dcterms:created>
  <dcterms:modified xsi:type="dcterms:W3CDTF">2012-06-06T13:20:22Z</dcterms:modified>
</cp:coreProperties>
</file>