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79" r:id="rId2"/>
    <p:sldId id="280" r:id="rId3"/>
    <p:sldId id="281" r:id="rId4"/>
    <p:sldId id="282" r:id="rId5"/>
    <p:sldId id="283" r:id="rId6"/>
    <p:sldId id="284" r:id="rId7"/>
    <p:sldId id="285" r:id="rId8"/>
    <p:sldId id="286" r:id="rId9"/>
    <p:sldId id="287" r:id="rId10"/>
    <p:sldId id="288" r:id="rId11"/>
    <p:sldId id="256" r:id="rId12"/>
    <p:sldId id="272" r:id="rId13"/>
    <p:sldId id="257" r:id="rId14"/>
    <p:sldId id="267" r:id="rId15"/>
    <p:sldId id="264" r:id="rId16"/>
    <p:sldId id="262" r:id="rId17"/>
    <p:sldId id="258" r:id="rId18"/>
    <p:sldId id="269" r:id="rId19"/>
    <p:sldId id="270" r:id="rId20"/>
    <p:sldId id="259" r:id="rId21"/>
    <p:sldId id="260" r:id="rId22"/>
    <p:sldId id="268" r:id="rId23"/>
    <p:sldId id="271" r:id="rId24"/>
    <p:sldId id="265" r:id="rId25"/>
    <p:sldId id="266" r:id="rId26"/>
    <p:sldId id="261" r:id="rId27"/>
    <p:sldId id="273" r:id="rId28"/>
    <p:sldId id="274" r:id="rId29"/>
    <p:sldId id="275" r:id="rId30"/>
    <p:sldId id="276" r:id="rId31"/>
    <p:sldId id="277" r:id="rId32"/>
    <p:sldId id="278" r:id="rId3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51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8F791E-CACB-40BF-93AD-FF6392B2F32F}" type="datetimeFigureOut">
              <a:rPr lang="en-US" smtClean="0"/>
              <a:t>1/4/2016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EBF464-C0B9-446A-A142-3067BA9DBB8A}" type="slidenum">
              <a:rPr lang="en-US" smtClean="0"/>
              <a:t>‹#›</a:t>
            </a:fld>
            <a:endParaRPr lang="en-US"/>
          </a:p>
        </p:txBody>
      </p:sp>
    </p:spTree>
    <p:extLst>
      <p:ext uri="{BB962C8B-B14F-4D97-AF65-F5344CB8AC3E}">
        <p14:creationId xmlns:p14="http://schemas.microsoft.com/office/powerpoint/2010/main" val="2836547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4C181431-2D3C-4FE8-A485-746CDA97A50C}" type="slidenum">
              <a:rPr lang="en-US" altLang="en-US"/>
              <a:pPr/>
              <a:t>1</a:t>
            </a:fld>
            <a:endParaRPr lang="en-US" altLang="en-US"/>
          </a:p>
        </p:txBody>
      </p:sp>
      <p:sp>
        <p:nvSpPr>
          <p:cNvPr id="13314" name="Rectangle 1026"/>
          <p:cNvSpPr>
            <a:spLocks noChangeArrowheads="1" noTextEdit="1"/>
          </p:cNvSpPr>
          <p:nvPr>
            <p:ph type="sldImg"/>
          </p:nvPr>
        </p:nvSpPr>
        <p:spPr>
          <a:ln/>
        </p:spPr>
      </p:sp>
      <p:sp>
        <p:nvSpPr>
          <p:cNvPr id="13315" name="Rectangle 1027"/>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1007274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C8AC34C0-04A7-4B46-8385-70EFBD5C3216}" type="slidenum">
              <a:rPr lang="en-US" altLang="en-US"/>
              <a:pPr/>
              <a:t>10</a:t>
            </a:fld>
            <a:endParaRPr lang="en-US" altLang="en-US"/>
          </a:p>
        </p:txBody>
      </p:sp>
      <p:sp>
        <p:nvSpPr>
          <p:cNvPr id="16386" name="Rectangle 2"/>
          <p:cNvSpPr>
            <a:spLocks noChangeArrowheads="1" noTextEdit="1"/>
          </p:cNvSpPr>
          <p:nvPr>
            <p:ph type="sldImg"/>
          </p:nvPr>
        </p:nvSpPr>
        <p:spPr>
          <a:ln/>
        </p:spPr>
      </p:sp>
      <p:sp>
        <p:nvSpPr>
          <p:cNvPr id="1638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918150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CE6741E1-FD7F-40AD-8BB0-23891DCCEDF7}" type="slidenum">
              <a:rPr lang="en-US" altLang="en-US"/>
              <a:pPr/>
              <a:t>2</a:t>
            </a:fld>
            <a:endParaRPr lang="en-US" altLang="en-US"/>
          </a:p>
        </p:txBody>
      </p:sp>
      <p:sp>
        <p:nvSpPr>
          <p:cNvPr id="14338" name="Rectangle 1026"/>
          <p:cNvSpPr>
            <a:spLocks noChangeArrowheads="1" noTextEdit="1"/>
          </p:cNvSpPr>
          <p:nvPr>
            <p:ph type="sldImg"/>
          </p:nvPr>
        </p:nvSpPr>
        <p:spPr>
          <a:ln/>
        </p:spPr>
      </p:sp>
      <p:sp>
        <p:nvSpPr>
          <p:cNvPr id="14339" name="Rectangle 1027"/>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796699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0B43D424-B4A2-4797-B71A-8A85E9808CF0}" type="slidenum">
              <a:rPr lang="en-US" altLang="en-US"/>
              <a:pPr/>
              <a:t>3</a:t>
            </a:fld>
            <a:endParaRPr lang="en-US" altLang="en-US"/>
          </a:p>
        </p:txBody>
      </p:sp>
      <p:sp>
        <p:nvSpPr>
          <p:cNvPr id="18434" name="Rectangle 1026"/>
          <p:cNvSpPr>
            <a:spLocks noChangeArrowheads="1" noTextEdit="1"/>
          </p:cNvSpPr>
          <p:nvPr>
            <p:ph type="sldImg"/>
          </p:nvPr>
        </p:nvSpPr>
        <p:spPr>
          <a:ln/>
        </p:spPr>
      </p:sp>
      <p:sp>
        <p:nvSpPr>
          <p:cNvPr id="18435" name="Rectangle 1027"/>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5027429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07A335AD-75EF-44FF-BB13-124E722B6A26}" type="slidenum">
              <a:rPr lang="en-US" altLang="en-US"/>
              <a:pPr/>
              <a:t>4</a:t>
            </a:fld>
            <a:endParaRPr lang="en-US" altLang="en-US"/>
          </a:p>
        </p:txBody>
      </p:sp>
      <p:sp>
        <p:nvSpPr>
          <p:cNvPr id="19458" name="Rectangle 2"/>
          <p:cNvSpPr>
            <a:spLocks noChangeArrowheads="1" noTextEdit="1"/>
          </p:cNvSpPr>
          <p:nvPr>
            <p:ph type="sldImg"/>
          </p:nvPr>
        </p:nvSpPr>
        <p:spPr>
          <a:ln/>
        </p:spPr>
      </p:sp>
      <p:sp>
        <p:nvSpPr>
          <p:cNvPr id="1945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8363665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B24CB1C1-E5B9-4DC9-BAEA-0D9C80ED3A3B}" type="slidenum">
              <a:rPr lang="en-US" altLang="en-US"/>
              <a:pPr/>
              <a:t>5</a:t>
            </a:fld>
            <a:endParaRPr lang="en-US" altLang="en-US"/>
          </a:p>
        </p:txBody>
      </p:sp>
      <p:sp>
        <p:nvSpPr>
          <p:cNvPr id="15362" name="Rectangle 2"/>
          <p:cNvSpPr>
            <a:spLocks noChangeArrowheads="1" noTextEdit="1"/>
          </p:cNvSpPr>
          <p:nvPr>
            <p:ph type="sldImg"/>
          </p:nvPr>
        </p:nvSpPr>
        <p:spPr>
          <a:ln/>
        </p:spPr>
      </p:sp>
      <p:sp>
        <p:nvSpPr>
          <p:cNvPr id="1536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2551028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9162D309-90B5-46F0-A432-089E2A44311E}" type="slidenum">
              <a:rPr lang="en-US" altLang="en-US"/>
              <a:pPr/>
              <a:t>6</a:t>
            </a:fld>
            <a:endParaRPr lang="en-US" altLang="en-US"/>
          </a:p>
        </p:txBody>
      </p:sp>
      <p:sp>
        <p:nvSpPr>
          <p:cNvPr id="20482" name="Rectangle 2"/>
          <p:cNvSpPr>
            <a:spLocks noChangeArrowheads="1" noTextEdit="1"/>
          </p:cNvSpPr>
          <p:nvPr>
            <p:ph type="sldImg"/>
          </p:nvPr>
        </p:nvSpPr>
        <p:spPr>
          <a:ln/>
        </p:spPr>
      </p:sp>
      <p:sp>
        <p:nvSpPr>
          <p:cNvPr id="2048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160321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6D957894-EE48-4B9B-BEBD-2E6C7F0ACC89}" type="slidenum">
              <a:rPr lang="en-US" altLang="en-US"/>
              <a:pPr/>
              <a:t>7</a:t>
            </a:fld>
            <a:endParaRPr lang="en-US" altLang="en-US"/>
          </a:p>
        </p:txBody>
      </p:sp>
      <p:sp>
        <p:nvSpPr>
          <p:cNvPr id="21506" name="Rectangle 1026"/>
          <p:cNvSpPr>
            <a:spLocks noChangeArrowheads="1" noTextEdit="1"/>
          </p:cNvSpPr>
          <p:nvPr>
            <p:ph type="sldImg"/>
          </p:nvPr>
        </p:nvSpPr>
        <p:spPr>
          <a:ln/>
        </p:spPr>
      </p:sp>
      <p:sp>
        <p:nvSpPr>
          <p:cNvPr id="21507" name="Rectangle 1027"/>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8160562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773CC817-3ADA-4F0C-8A74-3B6DD11A2277}" type="slidenum">
              <a:rPr lang="en-US" altLang="en-US"/>
              <a:pPr/>
              <a:t>8</a:t>
            </a:fld>
            <a:endParaRPr lang="en-US" altLang="en-US"/>
          </a:p>
        </p:txBody>
      </p:sp>
      <p:sp>
        <p:nvSpPr>
          <p:cNvPr id="22530" name="Rectangle 1026"/>
          <p:cNvSpPr>
            <a:spLocks noChangeArrowheads="1" noTextEdit="1"/>
          </p:cNvSpPr>
          <p:nvPr>
            <p:ph type="sldImg"/>
          </p:nvPr>
        </p:nvSpPr>
        <p:spPr>
          <a:ln/>
        </p:spPr>
      </p:sp>
      <p:sp>
        <p:nvSpPr>
          <p:cNvPr id="22531" name="Rectangle 1027"/>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8113350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2DE6BD39-3207-4BCD-AF86-E28AABA174C4}" type="slidenum">
              <a:rPr lang="en-US" altLang="en-US"/>
              <a:pPr/>
              <a:t>9</a:t>
            </a:fld>
            <a:endParaRPr lang="en-US" altLang="en-US"/>
          </a:p>
        </p:txBody>
      </p:sp>
      <p:sp>
        <p:nvSpPr>
          <p:cNvPr id="17410" name="Rectangle 2"/>
          <p:cNvSpPr>
            <a:spLocks noChangeArrowheads="1" noTextEdit="1"/>
          </p:cNvSpPr>
          <p:nvPr>
            <p:ph type="sldImg"/>
          </p:nvPr>
        </p:nvSpPr>
        <p:spPr>
          <a:ln/>
        </p:spPr>
      </p:sp>
      <p:sp>
        <p:nvSpPr>
          <p:cNvPr id="1741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5375816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6B08E50-520E-4E6C-9E61-C5EBF91EEC1C}" type="datetimeFigureOut">
              <a:rPr lang="en-US"/>
              <a:pPr>
                <a:defRPr/>
              </a:pPr>
              <a:t>1/4/2016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07ABCB8-DA5F-463E-96CC-74FA05E48D3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E613D1A-45D4-4699-BCCA-CAA422D339CB}" type="datetimeFigureOut">
              <a:rPr lang="en-US"/>
              <a:pPr>
                <a:defRPr/>
              </a:pPr>
              <a:t>1/4/2016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8F0CE5C-945C-4004-B03F-2F782658750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50D01A6-EBEC-4E45-BB2B-B9CD62018AF4}" type="datetimeFigureOut">
              <a:rPr lang="en-US"/>
              <a:pPr>
                <a:defRPr/>
              </a:pPr>
              <a:t>1/4/2016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B87BE2D-41FE-48B5-B3A8-2BE08DEC074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4AEB626-CA74-4A00-8083-A3CBDD8AC929}" type="datetimeFigureOut">
              <a:rPr lang="en-US"/>
              <a:pPr>
                <a:defRPr/>
              </a:pPr>
              <a:t>1/4/2016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1F7FF95-F13A-4F4A-9ED8-3AE919901C3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3CFA6C5-F162-4230-ADF4-A9795BE8552D}" type="datetimeFigureOut">
              <a:rPr lang="en-US"/>
              <a:pPr>
                <a:defRPr/>
              </a:pPr>
              <a:t>1/4/2016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5013527-3610-44B9-8FD0-26F99AD2098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1BB0CA0-76F0-45F6-BA95-A8BAC8260BB1}" type="datetimeFigureOut">
              <a:rPr lang="en-US"/>
              <a:pPr>
                <a:defRPr/>
              </a:pPr>
              <a:t>1/4/2016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E25AACF-84CC-4789-957D-0D0B2BF4E75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5EC2F79-4E5D-44F6-867D-718273C2ABBF}" type="datetimeFigureOut">
              <a:rPr lang="en-US"/>
              <a:pPr>
                <a:defRPr/>
              </a:pPr>
              <a:t>1/4/2016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1318E93-7D0D-4342-9F2B-82A3A2F6EC2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F7860B6-24D9-4571-8209-F26EA575BE50}" type="datetimeFigureOut">
              <a:rPr lang="en-US"/>
              <a:pPr>
                <a:defRPr/>
              </a:pPr>
              <a:t>1/4/2016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A833941-07E7-420B-B997-CCF400CB6E5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2C84C3E-2181-4FBD-AFCE-EC644DB896AA}" type="datetimeFigureOut">
              <a:rPr lang="en-US"/>
              <a:pPr>
                <a:defRPr/>
              </a:pPr>
              <a:t>1/4/2016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8E96AE7-A261-42C4-84D5-F115864DE04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977A2C5-C035-48BA-93F2-4E111707B16E}" type="datetimeFigureOut">
              <a:rPr lang="en-US"/>
              <a:pPr>
                <a:defRPr/>
              </a:pPr>
              <a:t>1/4/2016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474FD64-0957-4B70-B0BC-A4113D1AB2A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BC6B954-12F6-4228-9763-80FFF64A5DF2}" type="datetimeFigureOut">
              <a:rPr lang="en-US"/>
              <a:pPr>
                <a:defRPr/>
              </a:pPr>
              <a:t>1/4/2016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865DC4E-61F2-4DEA-9CEB-DC0AC34D144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5C0BBB5C-6E38-4773-8509-55652B640418}" type="datetimeFigureOut">
              <a:rPr lang="en-US"/>
              <a:pPr>
                <a:defRPr/>
              </a:pPr>
              <a:t>1/4/2016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8FFAF960-2AE9-408A-B371-443CBA864C5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perseus.tufts.edu/hopper/text?doc=Perseus:text:1999.04.0057:entry=mi=mos" TargetMode="Externa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www.perseus.tufts.edu/hopper/text?doc=Perseus:text:1999.04.0057:entry=mi=mos" TargetMode="Externa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en.wikipedia.org/wiki/File:Richarlequin.jpg"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www-tc.pbs.org/wnet/americanmasters/files/2008/10/610_keaton_about.jpg"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www.youtube.com/watch?v=_lF0XMCssG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youtube.com/watch?v=cjZb5Y-yci4"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447800" y="1219200"/>
            <a:ext cx="7010400" cy="1143000"/>
          </a:xfrm>
        </p:spPr>
        <p:txBody>
          <a:bodyPr anchor="ctr"/>
          <a:lstStyle/>
          <a:p>
            <a:r>
              <a:rPr lang="en-US" altLang="en-US" sz="4400">
                <a:solidFill>
                  <a:srgbClr val="D11B29"/>
                </a:solidFill>
              </a:rPr>
              <a:t>Pantomime</a:t>
            </a:r>
            <a:endParaRPr lang="en-US" altLang="en-US" sz="4400"/>
          </a:p>
        </p:txBody>
      </p:sp>
      <p:sp>
        <p:nvSpPr>
          <p:cNvPr id="2051" name="Rectangle 3"/>
          <p:cNvSpPr>
            <a:spLocks noGrp="1" noChangeArrowheads="1"/>
          </p:cNvSpPr>
          <p:nvPr>
            <p:ph type="subTitle" idx="1"/>
          </p:nvPr>
        </p:nvSpPr>
        <p:spPr>
          <a:xfrm>
            <a:off x="1219200" y="7086600"/>
            <a:ext cx="6400800" cy="1371600"/>
          </a:xfrm>
        </p:spPr>
        <p:txBody>
          <a:bodyPr/>
          <a:lstStyle/>
          <a:p>
            <a:r>
              <a:rPr lang="en-US" altLang="en-US" sz="3200"/>
              <a:t>To accompany Text</a:t>
            </a:r>
          </a:p>
          <a:p>
            <a:r>
              <a:rPr lang="en-US" altLang="en-US" sz="3200"/>
              <a:t>pp.28-29, 402-3 </a:t>
            </a:r>
          </a:p>
          <a:p>
            <a:r>
              <a:rPr lang="en-US" altLang="en-US" sz="3200"/>
              <a:t>and teacher notes</a:t>
            </a:r>
          </a:p>
        </p:txBody>
      </p:sp>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685800"/>
            <a:ext cx="1968500" cy="1512888"/>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mime-artist-gesturing_~77500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2988" y="304800"/>
            <a:ext cx="1446212" cy="2514600"/>
          </a:xfrm>
          <a:prstGeom prst="rect">
            <a:avLst/>
          </a:prstGeom>
          <a:noFill/>
          <a:extLst>
            <a:ext uri="{909E8E84-426E-40DD-AFC4-6F175D3DCCD1}">
              <a14:hiddenFill xmlns:a14="http://schemas.microsoft.com/office/drawing/2010/main">
                <a:solidFill>
                  <a:srgbClr val="FFFFFF"/>
                </a:solidFill>
              </a14:hiddenFill>
            </a:ext>
          </a:extLst>
        </p:spPr>
      </p:pic>
      <p:sp>
        <p:nvSpPr>
          <p:cNvPr id="2054" name="Rectangle 6"/>
          <p:cNvSpPr>
            <a:spLocks noChangeArrowheads="1"/>
          </p:cNvSpPr>
          <p:nvPr/>
        </p:nvSpPr>
        <p:spPr bwMode="auto">
          <a:xfrm>
            <a:off x="685800" y="3048000"/>
            <a:ext cx="8458200" cy="3503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altLang="en-US" sz="3200">
                <a:solidFill>
                  <a:srgbClr val="373737"/>
                </a:solidFill>
              </a:rPr>
              <a:t>The word "pantomime" originates from the Greek words </a:t>
            </a:r>
            <a:r>
              <a:rPr lang="en-US" altLang="en-US" sz="3200" i="1">
                <a:solidFill>
                  <a:srgbClr val="373737"/>
                </a:solidFill>
              </a:rPr>
              <a:t>pan</a:t>
            </a:r>
            <a:r>
              <a:rPr lang="en-US" altLang="en-US" sz="3200">
                <a:solidFill>
                  <a:srgbClr val="373737"/>
                </a:solidFill>
              </a:rPr>
              <a:t> and </a:t>
            </a:r>
            <a:r>
              <a:rPr lang="en-US" altLang="en-US" sz="3200" i="1">
                <a:solidFill>
                  <a:srgbClr val="373737"/>
                </a:solidFill>
              </a:rPr>
              <a:t>mimos</a:t>
            </a:r>
            <a:r>
              <a:rPr lang="en-US" altLang="en-US" sz="3200">
                <a:solidFill>
                  <a:srgbClr val="373737"/>
                </a:solidFill>
              </a:rPr>
              <a:t>, "all imitating". Performances of pantomime in Ancient Greece were a popular form of entertainment that typified comedies and tragedies. In Roman civilization, pantomime was performed as part of regular theater. </a:t>
            </a:r>
          </a:p>
        </p:txBody>
      </p:sp>
    </p:spTree>
    <p:extLst>
      <p:ext uri="{BB962C8B-B14F-4D97-AF65-F5344CB8AC3E}">
        <p14:creationId xmlns:p14="http://schemas.microsoft.com/office/powerpoint/2010/main" val="24665773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ltLang="en-US">
                <a:solidFill>
                  <a:srgbClr val="D11B29"/>
                </a:solidFill>
              </a:rPr>
              <a:t>Vocabulary Words</a:t>
            </a:r>
            <a:endParaRPr lang="en-US" altLang="en-US"/>
          </a:p>
        </p:txBody>
      </p:sp>
      <p:sp>
        <p:nvSpPr>
          <p:cNvPr id="3075" name="Rectangle 3"/>
          <p:cNvSpPr>
            <a:spLocks noGrp="1" noChangeArrowheads="1"/>
          </p:cNvSpPr>
          <p:nvPr>
            <p:ph type="body" idx="1"/>
          </p:nvPr>
        </p:nvSpPr>
        <p:spPr>
          <a:xfrm>
            <a:off x="685800" y="1981200"/>
            <a:ext cx="3657600" cy="4114800"/>
          </a:xfrm>
        </p:spPr>
        <p:txBody>
          <a:bodyPr/>
          <a:lstStyle/>
          <a:p>
            <a:pPr>
              <a:lnSpc>
                <a:spcPct val="90000"/>
              </a:lnSpc>
              <a:buFontTx/>
              <a:buNone/>
            </a:pPr>
            <a:r>
              <a:rPr lang="en-US" altLang="en-US" sz="2800"/>
              <a:t>Pantomime/Mime</a:t>
            </a:r>
          </a:p>
          <a:p>
            <a:pPr>
              <a:lnSpc>
                <a:spcPct val="90000"/>
              </a:lnSpc>
              <a:buFontTx/>
              <a:buNone/>
            </a:pPr>
            <a:r>
              <a:rPr lang="en-US" altLang="en-US" sz="2800"/>
              <a:t>Facial expressions</a:t>
            </a:r>
          </a:p>
          <a:p>
            <a:pPr>
              <a:lnSpc>
                <a:spcPct val="90000"/>
              </a:lnSpc>
              <a:buFontTx/>
              <a:buNone/>
            </a:pPr>
            <a:r>
              <a:rPr lang="en-US" altLang="en-US" sz="2800"/>
              <a:t>Gestures</a:t>
            </a:r>
          </a:p>
          <a:p>
            <a:pPr>
              <a:lnSpc>
                <a:spcPct val="90000"/>
              </a:lnSpc>
              <a:buFontTx/>
              <a:buNone/>
            </a:pPr>
            <a:r>
              <a:rPr lang="en-US" altLang="en-US" sz="2800"/>
              <a:t>Body movement</a:t>
            </a:r>
          </a:p>
          <a:p>
            <a:pPr>
              <a:lnSpc>
                <a:spcPct val="90000"/>
              </a:lnSpc>
              <a:buFontTx/>
              <a:buNone/>
            </a:pPr>
            <a:r>
              <a:rPr lang="en-US" altLang="en-US" sz="2800"/>
              <a:t>Balance</a:t>
            </a:r>
          </a:p>
          <a:p>
            <a:pPr>
              <a:lnSpc>
                <a:spcPct val="90000"/>
              </a:lnSpc>
              <a:buFontTx/>
              <a:buNone/>
            </a:pPr>
            <a:r>
              <a:rPr lang="en-US" altLang="en-US" sz="2800"/>
              <a:t>Imagination</a:t>
            </a:r>
          </a:p>
          <a:p>
            <a:pPr>
              <a:lnSpc>
                <a:spcPct val="90000"/>
              </a:lnSpc>
              <a:buFontTx/>
              <a:buNone/>
            </a:pPr>
            <a:r>
              <a:rPr lang="en-US" altLang="en-US" sz="2800"/>
              <a:t>Resistance</a:t>
            </a:r>
          </a:p>
          <a:p>
            <a:pPr>
              <a:lnSpc>
                <a:spcPct val="90000"/>
              </a:lnSpc>
              <a:buFontTx/>
              <a:buNone/>
            </a:pPr>
            <a:endParaRPr lang="en-US" altLang="en-US" sz="2800"/>
          </a:p>
          <a:p>
            <a:pPr>
              <a:lnSpc>
                <a:spcPct val="90000"/>
              </a:lnSpc>
            </a:pPr>
            <a:endParaRPr lang="en-US" altLang="en-US" sz="2800"/>
          </a:p>
        </p:txBody>
      </p:sp>
      <p:pic>
        <p:nvPicPr>
          <p:cNvPr id="3076" name="Picture 4" descr="TCL04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1905000"/>
            <a:ext cx="2179638"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11762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ctrTitle"/>
          </p:nvPr>
        </p:nvSpPr>
        <p:spPr>
          <a:xfrm>
            <a:off x="1828800" y="2209800"/>
            <a:ext cx="5334000" cy="1470025"/>
          </a:xfrm>
        </p:spPr>
        <p:txBody>
          <a:bodyPr/>
          <a:lstStyle/>
          <a:p>
            <a:r>
              <a:rPr lang="en-US" smtClean="0"/>
              <a:t>PANTOMIME/MIME</a:t>
            </a:r>
          </a:p>
        </p:txBody>
      </p:sp>
      <p:sp>
        <p:nvSpPr>
          <p:cNvPr id="3" name="Subtitle 2"/>
          <p:cNvSpPr>
            <a:spLocks noGrp="1"/>
          </p:cNvSpPr>
          <p:nvPr>
            <p:ph type="subTitle" idx="1"/>
          </p:nvPr>
        </p:nvSpPr>
        <p:spPr>
          <a:xfrm>
            <a:off x="2209800" y="3886200"/>
            <a:ext cx="4419600" cy="990600"/>
          </a:xfrm>
        </p:spPr>
        <p:txBody>
          <a:bodyPr rtlCol="0">
            <a:normAutofit/>
          </a:bodyPr>
          <a:lstStyle/>
          <a:p>
            <a:pPr fontAlgn="auto">
              <a:spcAft>
                <a:spcPts val="0"/>
              </a:spcAft>
              <a:buFont typeface="Arial" pitchFamily="34" charset="0"/>
              <a:buNone/>
              <a:defRPr/>
            </a:pPr>
            <a:r>
              <a:rPr lang="en-US" dirty="0" smtClean="0"/>
              <a:t>The art of physical acting</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3"/>
          <p:cNvPicPr>
            <a:picLocks noChangeAspect="1" noChangeArrowheads="1"/>
          </p:cNvPicPr>
          <p:nvPr/>
        </p:nvPicPr>
        <p:blipFill>
          <a:blip r:embed="rId2"/>
          <a:srcRect/>
          <a:stretch>
            <a:fillRect/>
          </a:stretch>
        </p:blipFill>
        <p:spPr bwMode="auto">
          <a:xfrm>
            <a:off x="1981200" y="228600"/>
            <a:ext cx="4800600" cy="6400800"/>
          </a:xfrm>
          <a:prstGeom prst="rect">
            <a:avLst/>
          </a:prstGeom>
          <a:noFill/>
          <a:ln w="9525">
            <a:noFill/>
            <a:miter lim="800000"/>
            <a:headEnd/>
            <a:tailEnd/>
          </a:ln>
        </p:spPr>
      </p:pic>
      <p:sp>
        <p:nvSpPr>
          <p:cNvPr id="6" name="Rectangle 5"/>
          <p:cNvSpPr/>
          <p:nvPr/>
        </p:nvSpPr>
        <p:spPr>
          <a:xfrm>
            <a:off x="6561138" y="2209800"/>
            <a:ext cx="304800" cy="2362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ctrTitle"/>
          </p:nvPr>
        </p:nvSpPr>
        <p:spPr>
          <a:xfrm>
            <a:off x="762000" y="381000"/>
            <a:ext cx="7772400" cy="1470025"/>
          </a:xfrm>
        </p:spPr>
        <p:txBody>
          <a:bodyPr/>
          <a:lstStyle/>
          <a:p>
            <a:r>
              <a:rPr lang="en-US" smtClean="0"/>
              <a:t>PANTOMIME/MIME</a:t>
            </a:r>
          </a:p>
        </p:txBody>
      </p:sp>
      <p:sp>
        <p:nvSpPr>
          <p:cNvPr id="3" name="Subtitle 2"/>
          <p:cNvSpPr>
            <a:spLocks noGrp="1"/>
          </p:cNvSpPr>
          <p:nvPr>
            <p:ph type="subTitle" idx="1"/>
          </p:nvPr>
        </p:nvSpPr>
        <p:spPr>
          <a:xfrm>
            <a:off x="914400" y="1676400"/>
            <a:ext cx="4191000" cy="4495800"/>
          </a:xfrm>
        </p:spPr>
        <p:txBody>
          <a:bodyPr rtlCol="0">
            <a:normAutofit fontScale="62500" lnSpcReduction="20000"/>
          </a:bodyPr>
          <a:lstStyle/>
          <a:p>
            <a:pPr fontAlgn="auto">
              <a:spcAft>
                <a:spcPts val="0"/>
              </a:spcAft>
              <a:buFont typeface="Arial" pitchFamily="34" charset="0"/>
              <a:buNone/>
              <a:defRPr/>
            </a:pPr>
            <a:r>
              <a:rPr lang="en-US" dirty="0" smtClean="0"/>
              <a:t>A </a:t>
            </a:r>
            <a:r>
              <a:rPr lang="en-US" b="1" dirty="0" smtClean="0"/>
              <a:t>mime artist</a:t>
            </a:r>
            <a:r>
              <a:rPr lang="en-US" dirty="0" smtClean="0"/>
              <a:t> (from Greek "</a:t>
            </a:r>
            <a:r>
              <a:rPr lang="en-US" dirty="0" err="1" smtClean="0"/>
              <a:t>μίμος</a:t>
            </a:r>
            <a:r>
              <a:rPr lang="en-US" dirty="0" smtClean="0"/>
              <a:t>"—</a:t>
            </a:r>
            <a:r>
              <a:rPr lang="en-US" i="1" dirty="0" err="1" smtClean="0"/>
              <a:t>mimos</a:t>
            </a:r>
            <a:r>
              <a:rPr lang="en-US" dirty="0" smtClean="0"/>
              <a:t>, "imitator, actor")</a:t>
            </a:r>
            <a:endParaRPr lang="en-US" baseline="30000" dirty="0" smtClean="0"/>
          </a:p>
          <a:p>
            <a:pPr fontAlgn="auto">
              <a:spcAft>
                <a:spcPts val="0"/>
              </a:spcAft>
              <a:buFont typeface="Arial" pitchFamily="34" charset="0"/>
              <a:buNone/>
              <a:defRPr/>
            </a:pPr>
            <a:r>
              <a:rPr lang="en-US" dirty="0" smtClean="0"/>
              <a:t> is someone who uses </a:t>
            </a:r>
            <a:r>
              <a:rPr lang="en-US" b="1" dirty="0" smtClean="0"/>
              <a:t>mime</a:t>
            </a:r>
            <a:r>
              <a:rPr lang="en-US" dirty="0" smtClean="0"/>
              <a:t> as a theatrical medium or as a performance art, involving miming, or the acting out a story through body motions, without use of speech. </a:t>
            </a:r>
          </a:p>
          <a:p>
            <a:pPr fontAlgn="auto">
              <a:spcAft>
                <a:spcPts val="0"/>
              </a:spcAft>
              <a:buFont typeface="Arial" pitchFamily="34" charset="0"/>
              <a:buNone/>
              <a:defRPr/>
            </a:pPr>
            <a:endParaRPr lang="en-US" dirty="0"/>
          </a:p>
          <a:p>
            <a:pPr fontAlgn="auto">
              <a:spcAft>
                <a:spcPts val="0"/>
              </a:spcAft>
              <a:buFont typeface="Arial" pitchFamily="34" charset="0"/>
              <a:buNone/>
              <a:defRPr/>
            </a:pPr>
            <a:r>
              <a:rPr lang="en-US" dirty="0" smtClean="0"/>
              <a:t>In earlier times, in English, such a performer was referred to as a </a:t>
            </a:r>
            <a:r>
              <a:rPr lang="en-US" b="1" dirty="0" smtClean="0"/>
              <a:t>mummer</a:t>
            </a:r>
            <a:r>
              <a:rPr lang="en-US" dirty="0" smtClean="0"/>
              <a:t>. </a:t>
            </a:r>
          </a:p>
          <a:p>
            <a:pPr fontAlgn="auto">
              <a:spcAft>
                <a:spcPts val="0"/>
              </a:spcAft>
              <a:buFont typeface="Arial" pitchFamily="34" charset="0"/>
              <a:buNone/>
              <a:defRPr/>
            </a:pPr>
            <a:endParaRPr lang="en-US" dirty="0"/>
          </a:p>
          <a:p>
            <a:pPr fontAlgn="auto">
              <a:spcAft>
                <a:spcPts val="0"/>
              </a:spcAft>
              <a:buFont typeface="Arial" pitchFamily="34" charset="0"/>
              <a:buNone/>
              <a:defRPr/>
            </a:pPr>
            <a:r>
              <a:rPr lang="en-US" dirty="0" smtClean="0"/>
              <a:t>Miming is to be distinguished from silent comedy, in which the artist is a seamless character in a film or sketch.</a:t>
            </a:r>
            <a:endParaRPr lang="en-US" dirty="0"/>
          </a:p>
        </p:txBody>
      </p:sp>
      <p:sp>
        <p:nvSpPr>
          <p:cNvPr id="4" name="TextBox 3"/>
          <p:cNvSpPr txBox="1"/>
          <p:nvPr/>
        </p:nvSpPr>
        <p:spPr>
          <a:xfrm>
            <a:off x="1219200" y="6248400"/>
            <a:ext cx="6940550" cy="307975"/>
          </a:xfrm>
          <a:prstGeom prst="rect">
            <a:avLst/>
          </a:prstGeom>
          <a:noFill/>
        </p:spPr>
        <p:txBody>
          <a:bodyPr wrap="none">
            <a:spAutoFit/>
          </a:bodyPr>
          <a:lstStyle/>
          <a:p>
            <a:pPr fontAlgn="auto">
              <a:spcBef>
                <a:spcPts val="0"/>
              </a:spcBef>
              <a:spcAft>
                <a:spcPts val="0"/>
              </a:spcAft>
              <a:defRPr/>
            </a:pPr>
            <a:r>
              <a:rPr lang="en-US" sz="1400" dirty="0" err="1">
                <a:solidFill>
                  <a:schemeClr val="accent3">
                    <a:lumMod val="75000"/>
                  </a:schemeClr>
                </a:solidFill>
                <a:latin typeface="+mn-lt"/>
                <a:hlinkClick r:id="rId2"/>
              </a:rPr>
              <a:t>μίμος</a:t>
            </a:r>
            <a:r>
              <a:rPr lang="en-US" sz="1400" dirty="0">
                <a:solidFill>
                  <a:schemeClr val="accent3">
                    <a:lumMod val="75000"/>
                  </a:schemeClr>
                </a:solidFill>
                <a:latin typeface="+mn-lt"/>
              </a:rPr>
              <a:t>, Henry George Liddell, Robert Scott, </a:t>
            </a:r>
            <a:r>
              <a:rPr lang="en-US" sz="1400" i="1" dirty="0">
                <a:solidFill>
                  <a:schemeClr val="accent3">
                    <a:lumMod val="75000"/>
                  </a:schemeClr>
                </a:solidFill>
                <a:latin typeface="+mn-lt"/>
              </a:rPr>
              <a:t>A Greek-English Lexicon</a:t>
            </a:r>
            <a:r>
              <a:rPr lang="en-US" sz="1400" dirty="0">
                <a:solidFill>
                  <a:schemeClr val="accent3">
                    <a:lumMod val="75000"/>
                  </a:schemeClr>
                </a:solidFill>
                <a:latin typeface="+mn-lt"/>
              </a:rPr>
              <a:t>, on Perseus Digital Library</a:t>
            </a:r>
          </a:p>
        </p:txBody>
      </p:sp>
      <p:pic>
        <p:nvPicPr>
          <p:cNvPr id="15364" name="Picture 2"/>
          <p:cNvPicPr>
            <a:picLocks noChangeAspect="1" noChangeArrowheads="1"/>
          </p:cNvPicPr>
          <p:nvPr/>
        </p:nvPicPr>
        <p:blipFill>
          <a:blip r:embed="rId3"/>
          <a:srcRect/>
          <a:stretch>
            <a:fillRect/>
          </a:stretch>
        </p:blipFill>
        <p:spPr bwMode="auto">
          <a:xfrm>
            <a:off x="5257800" y="2286000"/>
            <a:ext cx="3600450" cy="2800350"/>
          </a:xfrm>
          <a:prstGeom prst="rect">
            <a:avLst/>
          </a:prstGeom>
          <a:noFill/>
          <a:ln w="9525">
            <a:noFill/>
            <a:miter lim="800000"/>
            <a:headEnd/>
            <a:tailEnd/>
          </a:ln>
        </p:spPr>
      </p:pic>
      <p:sp>
        <p:nvSpPr>
          <p:cNvPr id="15365" name="Rectangle 4"/>
          <p:cNvSpPr>
            <a:spLocks noChangeArrowheads="1"/>
          </p:cNvSpPr>
          <p:nvPr/>
        </p:nvSpPr>
        <p:spPr bwMode="auto">
          <a:xfrm>
            <a:off x="5724525" y="5257800"/>
            <a:ext cx="2667000" cy="230188"/>
          </a:xfrm>
          <a:prstGeom prst="rect">
            <a:avLst/>
          </a:prstGeom>
          <a:noFill/>
          <a:ln w="9525">
            <a:noFill/>
            <a:miter lim="800000"/>
            <a:headEnd/>
            <a:tailEnd/>
          </a:ln>
        </p:spPr>
        <p:txBody>
          <a:bodyPr>
            <a:spAutoFit/>
          </a:bodyPr>
          <a:lstStyle/>
          <a:p>
            <a:r>
              <a:rPr lang="en-US" sz="900">
                <a:latin typeface="Calibri" pitchFamily="34" charset="0"/>
              </a:rPr>
              <a:t>http://www.obit-mag.com/articles/master-mime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ctrTitle"/>
          </p:nvPr>
        </p:nvSpPr>
        <p:spPr>
          <a:xfrm>
            <a:off x="762000" y="381000"/>
            <a:ext cx="7772400" cy="1470025"/>
          </a:xfrm>
        </p:spPr>
        <p:txBody>
          <a:bodyPr/>
          <a:lstStyle/>
          <a:p>
            <a:r>
              <a:rPr lang="en-US" smtClean="0"/>
              <a:t>PANTOMIME/MIME</a:t>
            </a:r>
          </a:p>
        </p:txBody>
      </p:sp>
      <p:sp>
        <p:nvSpPr>
          <p:cNvPr id="3" name="Subtitle 2"/>
          <p:cNvSpPr>
            <a:spLocks noGrp="1"/>
          </p:cNvSpPr>
          <p:nvPr>
            <p:ph type="subTitle" idx="1"/>
          </p:nvPr>
        </p:nvSpPr>
        <p:spPr>
          <a:xfrm>
            <a:off x="482600" y="1676400"/>
            <a:ext cx="4191000" cy="4495800"/>
          </a:xfrm>
        </p:spPr>
        <p:txBody>
          <a:bodyPr rtlCol="0">
            <a:normAutofit fontScale="70000" lnSpcReduction="20000"/>
          </a:bodyPr>
          <a:lstStyle/>
          <a:p>
            <a:pPr fontAlgn="auto">
              <a:spcAft>
                <a:spcPts val="0"/>
              </a:spcAft>
              <a:buFont typeface="Arial" pitchFamily="34" charset="0"/>
              <a:buNone/>
              <a:defRPr/>
            </a:pPr>
            <a:r>
              <a:rPr lang="en-US" dirty="0"/>
              <a:t>M</a:t>
            </a:r>
            <a:r>
              <a:rPr lang="en-US" dirty="0" smtClean="0"/>
              <a:t>ime </a:t>
            </a:r>
            <a:r>
              <a:rPr lang="en-US" dirty="0"/>
              <a:t>is one of the oldest forms of theatre - the dramatic art of representing scenes from life through expressive bodily and facial movements. </a:t>
            </a:r>
            <a:endParaRPr lang="en-US" dirty="0" smtClean="0"/>
          </a:p>
          <a:p>
            <a:pPr fontAlgn="auto">
              <a:spcAft>
                <a:spcPts val="0"/>
              </a:spcAft>
              <a:buFont typeface="Arial" pitchFamily="34" charset="0"/>
              <a:buNone/>
              <a:defRPr/>
            </a:pPr>
            <a:endParaRPr lang="en-US" dirty="0"/>
          </a:p>
          <a:p>
            <a:pPr fontAlgn="auto">
              <a:spcAft>
                <a:spcPts val="0"/>
              </a:spcAft>
              <a:buFont typeface="Arial" pitchFamily="34" charset="0"/>
              <a:buNone/>
              <a:defRPr/>
            </a:pPr>
            <a:r>
              <a:rPr lang="en-US" dirty="0"/>
              <a:t>Originates at its earliest in Ancient Greece; the name is taken from a single masked dancer called </a:t>
            </a:r>
            <a:r>
              <a:rPr lang="en-US" i="1" dirty="0" err="1" smtClean="0"/>
              <a:t>Pantomimus</a:t>
            </a:r>
            <a:endParaRPr lang="en-US" dirty="0" smtClean="0"/>
          </a:p>
          <a:p>
            <a:pPr fontAlgn="auto">
              <a:spcAft>
                <a:spcPts val="0"/>
              </a:spcAft>
              <a:buFont typeface="Arial" pitchFamily="34" charset="0"/>
              <a:buNone/>
              <a:defRPr/>
            </a:pPr>
            <a:endParaRPr lang="en-US" dirty="0"/>
          </a:p>
          <a:p>
            <a:pPr fontAlgn="auto">
              <a:spcAft>
                <a:spcPts val="0"/>
              </a:spcAft>
              <a:buFont typeface="Arial" pitchFamily="34" charset="0"/>
              <a:buNone/>
              <a:defRPr/>
            </a:pPr>
            <a:r>
              <a:rPr lang="en-US" dirty="0" smtClean="0"/>
              <a:t>"</a:t>
            </a:r>
            <a:r>
              <a:rPr lang="en-US" dirty="0"/>
              <a:t>Pantomime" is </a:t>
            </a:r>
            <a:r>
              <a:rPr lang="en-US" i="1" dirty="0"/>
              <a:t>all-in-mimic</a:t>
            </a:r>
            <a:r>
              <a:rPr lang="en-US" dirty="0"/>
              <a:t>, and usually refers to the mimed dramatic sketch as a whole.</a:t>
            </a:r>
          </a:p>
        </p:txBody>
      </p:sp>
      <p:sp>
        <p:nvSpPr>
          <p:cNvPr id="4" name="TextBox 3"/>
          <p:cNvSpPr txBox="1"/>
          <p:nvPr/>
        </p:nvSpPr>
        <p:spPr>
          <a:xfrm>
            <a:off x="3048000" y="6248400"/>
            <a:ext cx="3251200" cy="307975"/>
          </a:xfrm>
          <a:prstGeom prst="rect">
            <a:avLst/>
          </a:prstGeom>
          <a:noFill/>
        </p:spPr>
        <p:txBody>
          <a:bodyPr wrap="none">
            <a:spAutoFit/>
          </a:bodyPr>
          <a:lstStyle/>
          <a:p>
            <a:pPr fontAlgn="auto">
              <a:spcBef>
                <a:spcPts val="0"/>
              </a:spcBef>
              <a:spcAft>
                <a:spcPts val="0"/>
              </a:spcAft>
              <a:defRPr/>
            </a:pPr>
            <a:r>
              <a:rPr lang="en-US" sz="1400" dirty="0">
                <a:solidFill>
                  <a:schemeClr val="accent3">
                    <a:lumMod val="75000"/>
                  </a:schemeClr>
                </a:solidFill>
                <a:latin typeface="+mn-lt"/>
              </a:rPr>
              <a:t>http://www.mimelikethis.com/theart.htm</a:t>
            </a:r>
          </a:p>
        </p:txBody>
      </p:sp>
      <p:pic>
        <p:nvPicPr>
          <p:cNvPr id="16388" name="Picture 2" descr="http://tarang.iiitdmj.ac.in/images/mime.jpg"/>
          <p:cNvPicPr>
            <a:picLocks noChangeAspect="1" noChangeArrowheads="1"/>
          </p:cNvPicPr>
          <p:nvPr/>
        </p:nvPicPr>
        <p:blipFill>
          <a:blip r:embed="rId2"/>
          <a:srcRect/>
          <a:stretch>
            <a:fillRect/>
          </a:stretch>
        </p:blipFill>
        <p:spPr bwMode="auto">
          <a:xfrm>
            <a:off x="5105400" y="2259013"/>
            <a:ext cx="3743325" cy="2484437"/>
          </a:xfrm>
          <a:prstGeom prst="rect">
            <a:avLst/>
          </a:prstGeom>
          <a:noFill/>
          <a:ln w="9525">
            <a:noFill/>
            <a:miter lim="800000"/>
            <a:headEnd/>
            <a:tailEnd/>
          </a:ln>
        </p:spPr>
      </p:pic>
      <p:sp>
        <p:nvSpPr>
          <p:cNvPr id="16389" name="Rectangle 4"/>
          <p:cNvSpPr>
            <a:spLocks noChangeArrowheads="1"/>
          </p:cNvSpPr>
          <p:nvPr/>
        </p:nvSpPr>
        <p:spPr bwMode="auto">
          <a:xfrm>
            <a:off x="5970588" y="4953000"/>
            <a:ext cx="2012950" cy="230188"/>
          </a:xfrm>
          <a:prstGeom prst="rect">
            <a:avLst/>
          </a:prstGeom>
          <a:noFill/>
          <a:ln w="9525">
            <a:noFill/>
            <a:miter lim="800000"/>
            <a:headEnd/>
            <a:tailEnd/>
          </a:ln>
        </p:spPr>
        <p:txBody>
          <a:bodyPr wrap="none">
            <a:spAutoFit/>
          </a:bodyPr>
          <a:lstStyle/>
          <a:p>
            <a:r>
              <a:rPr lang="en-US" sz="900">
                <a:latin typeface="Calibri" pitchFamily="34" charset="0"/>
              </a:rPr>
              <a:t>http://tarang.iiitdmj.ac.in/nishabd.php</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ctrTitle"/>
          </p:nvPr>
        </p:nvSpPr>
        <p:spPr>
          <a:xfrm>
            <a:off x="762000" y="381000"/>
            <a:ext cx="7772400" cy="1470025"/>
          </a:xfrm>
        </p:spPr>
        <p:txBody>
          <a:bodyPr/>
          <a:lstStyle/>
          <a:p>
            <a:r>
              <a:rPr lang="en-US" smtClean="0"/>
              <a:t>PANTOMIME/MIME</a:t>
            </a:r>
          </a:p>
        </p:txBody>
      </p:sp>
      <p:sp>
        <p:nvSpPr>
          <p:cNvPr id="3" name="Subtitle 2"/>
          <p:cNvSpPr>
            <a:spLocks noGrp="1"/>
          </p:cNvSpPr>
          <p:nvPr>
            <p:ph type="subTitle" idx="1"/>
          </p:nvPr>
        </p:nvSpPr>
        <p:spPr>
          <a:xfrm>
            <a:off x="914400" y="1676400"/>
            <a:ext cx="4191000" cy="4495800"/>
          </a:xfrm>
        </p:spPr>
        <p:txBody>
          <a:bodyPr rtlCol="0">
            <a:normAutofit fontScale="92500" lnSpcReduction="20000"/>
          </a:bodyPr>
          <a:lstStyle/>
          <a:p>
            <a:pPr fontAlgn="auto">
              <a:spcAft>
                <a:spcPts val="0"/>
              </a:spcAft>
              <a:buFont typeface="Arial" pitchFamily="34" charset="0"/>
              <a:buNone/>
              <a:defRPr/>
            </a:pPr>
            <a:r>
              <a:rPr lang="en-US" dirty="0" smtClean="0"/>
              <a:t>Paris</a:t>
            </a:r>
            <a:r>
              <a:rPr lang="en-US" dirty="0"/>
              <a:t>, Jean-Gaspard </a:t>
            </a:r>
            <a:r>
              <a:rPr lang="en-US" dirty="0" err="1"/>
              <a:t>Deburau</a:t>
            </a:r>
            <a:r>
              <a:rPr lang="en-US" dirty="0"/>
              <a:t> solidified the many attributes that we have come to know in modern times—the silent figure in </a:t>
            </a:r>
            <a:r>
              <a:rPr lang="en-US" dirty="0" smtClean="0"/>
              <a:t>whiteface</a:t>
            </a:r>
          </a:p>
          <a:p>
            <a:pPr fontAlgn="auto">
              <a:spcAft>
                <a:spcPts val="0"/>
              </a:spcAft>
              <a:buFont typeface="Arial" pitchFamily="34" charset="0"/>
              <a:buNone/>
              <a:defRPr/>
            </a:pPr>
            <a:endParaRPr lang="en-US" dirty="0"/>
          </a:p>
          <a:p>
            <a:pPr fontAlgn="auto">
              <a:spcAft>
                <a:spcPts val="0"/>
              </a:spcAft>
              <a:buFont typeface="Arial" pitchFamily="34" charset="0"/>
              <a:buNone/>
              <a:defRPr/>
            </a:pPr>
            <a:r>
              <a:rPr lang="en-US" dirty="0" smtClean="0"/>
              <a:t>Pantomime and mime </a:t>
            </a:r>
            <a:r>
              <a:rPr lang="en-US" dirty="0"/>
              <a:t>played an important role in films prior to advent of </a:t>
            </a:r>
            <a:r>
              <a:rPr lang="en-US" dirty="0" smtClean="0"/>
              <a:t>“talkies” </a:t>
            </a:r>
            <a:endParaRPr lang="en-US" dirty="0"/>
          </a:p>
        </p:txBody>
      </p:sp>
      <p:sp>
        <p:nvSpPr>
          <p:cNvPr id="4" name="TextBox 3"/>
          <p:cNvSpPr txBox="1"/>
          <p:nvPr/>
        </p:nvSpPr>
        <p:spPr>
          <a:xfrm>
            <a:off x="1219200" y="6248400"/>
            <a:ext cx="6940550" cy="307975"/>
          </a:xfrm>
          <a:prstGeom prst="rect">
            <a:avLst/>
          </a:prstGeom>
          <a:noFill/>
        </p:spPr>
        <p:txBody>
          <a:bodyPr wrap="none">
            <a:spAutoFit/>
          </a:bodyPr>
          <a:lstStyle/>
          <a:p>
            <a:pPr fontAlgn="auto">
              <a:spcBef>
                <a:spcPts val="0"/>
              </a:spcBef>
              <a:spcAft>
                <a:spcPts val="0"/>
              </a:spcAft>
              <a:defRPr/>
            </a:pPr>
            <a:r>
              <a:rPr lang="en-US" sz="1400" dirty="0" err="1">
                <a:solidFill>
                  <a:schemeClr val="accent3">
                    <a:lumMod val="75000"/>
                  </a:schemeClr>
                </a:solidFill>
                <a:latin typeface="+mn-lt"/>
                <a:hlinkClick r:id="rId2"/>
              </a:rPr>
              <a:t>μίμος</a:t>
            </a:r>
            <a:r>
              <a:rPr lang="en-US" sz="1400" dirty="0">
                <a:solidFill>
                  <a:schemeClr val="accent3">
                    <a:lumMod val="75000"/>
                  </a:schemeClr>
                </a:solidFill>
                <a:latin typeface="+mn-lt"/>
              </a:rPr>
              <a:t>, Henry George Liddell, Robert Scott, </a:t>
            </a:r>
            <a:r>
              <a:rPr lang="en-US" sz="1400" i="1" dirty="0">
                <a:solidFill>
                  <a:schemeClr val="accent3">
                    <a:lumMod val="75000"/>
                  </a:schemeClr>
                </a:solidFill>
                <a:latin typeface="+mn-lt"/>
              </a:rPr>
              <a:t>A Greek-English Lexicon</a:t>
            </a:r>
            <a:r>
              <a:rPr lang="en-US" sz="1400" dirty="0">
                <a:solidFill>
                  <a:schemeClr val="accent3">
                    <a:lumMod val="75000"/>
                  </a:schemeClr>
                </a:solidFill>
                <a:latin typeface="+mn-lt"/>
              </a:rPr>
              <a:t>, on Perseus Digital Library</a:t>
            </a:r>
          </a:p>
        </p:txBody>
      </p:sp>
      <p:pic>
        <p:nvPicPr>
          <p:cNvPr id="17412" name="Picture 2"/>
          <p:cNvPicPr>
            <a:picLocks noChangeAspect="1" noChangeArrowheads="1"/>
          </p:cNvPicPr>
          <p:nvPr/>
        </p:nvPicPr>
        <p:blipFill>
          <a:blip r:embed="rId3"/>
          <a:srcRect/>
          <a:stretch>
            <a:fillRect/>
          </a:stretch>
        </p:blipFill>
        <p:spPr bwMode="auto">
          <a:xfrm>
            <a:off x="6096000" y="2057400"/>
            <a:ext cx="2292350" cy="3403600"/>
          </a:xfrm>
          <a:prstGeom prst="rect">
            <a:avLst/>
          </a:prstGeom>
          <a:noFill/>
          <a:ln w="9525">
            <a:noFill/>
            <a:miter lim="800000"/>
            <a:headEnd/>
            <a:tailEnd/>
          </a:ln>
        </p:spPr>
      </p:pic>
      <p:sp>
        <p:nvSpPr>
          <p:cNvPr id="17413" name="Rectangle 4"/>
          <p:cNvSpPr>
            <a:spLocks noChangeArrowheads="1"/>
          </p:cNvSpPr>
          <p:nvPr/>
        </p:nvSpPr>
        <p:spPr bwMode="auto">
          <a:xfrm>
            <a:off x="6067425" y="5559425"/>
            <a:ext cx="2349500" cy="246063"/>
          </a:xfrm>
          <a:prstGeom prst="rect">
            <a:avLst/>
          </a:prstGeom>
          <a:noFill/>
          <a:ln w="9525">
            <a:noFill/>
            <a:miter lim="800000"/>
            <a:headEnd/>
            <a:tailEnd/>
          </a:ln>
        </p:spPr>
        <p:txBody>
          <a:bodyPr wrap="none">
            <a:spAutoFit/>
          </a:bodyPr>
          <a:lstStyle/>
          <a:p>
            <a:r>
              <a:rPr lang="en-US" sz="1000">
                <a:latin typeface="Calibri" pitchFamily="34" charset="0"/>
              </a:rPr>
              <a:t>http://en.wikipedia.org/wiki/Mime_artist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ctrTitle"/>
          </p:nvPr>
        </p:nvSpPr>
        <p:spPr>
          <a:xfrm>
            <a:off x="481013" y="2133600"/>
            <a:ext cx="4800600" cy="1470025"/>
          </a:xfrm>
        </p:spPr>
        <p:txBody>
          <a:bodyPr/>
          <a:lstStyle/>
          <a:p>
            <a:r>
              <a:rPr lang="en-US" smtClean="0"/>
              <a:t>HISTORICAL</a:t>
            </a:r>
            <a:br>
              <a:rPr lang="en-US" smtClean="0"/>
            </a:br>
            <a:r>
              <a:rPr lang="en-US" smtClean="0"/>
              <a:t>PRECEDENTS</a:t>
            </a:r>
          </a:p>
        </p:txBody>
      </p:sp>
      <p:sp>
        <p:nvSpPr>
          <p:cNvPr id="3" name="Subtitle 2"/>
          <p:cNvSpPr>
            <a:spLocks noGrp="1"/>
          </p:cNvSpPr>
          <p:nvPr>
            <p:ph type="subTitle" idx="1"/>
          </p:nvPr>
        </p:nvSpPr>
        <p:spPr>
          <a:xfrm>
            <a:off x="838200" y="3886200"/>
            <a:ext cx="4191000" cy="838200"/>
          </a:xfrm>
        </p:spPr>
        <p:txBody>
          <a:bodyPr rtlCol="0">
            <a:normAutofit/>
          </a:bodyPr>
          <a:lstStyle/>
          <a:p>
            <a:pPr fontAlgn="auto">
              <a:spcAft>
                <a:spcPts val="0"/>
              </a:spcAft>
              <a:buFont typeface="Arial" pitchFamily="34" charset="0"/>
              <a:buNone/>
              <a:defRPr/>
            </a:pPr>
            <a:r>
              <a:rPr lang="en-US" dirty="0" smtClean="0"/>
              <a:t>WESTERN EUROPE</a:t>
            </a:r>
            <a:endParaRPr lang="en-US" dirty="0"/>
          </a:p>
        </p:txBody>
      </p:sp>
      <p:pic>
        <p:nvPicPr>
          <p:cNvPr id="18435" name="Picture 2"/>
          <p:cNvPicPr>
            <a:picLocks noChangeAspect="1" noChangeArrowheads="1"/>
          </p:cNvPicPr>
          <p:nvPr/>
        </p:nvPicPr>
        <p:blipFill>
          <a:blip r:embed="rId2"/>
          <a:srcRect/>
          <a:stretch>
            <a:fillRect/>
          </a:stretch>
        </p:blipFill>
        <p:spPr bwMode="auto">
          <a:xfrm>
            <a:off x="5281613" y="1828800"/>
            <a:ext cx="3729037" cy="3333750"/>
          </a:xfrm>
          <a:prstGeom prst="rect">
            <a:avLst/>
          </a:prstGeom>
          <a:noFill/>
          <a:ln w="9525">
            <a:noFill/>
            <a:miter lim="800000"/>
            <a:headEnd/>
            <a:tailEnd/>
          </a:ln>
        </p:spPr>
      </p:pic>
      <p:sp>
        <p:nvSpPr>
          <p:cNvPr id="18436" name="Rectangle 3"/>
          <p:cNvSpPr>
            <a:spLocks noChangeArrowheads="1"/>
          </p:cNvSpPr>
          <p:nvPr/>
        </p:nvSpPr>
        <p:spPr bwMode="auto">
          <a:xfrm>
            <a:off x="6726238" y="5257800"/>
            <a:ext cx="893762" cy="276225"/>
          </a:xfrm>
          <a:prstGeom prst="rect">
            <a:avLst/>
          </a:prstGeom>
          <a:noFill/>
          <a:ln w="9525">
            <a:noFill/>
            <a:miter lim="800000"/>
            <a:headEnd/>
            <a:tailEnd/>
          </a:ln>
        </p:spPr>
        <p:txBody>
          <a:bodyPr wrap="none">
            <a:spAutoFit/>
          </a:bodyPr>
          <a:lstStyle/>
          <a:p>
            <a:r>
              <a:rPr lang="en-US" sz="1200">
                <a:latin typeface="Calibri" pitchFamily="34" charset="0"/>
              </a:rPr>
              <a:t>pic2fly.com</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ctrTitle"/>
          </p:nvPr>
        </p:nvSpPr>
        <p:spPr>
          <a:xfrm>
            <a:off x="762000" y="381000"/>
            <a:ext cx="7772400" cy="1470025"/>
          </a:xfrm>
        </p:spPr>
        <p:txBody>
          <a:bodyPr/>
          <a:lstStyle/>
          <a:p>
            <a:r>
              <a:rPr lang="en-US" smtClean="0"/>
              <a:t>ANCIENT WORLD</a:t>
            </a:r>
          </a:p>
        </p:txBody>
      </p:sp>
      <p:sp>
        <p:nvSpPr>
          <p:cNvPr id="3" name="Subtitle 2"/>
          <p:cNvSpPr>
            <a:spLocks noGrp="1"/>
          </p:cNvSpPr>
          <p:nvPr>
            <p:ph type="subTitle" idx="1"/>
          </p:nvPr>
        </p:nvSpPr>
        <p:spPr>
          <a:xfrm>
            <a:off x="914400" y="1676400"/>
            <a:ext cx="4191000" cy="4495800"/>
          </a:xfrm>
        </p:spPr>
        <p:txBody>
          <a:bodyPr rtlCol="0">
            <a:normAutofit fontScale="62500" lnSpcReduction="20000"/>
          </a:bodyPr>
          <a:lstStyle/>
          <a:p>
            <a:pPr fontAlgn="auto">
              <a:spcAft>
                <a:spcPts val="0"/>
              </a:spcAft>
              <a:buFont typeface="Arial" pitchFamily="34" charset="0"/>
              <a:buNone/>
              <a:defRPr/>
            </a:pPr>
            <a:r>
              <a:rPr lang="en-US" dirty="0"/>
              <a:t>Pantomime in Greece, also called "the art of interpretive dancing," often took the form of mimetic dances, or military pantomimes such as Pyrrhic dances. </a:t>
            </a:r>
            <a:endParaRPr lang="en-US" dirty="0" smtClean="0"/>
          </a:p>
          <a:p>
            <a:pPr fontAlgn="auto">
              <a:spcAft>
                <a:spcPts val="0"/>
              </a:spcAft>
              <a:buFont typeface="Arial" pitchFamily="34" charset="0"/>
              <a:buNone/>
              <a:defRPr/>
            </a:pPr>
            <a:endParaRPr lang="en-US" dirty="0"/>
          </a:p>
          <a:p>
            <a:pPr fontAlgn="auto">
              <a:spcAft>
                <a:spcPts val="0"/>
              </a:spcAft>
              <a:buFont typeface="Arial" pitchFamily="34" charset="0"/>
              <a:buNone/>
              <a:defRPr/>
            </a:pPr>
            <a:r>
              <a:rPr lang="en-US" dirty="0" smtClean="0"/>
              <a:t>The </a:t>
            </a:r>
            <a:r>
              <a:rPr lang="en-US" dirty="0"/>
              <a:t>art of gesture was called </a:t>
            </a:r>
            <a:r>
              <a:rPr lang="en-US" i="1" dirty="0" err="1"/>
              <a:t>orchesis</a:t>
            </a:r>
            <a:r>
              <a:rPr lang="en-US" dirty="0"/>
              <a:t>, from which we get the word orchestra, the Greek term for a dancing place</a:t>
            </a:r>
            <a:endParaRPr lang="en-US" dirty="0" smtClean="0"/>
          </a:p>
          <a:p>
            <a:pPr fontAlgn="auto">
              <a:spcAft>
                <a:spcPts val="0"/>
              </a:spcAft>
              <a:buFont typeface="Arial" pitchFamily="34" charset="0"/>
              <a:buNone/>
              <a:defRPr/>
            </a:pPr>
            <a:endParaRPr lang="en-US" dirty="0"/>
          </a:p>
          <a:p>
            <a:pPr fontAlgn="auto">
              <a:spcAft>
                <a:spcPts val="0"/>
              </a:spcAft>
              <a:buFont typeface="Arial" pitchFamily="34" charset="0"/>
              <a:buNone/>
              <a:defRPr/>
            </a:pPr>
            <a:r>
              <a:rPr lang="en-US" dirty="0" smtClean="0"/>
              <a:t>The </a:t>
            </a:r>
            <a:r>
              <a:rPr lang="en-US" dirty="0"/>
              <a:t>Romans were especially fond of pantomime, mounting subjects from myth and legend in movement, sometimes accompanied by narration or song</a:t>
            </a:r>
          </a:p>
          <a:p>
            <a:pPr fontAlgn="auto">
              <a:spcAft>
                <a:spcPts val="0"/>
              </a:spcAft>
              <a:buFont typeface="Arial" pitchFamily="34" charset="0"/>
              <a:buNone/>
              <a:defRPr/>
            </a:pPr>
            <a:endParaRPr lang="en-US" dirty="0"/>
          </a:p>
        </p:txBody>
      </p:sp>
      <p:sp>
        <p:nvSpPr>
          <p:cNvPr id="4" name="TextBox 3"/>
          <p:cNvSpPr txBox="1"/>
          <p:nvPr/>
        </p:nvSpPr>
        <p:spPr>
          <a:xfrm>
            <a:off x="2286000" y="6110288"/>
            <a:ext cx="4810125" cy="276225"/>
          </a:xfrm>
          <a:prstGeom prst="rect">
            <a:avLst/>
          </a:prstGeom>
          <a:noFill/>
        </p:spPr>
        <p:txBody>
          <a:bodyPr wrap="none">
            <a:spAutoFit/>
          </a:bodyPr>
          <a:lstStyle/>
          <a:p>
            <a:pPr fontAlgn="auto">
              <a:spcBef>
                <a:spcPts val="0"/>
              </a:spcBef>
              <a:spcAft>
                <a:spcPts val="0"/>
              </a:spcAft>
              <a:defRPr/>
            </a:pPr>
            <a:r>
              <a:rPr lang="en-US" sz="1200" dirty="0">
                <a:latin typeface="+mn-lt"/>
              </a:rPr>
              <a:t>MimeLikeThis.com </a:t>
            </a:r>
            <a:r>
              <a:rPr lang="en-US" sz="1200" i="1" dirty="0">
                <a:latin typeface="+mn-lt"/>
              </a:rPr>
              <a:t>by Bari Rolfe  Edited by Cary </a:t>
            </a:r>
            <a:r>
              <a:rPr lang="en-US" sz="1200" i="1" dirty="0" err="1">
                <a:latin typeface="+mn-lt"/>
              </a:rPr>
              <a:t>Trivanovich</a:t>
            </a:r>
            <a:r>
              <a:rPr lang="en-US" sz="1200" i="1" dirty="0">
                <a:latin typeface="+mn-lt"/>
              </a:rPr>
              <a:t> with Bari Rolfe</a:t>
            </a:r>
            <a:endParaRPr lang="en-US" sz="1200" dirty="0">
              <a:solidFill>
                <a:schemeClr val="accent3">
                  <a:lumMod val="50000"/>
                </a:schemeClr>
              </a:solidFill>
              <a:latin typeface="+mn-lt"/>
            </a:endParaRPr>
          </a:p>
        </p:txBody>
      </p:sp>
      <p:pic>
        <p:nvPicPr>
          <p:cNvPr id="19460" name="Picture 3"/>
          <p:cNvPicPr>
            <a:picLocks noChangeAspect="1" noChangeArrowheads="1"/>
          </p:cNvPicPr>
          <p:nvPr/>
        </p:nvPicPr>
        <p:blipFill>
          <a:blip r:embed="rId2"/>
          <a:srcRect/>
          <a:stretch>
            <a:fillRect/>
          </a:stretch>
        </p:blipFill>
        <p:spPr bwMode="auto">
          <a:xfrm>
            <a:off x="5410200" y="2362200"/>
            <a:ext cx="3314700" cy="2209800"/>
          </a:xfrm>
          <a:prstGeom prst="rect">
            <a:avLst/>
          </a:prstGeom>
          <a:noFill/>
          <a:ln w="9525">
            <a:noFill/>
            <a:miter lim="800000"/>
            <a:headEnd/>
            <a:tailEnd/>
          </a:ln>
        </p:spPr>
      </p:pic>
      <p:sp>
        <p:nvSpPr>
          <p:cNvPr id="19461" name="Rectangle 4"/>
          <p:cNvSpPr>
            <a:spLocks noChangeArrowheads="1"/>
          </p:cNvSpPr>
          <p:nvPr/>
        </p:nvSpPr>
        <p:spPr bwMode="auto">
          <a:xfrm>
            <a:off x="5410200" y="4724400"/>
            <a:ext cx="3260725" cy="230188"/>
          </a:xfrm>
          <a:prstGeom prst="rect">
            <a:avLst/>
          </a:prstGeom>
          <a:noFill/>
          <a:ln w="9525">
            <a:noFill/>
            <a:miter lim="800000"/>
            <a:headEnd/>
            <a:tailEnd/>
          </a:ln>
        </p:spPr>
        <p:txBody>
          <a:bodyPr>
            <a:spAutoFit/>
          </a:bodyPr>
          <a:lstStyle/>
          <a:p>
            <a:r>
              <a:rPr lang="en-US" sz="900">
                <a:latin typeface="Calibri" pitchFamily="34" charset="0"/>
              </a:rPr>
              <a:t>http://www.jeron.je/anglia/learn/pri/history/greeks/page25.htm</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ctrTitle"/>
          </p:nvPr>
        </p:nvSpPr>
        <p:spPr>
          <a:xfrm>
            <a:off x="762000" y="381000"/>
            <a:ext cx="7772400" cy="1470025"/>
          </a:xfrm>
        </p:spPr>
        <p:txBody>
          <a:bodyPr/>
          <a:lstStyle/>
          <a:p>
            <a:r>
              <a:rPr lang="en-US" smtClean="0"/>
              <a:t>MEDIEVAL EUROPE</a:t>
            </a:r>
          </a:p>
        </p:txBody>
      </p:sp>
      <p:sp>
        <p:nvSpPr>
          <p:cNvPr id="3" name="Subtitle 2"/>
          <p:cNvSpPr>
            <a:spLocks noGrp="1"/>
          </p:cNvSpPr>
          <p:nvPr>
            <p:ph type="subTitle" idx="1"/>
          </p:nvPr>
        </p:nvSpPr>
        <p:spPr>
          <a:xfrm>
            <a:off x="762000" y="1633538"/>
            <a:ext cx="4191000" cy="4495800"/>
          </a:xfrm>
        </p:spPr>
        <p:txBody>
          <a:bodyPr rtlCol="0">
            <a:normAutofit fontScale="77500" lnSpcReduction="20000"/>
          </a:bodyPr>
          <a:lstStyle/>
          <a:p>
            <a:pPr fontAlgn="auto">
              <a:spcAft>
                <a:spcPts val="0"/>
              </a:spcAft>
              <a:buFont typeface="Arial" pitchFamily="34" charset="0"/>
              <a:buNone/>
              <a:defRPr/>
            </a:pPr>
            <a:r>
              <a:rPr lang="en-US" dirty="0"/>
              <a:t>When Rome fell, the theatres were closed and entertainers were reduced to wandering through the countryside, playing at fairs and markets</a:t>
            </a:r>
            <a:endParaRPr lang="en-US" i="1" dirty="0" smtClean="0"/>
          </a:p>
          <a:p>
            <a:pPr fontAlgn="auto">
              <a:spcAft>
                <a:spcPts val="0"/>
              </a:spcAft>
              <a:buFont typeface="Arial" pitchFamily="34" charset="0"/>
              <a:buNone/>
              <a:defRPr/>
            </a:pPr>
            <a:endParaRPr lang="en-US" i="1" dirty="0" smtClean="0"/>
          </a:p>
          <a:p>
            <a:pPr fontAlgn="auto">
              <a:spcAft>
                <a:spcPts val="0"/>
              </a:spcAft>
              <a:buFont typeface="Arial" pitchFamily="34" charset="0"/>
              <a:buNone/>
              <a:defRPr/>
            </a:pPr>
            <a:r>
              <a:rPr lang="en-US" dirty="0"/>
              <a:t>The Church banned them for being licentious and </a:t>
            </a:r>
            <a:r>
              <a:rPr lang="en-US" dirty="0" smtClean="0"/>
              <a:t>cruel</a:t>
            </a:r>
          </a:p>
          <a:p>
            <a:pPr fontAlgn="auto">
              <a:spcAft>
                <a:spcPts val="0"/>
              </a:spcAft>
              <a:buFont typeface="Arial" pitchFamily="34" charset="0"/>
              <a:buNone/>
              <a:defRPr/>
            </a:pPr>
            <a:endParaRPr lang="en-US" i="1" dirty="0"/>
          </a:p>
          <a:p>
            <a:pPr fontAlgn="auto">
              <a:spcAft>
                <a:spcPts val="0"/>
              </a:spcAft>
              <a:buFont typeface="Arial" pitchFamily="34" charset="0"/>
              <a:buNone/>
              <a:defRPr/>
            </a:pPr>
            <a:r>
              <a:rPr lang="en-US" i="1" dirty="0" smtClean="0"/>
              <a:t>Tableaux </a:t>
            </a:r>
            <a:r>
              <a:rPr lang="en-US" i="1" dirty="0" err="1"/>
              <a:t>vivants</a:t>
            </a:r>
            <a:r>
              <a:rPr lang="en-US" dirty="0"/>
              <a:t> consisted of a single representative pose, or a series of sculptural poses illustrating a story</a:t>
            </a:r>
          </a:p>
        </p:txBody>
      </p:sp>
      <p:sp>
        <p:nvSpPr>
          <p:cNvPr id="4" name="TextBox 3"/>
          <p:cNvSpPr txBox="1"/>
          <p:nvPr/>
        </p:nvSpPr>
        <p:spPr>
          <a:xfrm>
            <a:off x="2286000" y="6110288"/>
            <a:ext cx="4810125" cy="276225"/>
          </a:xfrm>
          <a:prstGeom prst="rect">
            <a:avLst/>
          </a:prstGeom>
          <a:noFill/>
        </p:spPr>
        <p:txBody>
          <a:bodyPr wrap="none">
            <a:spAutoFit/>
          </a:bodyPr>
          <a:lstStyle/>
          <a:p>
            <a:pPr fontAlgn="auto">
              <a:spcBef>
                <a:spcPts val="0"/>
              </a:spcBef>
              <a:spcAft>
                <a:spcPts val="0"/>
              </a:spcAft>
              <a:defRPr/>
            </a:pPr>
            <a:r>
              <a:rPr lang="en-US" sz="1200" dirty="0">
                <a:latin typeface="+mn-lt"/>
              </a:rPr>
              <a:t>MimeLikeThis.com </a:t>
            </a:r>
            <a:r>
              <a:rPr lang="en-US" sz="1200" i="1" dirty="0">
                <a:latin typeface="+mn-lt"/>
              </a:rPr>
              <a:t>by Bari Rolfe  Edited by Cary </a:t>
            </a:r>
            <a:r>
              <a:rPr lang="en-US" sz="1200" i="1" dirty="0" err="1">
                <a:latin typeface="+mn-lt"/>
              </a:rPr>
              <a:t>Trivanovich</a:t>
            </a:r>
            <a:r>
              <a:rPr lang="en-US" sz="1200" i="1" dirty="0">
                <a:latin typeface="+mn-lt"/>
              </a:rPr>
              <a:t> with Bari Rolfe</a:t>
            </a:r>
            <a:endParaRPr lang="en-US" sz="1200" dirty="0">
              <a:solidFill>
                <a:schemeClr val="accent3">
                  <a:lumMod val="50000"/>
                </a:schemeClr>
              </a:solidFill>
              <a:latin typeface="+mn-lt"/>
            </a:endParaRPr>
          </a:p>
        </p:txBody>
      </p:sp>
      <p:pic>
        <p:nvPicPr>
          <p:cNvPr id="20484" name="Picture 2" descr="http://www.the-shadows-dimension.com/maskroman.jpg"/>
          <p:cNvPicPr>
            <a:picLocks noChangeAspect="1" noChangeArrowheads="1"/>
          </p:cNvPicPr>
          <p:nvPr/>
        </p:nvPicPr>
        <p:blipFill>
          <a:blip r:embed="rId2"/>
          <a:srcRect/>
          <a:stretch>
            <a:fillRect/>
          </a:stretch>
        </p:blipFill>
        <p:spPr bwMode="auto">
          <a:xfrm>
            <a:off x="5834063" y="1524000"/>
            <a:ext cx="2524125" cy="3829050"/>
          </a:xfrm>
          <a:prstGeom prst="rect">
            <a:avLst/>
          </a:prstGeom>
          <a:noFill/>
          <a:ln w="9525">
            <a:noFill/>
            <a:miter lim="800000"/>
            <a:headEnd/>
            <a:tailEnd/>
          </a:ln>
        </p:spPr>
      </p:pic>
      <p:sp>
        <p:nvSpPr>
          <p:cNvPr id="20485" name="Rectangle 5"/>
          <p:cNvSpPr>
            <a:spLocks noChangeArrowheads="1"/>
          </p:cNvSpPr>
          <p:nvPr/>
        </p:nvSpPr>
        <p:spPr bwMode="auto">
          <a:xfrm>
            <a:off x="5715000" y="5353050"/>
            <a:ext cx="2971800" cy="246063"/>
          </a:xfrm>
          <a:prstGeom prst="rect">
            <a:avLst/>
          </a:prstGeom>
          <a:noFill/>
          <a:ln w="9525">
            <a:noFill/>
            <a:miter lim="800000"/>
            <a:headEnd/>
            <a:tailEnd/>
          </a:ln>
        </p:spPr>
        <p:txBody>
          <a:bodyPr>
            <a:spAutoFit/>
          </a:bodyPr>
          <a:lstStyle/>
          <a:p>
            <a:r>
              <a:rPr lang="en-US" sz="1000">
                <a:latin typeface="Calibri" pitchFamily="34" charset="0"/>
              </a:rPr>
              <a:t>http://www.the-shadows-dimension.com/mask.htm</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ctrTitle"/>
          </p:nvPr>
        </p:nvSpPr>
        <p:spPr>
          <a:xfrm>
            <a:off x="762000" y="381000"/>
            <a:ext cx="7772400" cy="1470025"/>
          </a:xfrm>
        </p:spPr>
        <p:txBody>
          <a:bodyPr/>
          <a:lstStyle/>
          <a:p>
            <a:r>
              <a:rPr lang="en-US" smtClean="0"/>
              <a:t>COMMEDIA DELL’ARTE</a:t>
            </a:r>
          </a:p>
        </p:txBody>
      </p:sp>
      <p:sp>
        <p:nvSpPr>
          <p:cNvPr id="3" name="Subtitle 2"/>
          <p:cNvSpPr>
            <a:spLocks noGrp="1"/>
          </p:cNvSpPr>
          <p:nvPr>
            <p:ph type="subTitle" idx="1"/>
          </p:nvPr>
        </p:nvSpPr>
        <p:spPr>
          <a:xfrm>
            <a:off x="533400" y="1600200"/>
            <a:ext cx="4572000" cy="4495800"/>
          </a:xfrm>
        </p:spPr>
        <p:txBody>
          <a:bodyPr rtlCol="0">
            <a:normAutofit fontScale="85000" lnSpcReduction="10000"/>
          </a:bodyPr>
          <a:lstStyle/>
          <a:p>
            <a:pPr fontAlgn="auto">
              <a:spcAft>
                <a:spcPts val="0"/>
              </a:spcAft>
              <a:buFont typeface="Arial" pitchFamily="34" charset="0"/>
              <a:buNone/>
              <a:defRPr/>
            </a:pPr>
            <a:r>
              <a:rPr lang="en-US" i="1" dirty="0"/>
              <a:t>Commedia </a:t>
            </a:r>
            <a:r>
              <a:rPr lang="en-US" i="1" dirty="0" err="1"/>
              <a:t>dell'arte</a:t>
            </a:r>
            <a:r>
              <a:rPr lang="en-US" dirty="0"/>
              <a:t> is a spoken form of theatre derived from rustic farce. </a:t>
            </a:r>
            <a:endParaRPr lang="en-US" dirty="0" smtClean="0"/>
          </a:p>
          <a:p>
            <a:pPr fontAlgn="auto">
              <a:spcAft>
                <a:spcPts val="0"/>
              </a:spcAft>
              <a:buFont typeface="Arial" pitchFamily="34" charset="0"/>
              <a:buNone/>
              <a:defRPr/>
            </a:pPr>
            <a:endParaRPr lang="en-US" dirty="0"/>
          </a:p>
          <a:p>
            <a:pPr fontAlgn="auto">
              <a:spcAft>
                <a:spcPts val="0"/>
              </a:spcAft>
              <a:buFont typeface="Arial" pitchFamily="34" charset="0"/>
              <a:buNone/>
              <a:defRPr/>
            </a:pPr>
            <a:r>
              <a:rPr lang="en-US" dirty="0" smtClean="0"/>
              <a:t>It </a:t>
            </a:r>
            <a:r>
              <a:rPr lang="en-US" dirty="0"/>
              <a:t>is of interest to mimes because it was a highly physical theatre form utilizing mime, gymnastics, and silent </a:t>
            </a:r>
            <a:r>
              <a:rPr lang="en-US" dirty="0" smtClean="0"/>
              <a:t>by-play.</a:t>
            </a:r>
          </a:p>
          <a:p>
            <a:pPr fontAlgn="auto">
              <a:spcAft>
                <a:spcPts val="0"/>
              </a:spcAft>
              <a:buFont typeface="Arial" pitchFamily="34" charset="0"/>
              <a:buNone/>
              <a:defRPr/>
            </a:pPr>
            <a:endParaRPr lang="en-US" dirty="0"/>
          </a:p>
          <a:p>
            <a:pPr fontAlgn="auto">
              <a:spcAft>
                <a:spcPts val="0"/>
              </a:spcAft>
              <a:buFont typeface="Arial" pitchFamily="34" charset="0"/>
              <a:buNone/>
              <a:defRPr/>
            </a:pPr>
            <a:r>
              <a:rPr lang="en-US" i="1" dirty="0"/>
              <a:t>Commedia </a:t>
            </a:r>
            <a:r>
              <a:rPr lang="en-US" i="1" dirty="0" err="1" smtClean="0"/>
              <a:t>dell'arte</a:t>
            </a:r>
            <a:r>
              <a:rPr lang="en-US" i="1" dirty="0" smtClean="0"/>
              <a:t> </a:t>
            </a:r>
            <a:r>
              <a:rPr lang="en-US" dirty="0" smtClean="0"/>
              <a:t>lasted for over 200 years as an art form.</a:t>
            </a:r>
            <a:endParaRPr lang="en-US" dirty="0"/>
          </a:p>
        </p:txBody>
      </p:sp>
      <p:sp>
        <p:nvSpPr>
          <p:cNvPr id="4" name="TextBox 3"/>
          <p:cNvSpPr txBox="1"/>
          <p:nvPr/>
        </p:nvSpPr>
        <p:spPr>
          <a:xfrm>
            <a:off x="2286000" y="6110288"/>
            <a:ext cx="4810125" cy="276225"/>
          </a:xfrm>
          <a:prstGeom prst="rect">
            <a:avLst/>
          </a:prstGeom>
          <a:noFill/>
        </p:spPr>
        <p:txBody>
          <a:bodyPr wrap="none">
            <a:spAutoFit/>
          </a:bodyPr>
          <a:lstStyle/>
          <a:p>
            <a:pPr fontAlgn="auto">
              <a:spcBef>
                <a:spcPts val="0"/>
              </a:spcBef>
              <a:spcAft>
                <a:spcPts val="0"/>
              </a:spcAft>
              <a:defRPr/>
            </a:pPr>
            <a:r>
              <a:rPr lang="en-US" sz="1200" dirty="0">
                <a:latin typeface="+mn-lt"/>
              </a:rPr>
              <a:t>MimeLikeThis.com </a:t>
            </a:r>
            <a:r>
              <a:rPr lang="en-US" sz="1200" i="1" dirty="0">
                <a:latin typeface="+mn-lt"/>
              </a:rPr>
              <a:t>by Bari Rolfe  Edited by Cary </a:t>
            </a:r>
            <a:r>
              <a:rPr lang="en-US" sz="1200" i="1" dirty="0" err="1">
                <a:latin typeface="+mn-lt"/>
              </a:rPr>
              <a:t>Trivanovich</a:t>
            </a:r>
            <a:r>
              <a:rPr lang="en-US" sz="1200" i="1" dirty="0">
                <a:latin typeface="+mn-lt"/>
              </a:rPr>
              <a:t> with Bari Rolfe</a:t>
            </a:r>
            <a:endParaRPr lang="en-US" sz="1200" dirty="0">
              <a:solidFill>
                <a:schemeClr val="accent3">
                  <a:lumMod val="50000"/>
                </a:schemeClr>
              </a:solidFill>
              <a:latin typeface="+mn-lt"/>
            </a:endParaRPr>
          </a:p>
        </p:txBody>
      </p:sp>
      <p:pic>
        <p:nvPicPr>
          <p:cNvPr id="21508" name="Picture 2" descr="http://upload.wikimedia.org/wikipedia/en/thumb/2/24/Richarlequin.jpg/215px-Richarlequin.jpg">
            <a:hlinkClick r:id="rId2"/>
          </p:cNvPr>
          <p:cNvPicPr>
            <a:picLocks noChangeAspect="1" noChangeArrowheads="1"/>
          </p:cNvPicPr>
          <p:nvPr/>
        </p:nvPicPr>
        <p:blipFill>
          <a:blip r:embed="rId3"/>
          <a:srcRect/>
          <a:stretch>
            <a:fillRect/>
          </a:stretch>
        </p:blipFill>
        <p:spPr bwMode="auto">
          <a:xfrm>
            <a:off x="6172200" y="1828800"/>
            <a:ext cx="2047875" cy="3009900"/>
          </a:xfrm>
          <a:prstGeom prst="rect">
            <a:avLst/>
          </a:prstGeom>
          <a:noFill/>
          <a:ln w="9525">
            <a:noFill/>
            <a:miter lim="800000"/>
            <a:headEnd/>
            <a:tailEnd/>
          </a:ln>
        </p:spPr>
      </p:pic>
      <p:sp>
        <p:nvSpPr>
          <p:cNvPr id="21509" name="Rectangle 4"/>
          <p:cNvSpPr>
            <a:spLocks noChangeArrowheads="1"/>
          </p:cNvSpPr>
          <p:nvPr/>
        </p:nvSpPr>
        <p:spPr bwMode="auto">
          <a:xfrm>
            <a:off x="5943600" y="4953000"/>
            <a:ext cx="2590800" cy="230188"/>
          </a:xfrm>
          <a:prstGeom prst="rect">
            <a:avLst/>
          </a:prstGeom>
          <a:noFill/>
          <a:ln w="9525">
            <a:noFill/>
            <a:miter lim="800000"/>
            <a:headEnd/>
            <a:tailEnd/>
          </a:ln>
        </p:spPr>
        <p:txBody>
          <a:bodyPr>
            <a:spAutoFit/>
          </a:bodyPr>
          <a:lstStyle/>
          <a:p>
            <a:r>
              <a:rPr lang="en-US" sz="900">
                <a:latin typeface="Calibri" pitchFamily="34" charset="0"/>
              </a:rPr>
              <a:t>http://en.wikipedia.org/wiki/File:Richarlequin.jpg</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026"/>
          <p:cNvSpPr>
            <a:spLocks noGrp="1" noChangeArrowheads="1"/>
          </p:cNvSpPr>
          <p:nvPr>
            <p:ph type="title"/>
          </p:nvPr>
        </p:nvSpPr>
        <p:spPr>
          <a:xfrm>
            <a:off x="685800" y="0"/>
            <a:ext cx="8077200" cy="1143000"/>
          </a:xfrm>
        </p:spPr>
        <p:txBody>
          <a:bodyPr/>
          <a:lstStyle/>
          <a:p>
            <a:r>
              <a:rPr lang="en-US" altLang="en-US">
                <a:solidFill>
                  <a:srgbClr val="D11B29"/>
                </a:solidFill>
              </a:rPr>
              <a:t>Pantomime in the Renaissance</a:t>
            </a:r>
            <a:endParaRPr lang="en-US" altLang="en-US"/>
          </a:p>
        </p:txBody>
      </p:sp>
      <p:sp>
        <p:nvSpPr>
          <p:cNvPr id="6147" name="Rectangle 1027"/>
          <p:cNvSpPr>
            <a:spLocks noGrp="1" noChangeArrowheads="1"/>
          </p:cNvSpPr>
          <p:nvPr>
            <p:ph type="body" idx="1"/>
          </p:nvPr>
        </p:nvSpPr>
        <p:spPr>
          <a:xfrm>
            <a:off x="3124200" y="914400"/>
            <a:ext cx="5562600" cy="4495800"/>
          </a:xfrm>
        </p:spPr>
        <p:txBody>
          <a:bodyPr/>
          <a:lstStyle/>
          <a:p>
            <a:pPr>
              <a:lnSpc>
                <a:spcPct val="90000"/>
              </a:lnSpc>
            </a:pPr>
            <a:r>
              <a:rPr lang="en-US" altLang="en-US" sz="2800">
                <a:solidFill>
                  <a:srgbClr val="373737"/>
                </a:solidFill>
              </a:rPr>
              <a:t>In 15th century Italy, as ballet grew in popularity, pantomime added dimension to characters like the villains in </a:t>
            </a:r>
            <a:r>
              <a:rPr lang="en-US" altLang="en-US" sz="2800" i="1">
                <a:solidFill>
                  <a:srgbClr val="373737"/>
                </a:solidFill>
              </a:rPr>
              <a:t>Swan Lake</a:t>
            </a:r>
            <a:r>
              <a:rPr lang="en-US" altLang="en-US" sz="2800">
                <a:solidFill>
                  <a:srgbClr val="373737"/>
                </a:solidFill>
              </a:rPr>
              <a:t> or </a:t>
            </a:r>
            <a:r>
              <a:rPr lang="en-US" altLang="en-US" sz="2800" i="1">
                <a:solidFill>
                  <a:srgbClr val="373737"/>
                </a:solidFill>
              </a:rPr>
              <a:t>Nutcracker Suite</a:t>
            </a:r>
            <a:r>
              <a:rPr lang="en-US" altLang="en-US" sz="2800">
                <a:solidFill>
                  <a:srgbClr val="373737"/>
                </a:solidFill>
              </a:rPr>
              <a:t>.</a:t>
            </a:r>
          </a:p>
          <a:p>
            <a:pPr>
              <a:lnSpc>
                <a:spcPct val="90000"/>
              </a:lnSpc>
            </a:pPr>
            <a:r>
              <a:rPr lang="en-US" altLang="en-US" sz="2800">
                <a:solidFill>
                  <a:srgbClr val="373737"/>
                </a:solidFill>
              </a:rPr>
              <a:t>Also, scripts written by ancient poets were readapted as stories portrayed by mimes.</a:t>
            </a:r>
          </a:p>
          <a:p>
            <a:pPr>
              <a:lnSpc>
                <a:spcPct val="90000"/>
              </a:lnSpc>
            </a:pPr>
            <a:r>
              <a:rPr lang="en-US" altLang="en-US" sz="2800">
                <a:solidFill>
                  <a:srgbClr val="373737"/>
                </a:solidFill>
              </a:rPr>
              <a:t>From the 16th through the 18th centuries, pantomime spread throughout France and England as entertainment during intermissions of operatic performances. </a:t>
            </a:r>
          </a:p>
        </p:txBody>
      </p:sp>
      <p:pic>
        <p:nvPicPr>
          <p:cNvPr id="6148" name="Picture 1028" descr="drosselmeye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676400"/>
            <a:ext cx="2797175" cy="3971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54655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ctrTitle"/>
          </p:nvPr>
        </p:nvSpPr>
        <p:spPr>
          <a:xfrm>
            <a:off x="762000" y="381000"/>
            <a:ext cx="7772400" cy="1470025"/>
          </a:xfrm>
        </p:spPr>
        <p:txBody>
          <a:bodyPr/>
          <a:lstStyle/>
          <a:p>
            <a:r>
              <a:rPr lang="en-US" smtClean="0"/>
              <a:t>DUMBSHOW</a:t>
            </a:r>
          </a:p>
        </p:txBody>
      </p:sp>
      <p:sp>
        <p:nvSpPr>
          <p:cNvPr id="3" name="Subtitle 2"/>
          <p:cNvSpPr>
            <a:spLocks noGrp="1"/>
          </p:cNvSpPr>
          <p:nvPr>
            <p:ph type="subTitle" idx="1"/>
          </p:nvPr>
        </p:nvSpPr>
        <p:spPr>
          <a:xfrm>
            <a:off x="762000" y="1905000"/>
            <a:ext cx="4191000" cy="3886200"/>
          </a:xfrm>
        </p:spPr>
        <p:txBody>
          <a:bodyPr rtlCol="0">
            <a:normAutofit fontScale="70000" lnSpcReduction="20000"/>
          </a:bodyPr>
          <a:lstStyle/>
          <a:p>
            <a:pPr fontAlgn="auto">
              <a:spcAft>
                <a:spcPts val="0"/>
              </a:spcAft>
              <a:buFont typeface="Arial" pitchFamily="34" charset="0"/>
              <a:buNone/>
              <a:defRPr/>
            </a:pPr>
            <a:r>
              <a:rPr lang="en-US" dirty="0" smtClean="0"/>
              <a:t>A traditional </a:t>
            </a:r>
            <a:r>
              <a:rPr lang="en-US" dirty="0"/>
              <a:t>term for pantomime in drama, actions presented by actors onstage without spoken </a:t>
            </a:r>
            <a:r>
              <a:rPr lang="en-US" dirty="0" smtClean="0"/>
              <a:t>dialogue.</a:t>
            </a:r>
          </a:p>
          <a:p>
            <a:pPr fontAlgn="auto">
              <a:spcAft>
                <a:spcPts val="0"/>
              </a:spcAft>
              <a:buFont typeface="Arial" pitchFamily="34" charset="0"/>
              <a:buNone/>
              <a:defRPr/>
            </a:pPr>
            <a:endParaRPr lang="en-US" dirty="0"/>
          </a:p>
          <a:p>
            <a:pPr fontAlgn="auto">
              <a:spcAft>
                <a:spcPts val="0"/>
              </a:spcAft>
              <a:buFont typeface="Arial" pitchFamily="34" charset="0"/>
              <a:buNone/>
              <a:defRPr/>
            </a:pPr>
            <a:r>
              <a:rPr lang="en-US" dirty="0"/>
              <a:t>A</a:t>
            </a:r>
            <a:r>
              <a:rPr lang="en-US" dirty="0" smtClean="0"/>
              <a:t>n interlude </a:t>
            </a:r>
            <a:r>
              <a:rPr lang="en-US" dirty="0"/>
              <a:t>of silent pantomime usually with allegorical content that refers to the occasion of a play or its theme</a:t>
            </a:r>
            <a:endParaRPr lang="en-US" dirty="0" smtClean="0"/>
          </a:p>
          <a:p>
            <a:pPr fontAlgn="auto">
              <a:spcAft>
                <a:spcPts val="0"/>
              </a:spcAft>
              <a:buFont typeface="Arial" pitchFamily="34" charset="0"/>
              <a:buNone/>
              <a:defRPr/>
            </a:pPr>
            <a:endParaRPr lang="en-US" dirty="0"/>
          </a:p>
          <a:p>
            <a:pPr fontAlgn="auto">
              <a:spcAft>
                <a:spcPts val="0"/>
              </a:spcAft>
              <a:buFont typeface="Arial" pitchFamily="34" charset="0"/>
              <a:buNone/>
              <a:defRPr/>
            </a:pPr>
            <a:r>
              <a:rPr lang="en-US" dirty="0"/>
              <a:t>The term is most often used in regard to medieval drama and English Renaissance </a:t>
            </a:r>
            <a:r>
              <a:rPr lang="en-US" dirty="0" smtClean="0"/>
              <a:t>theatre.</a:t>
            </a:r>
          </a:p>
        </p:txBody>
      </p:sp>
      <p:sp>
        <p:nvSpPr>
          <p:cNvPr id="4" name="TextBox 3"/>
          <p:cNvSpPr txBox="1"/>
          <p:nvPr/>
        </p:nvSpPr>
        <p:spPr>
          <a:xfrm>
            <a:off x="1066800" y="6248400"/>
            <a:ext cx="7121525" cy="276225"/>
          </a:xfrm>
          <a:prstGeom prst="rect">
            <a:avLst/>
          </a:prstGeom>
          <a:noFill/>
        </p:spPr>
        <p:txBody>
          <a:bodyPr wrap="none">
            <a:spAutoFit/>
          </a:bodyPr>
          <a:lstStyle/>
          <a:p>
            <a:pPr fontAlgn="auto">
              <a:spcBef>
                <a:spcPts val="0"/>
              </a:spcBef>
              <a:spcAft>
                <a:spcPts val="0"/>
              </a:spcAft>
              <a:defRPr/>
            </a:pPr>
            <a:r>
              <a:rPr lang="en-US" sz="1200" dirty="0">
                <a:solidFill>
                  <a:schemeClr val="accent3">
                    <a:lumMod val="50000"/>
                  </a:schemeClr>
                </a:solidFill>
                <a:latin typeface="+mn-lt"/>
              </a:rPr>
              <a:t>Shipley, Joseph T. </a:t>
            </a:r>
            <a:r>
              <a:rPr lang="en-US" sz="1200" i="1" dirty="0">
                <a:solidFill>
                  <a:schemeClr val="accent3">
                    <a:lumMod val="50000"/>
                  </a:schemeClr>
                </a:solidFill>
                <a:latin typeface="+mn-lt"/>
              </a:rPr>
              <a:t>Dictionary of World Literary Terms: Criticism, Forms, Technique.</a:t>
            </a:r>
            <a:r>
              <a:rPr lang="en-US" sz="1200" dirty="0">
                <a:solidFill>
                  <a:schemeClr val="accent3">
                    <a:lumMod val="50000"/>
                  </a:schemeClr>
                </a:solidFill>
                <a:latin typeface="+mn-lt"/>
              </a:rPr>
              <a:t> London, Allen &amp; </a:t>
            </a:r>
            <a:r>
              <a:rPr lang="en-US" sz="1200" dirty="0" err="1">
                <a:solidFill>
                  <a:schemeClr val="accent3">
                    <a:lumMod val="50000"/>
                  </a:schemeClr>
                </a:solidFill>
                <a:latin typeface="+mn-lt"/>
              </a:rPr>
              <a:t>Unwin</a:t>
            </a:r>
            <a:r>
              <a:rPr lang="en-US" sz="1200" dirty="0">
                <a:solidFill>
                  <a:schemeClr val="accent3">
                    <a:lumMod val="50000"/>
                  </a:schemeClr>
                </a:solidFill>
                <a:latin typeface="+mn-lt"/>
              </a:rPr>
              <a:t>, 1955.</a:t>
            </a:r>
          </a:p>
        </p:txBody>
      </p:sp>
      <p:pic>
        <p:nvPicPr>
          <p:cNvPr id="23556" name="Picture 2"/>
          <p:cNvPicPr>
            <a:picLocks noChangeAspect="1" noChangeArrowheads="1"/>
          </p:cNvPicPr>
          <p:nvPr/>
        </p:nvPicPr>
        <p:blipFill>
          <a:blip r:embed="rId2"/>
          <a:srcRect/>
          <a:stretch>
            <a:fillRect/>
          </a:stretch>
        </p:blipFill>
        <p:spPr bwMode="auto">
          <a:xfrm>
            <a:off x="5283200" y="2438400"/>
            <a:ext cx="3289300" cy="2324100"/>
          </a:xfrm>
          <a:prstGeom prst="rect">
            <a:avLst/>
          </a:prstGeom>
          <a:noFill/>
          <a:ln w="9525">
            <a:noFill/>
            <a:miter lim="800000"/>
            <a:headEnd/>
            <a:tailEnd/>
          </a:ln>
        </p:spPr>
      </p:pic>
      <p:sp>
        <p:nvSpPr>
          <p:cNvPr id="23557" name="Rectangle 4"/>
          <p:cNvSpPr>
            <a:spLocks noChangeArrowheads="1"/>
          </p:cNvSpPr>
          <p:nvPr/>
        </p:nvSpPr>
        <p:spPr bwMode="auto">
          <a:xfrm>
            <a:off x="6416675" y="4876800"/>
            <a:ext cx="1022350" cy="230188"/>
          </a:xfrm>
          <a:prstGeom prst="rect">
            <a:avLst/>
          </a:prstGeom>
          <a:noFill/>
          <a:ln w="9525">
            <a:noFill/>
            <a:miter lim="800000"/>
            <a:headEnd/>
            <a:tailEnd/>
          </a:ln>
        </p:spPr>
        <p:txBody>
          <a:bodyPr wrap="none">
            <a:spAutoFit/>
          </a:bodyPr>
          <a:lstStyle/>
          <a:p>
            <a:r>
              <a:rPr lang="en-US" sz="900">
                <a:latin typeface="Calibri" pitchFamily="34" charset="0"/>
              </a:rPr>
              <a:t>mimelikethis.com</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ctrTitle"/>
          </p:nvPr>
        </p:nvSpPr>
        <p:spPr>
          <a:xfrm>
            <a:off x="762000" y="381000"/>
            <a:ext cx="7772400" cy="1470025"/>
          </a:xfrm>
        </p:spPr>
        <p:txBody>
          <a:bodyPr/>
          <a:lstStyle/>
          <a:p>
            <a:r>
              <a:rPr lang="en-US" smtClean="0"/>
              <a:t>MASQUE</a:t>
            </a:r>
          </a:p>
        </p:txBody>
      </p:sp>
      <p:sp>
        <p:nvSpPr>
          <p:cNvPr id="3" name="Subtitle 2"/>
          <p:cNvSpPr>
            <a:spLocks noGrp="1"/>
          </p:cNvSpPr>
          <p:nvPr>
            <p:ph type="subTitle" idx="1"/>
          </p:nvPr>
        </p:nvSpPr>
        <p:spPr>
          <a:xfrm>
            <a:off x="457200" y="1443038"/>
            <a:ext cx="4648200" cy="4495800"/>
          </a:xfrm>
        </p:spPr>
        <p:txBody>
          <a:bodyPr rtlCol="0">
            <a:noAutofit/>
          </a:bodyPr>
          <a:lstStyle/>
          <a:p>
            <a:pPr fontAlgn="auto">
              <a:spcAft>
                <a:spcPts val="0"/>
              </a:spcAft>
              <a:buFont typeface="Arial" pitchFamily="34" charset="0"/>
              <a:buNone/>
              <a:defRPr/>
            </a:pPr>
            <a:r>
              <a:rPr lang="en-US" sz="2000" dirty="0" smtClean="0"/>
              <a:t>A </a:t>
            </a:r>
            <a:r>
              <a:rPr lang="en-US" sz="2000" dirty="0"/>
              <a:t>form of festive courtly entertainment which flourished in 16th and early 17th century Europe, though it was developed earlier in </a:t>
            </a:r>
            <a:r>
              <a:rPr lang="en-US" sz="2000" dirty="0" smtClean="0"/>
              <a:t>Italy.</a:t>
            </a:r>
          </a:p>
          <a:p>
            <a:pPr fontAlgn="auto">
              <a:spcAft>
                <a:spcPts val="0"/>
              </a:spcAft>
              <a:buFont typeface="Arial" pitchFamily="34" charset="0"/>
              <a:buNone/>
              <a:defRPr/>
            </a:pPr>
            <a:endParaRPr lang="en-US" sz="1600" dirty="0"/>
          </a:p>
          <a:p>
            <a:pPr fontAlgn="auto">
              <a:spcAft>
                <a:spcPts val="0"/>
              </a:spcAft>
              <a:buFont typeface="Arial" pitchFamily="34" charset="0"/>
              <a:buNone/>
              <a:defRPr/>
            </a:pPr>
            <a:r>
              <a:rPr lang="en-US" sz="2000" dirty="0"/>
              <a:t>Masques were typically a complimentary offering to the prince among his guests and might combine pastoral settings, mythological fable, and the dramatic elements of ethical debate. </a:t>
            </a:r>
            <a:endParaRPr lang="en-US" sz="2000" dirty="0" smtClean="0"/>
          </a:p>
          <a:p>
            <a:pPr fontAlgn="auto">
              <a:spcAft>
                <a:spcPts val="0"/>
              </a:spcAft>
              <a:buFont typeface="Arial" pitchFamily="34" charset="0"/>
              <a:buNone/>
              <a:defRPr/>
            </a:pPr>
            <a:endParaRPr lang="en-US" sz="1400" dirty="0"/>
          </a:p>
          <a:p>
            <a:pPr fontAlgn="auto">
              <a:spcAft>
                <a:spcPts val="0"/>
              </a:spcAft>
              <a:buFont typeface="Arial" pitchFamily="34" charset="0"/>
              <a:buNone/>
              <a:defRPr/>
            </a:pPr>
            <a:r>
              <a:rPr lang="en-US" sz="2000" dirty="0" smtClean="0"/>
              <a:t>There </a:t>
            </a:r>
            <a:r>
              <a:rPr lang="en-US" sz="2000" dirty="0"/>
              <a:t>would invariably be some political and social application of the allegory. </a:t>
            </a:r>
          </a:p>
        </p:txBody>
      </p:sp>
      <p:sp>
        <p:nvSpPr>
          <p:cNvPr id="5" name="TextBox 4"/>
          <p:cNvSpPr txBox="1"/>
          <p:nvPr/>
        </p:nvSpPr>
        <p:spPr>
          <a:xfrm>
            <a:off x="1066800" y="6248400"/>
            <a:ext cx="7177088" cy="276225"/>
          </a:xfrm>
          <a:prstGeom prst="rect">
            <a:avLst/>
          </a:prstGeom>
          <a:noFill/>
        </p:spPr>
        <p:txBody>
          <a:bodyPr wrap="none">
            <a:spAutoFit/>
          </a:bodyPr>
          <a:lstStyle/>
          <a:p>
            <a:pPr fontAlgn="auto">
              <a:spcBef>
                <a:spcPts val="0"/>
              </a:spcBef>
              <a:spcAft>
                <a:spcPts val="0"/>
              </a:spcAft>
              <a:defRPr/>
            </a:pPr>
            <a:r>
              <a:rPr lang="en-US" sz="1200" dirty="0">
                <a:solidFill>
                  <a:schemeClr val="accent3">
                    <a:lumMod val="75000"/>
                  </a:schemeClr>
                </a:solidFill>
                <a:latin typeface="+mn-lt"/>
              </a:rPr>
              <a:t>David </a:t>
            </a:r>
            <a:r>
              <a:rPr lang="en-US" sz="1200" dirty="0" err="1">
                <a:solidFill>
                  <a:schemeClr val="accent3">
                    <a:lumMod val="75000"/>
                  </a:schemeClr>
                </a:solidFill>
                <a:latin typeface="+mn-lt"/>
              </a:rPr>
              <a:t>Bevington</a:t>
            </a:r>
            <a:r>
              <a:rPr lang="en-US" sz="1200" dirty="0">
                <a:solidFill>
                  <a:schemeClr val="accent3">
                    <a:lumMod val="75000"/>
                  </a:schemeClr>
                </a:solidFill>
                <a:latin typeface="+mn-lt"/>
              </a:rPr>
              <a:t> and Peter Holbrook, editors, </a:t>
            </a:r>
            <a:r>
              <a:rPr lang="en-US" sz="1200" i="1" dirty="0">
                <a:solidFill>
                  <a:schemeClr val="accent3">
                    <a:lumMod val="75000"/>
                  </a:schemeClr>
                </a:solidFill>
                <a:latin typeface="+mn-lt"/>
              </a:rPr>
              <a:t>The Politics of the Stuart Court Masque</a:t>
            </a:r>
            <a:r>
              <a:rPr lang="en-US" sz="1200" dirty="0">
                <a:solidFill>
                  <a:schemeClr val="accent3">
                    <a:lumMod val="75000"/>
                  </a:schemeClr>
                </a:solidFill>
                <a:latin typeface="+mn-lt"/>
              </a:rPr>
              <a:t> 1998 ISBN 0-521-59436-7).</a:t>
            </a:r>
          </a:p>
        </p:txBody>
      </p:sp>
      <p:sp>
        <p:nvSpPr>
          <p:cNvPr id="24580" name="Rectangle 5"/>
          <p:cNvSpPr>
            <a:spLocks noChangeArrowheads="1"/>
          </p:cNvSpPr>
          <p:nvPr/>
        </p:nvSpPr>
        <p:spPr bwMode="auto">
          <a:xfrm>
            <a:off x="6153150" y="4989513"/>
            <a:ext cx="1751013" cy="231775"/>
          </a:xfrm>
          <a:prstGeom prst="rect">
            <a:avLst/>
          </a:prstGeom>
          <a:noFill/>
          <a:ln w="9525">
            <a:noFill/>
            <a:miter lim="800000"/>
            <a:headEnd/>
            <a:tailEnd/>
          </a:ln>
        </p:spPr>
        <p:txBody>
          <a:bodyPr wrap="none">
            <a:spAutoFit/>
          </a:bodyPr>
          <a:lstStyle/>
          <a:p>
            <a:r>
              <a:rPr lang="en-US" sz="900">
                <a:latin typeface="Calibri" pitchFamily="34" charset="0"/>
              </a:rPr>
              <a:t>venetianmasquerademasks.co.uk</a:t>
            </a:r>
          </a:p>
        </p:txBody>
      </p:sp>
      <p:pic>
        <p:nvPicPr>
          <p:cNvPr id="24581" name="Picture 2"/>
          <p:cNvPicPr>
            <a:picLocks noChangeAspect="1" noChangeArrowheads="1"/>
          </p:cNvPicPr>
          <p:nvPr/>
        </p:nvPicPr>
        <p:blipFill>
          <a:blip r:embed="rId2"/>
          <a:srcRect/>
          <a:stretch>
            <a:fillRect/>
          </a:stretch>
        </p:blipFill>
        <p:spPr bwMode="auto">
          <a:xfrm>
            <a:off x="5257800" y="2514600"/>
            <a:ext cx="3541713" cy="2352675"/>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ctrTitle"/>
          </p:nvPr>
        </p:nvSpPr>
        <p:spPr>
          <a:xfrm>
            <a:off x="762000" y="381000"/>
            <a:ext cx="7772400" cy="1470025"/>
          </a:xfrm>
        </p:spPr>
        <p:txBody>
          <a:bodyPr/>
          <a:lstStyle/>
          <a:p>
            <a:r>
              <a:rPr lang="en-US" smtClean="0"/>
              <a:t>MUMMER</a:t>
            </a:r>
          </a:p>
        </p:txBody>
      </p:sp>
      <p:sp>
        <p:nvSpPr>
          <p:cNvPr id="3" name="Subtitle 2"/>
          <p:cNvSpPr>
            <a:spLocks noGrp="1"/>
          </p:cNvSpPr>
          <p:nvPr>
            <p:ph type="subTitle" idx="1"/>
          </p:nvPr>
        </p:nvSpPr>
        <p:spPr>
          <a:xfrm>
            <a:off x="914400" y="1676400"/>
            <a:ext cx="4191000" cy="4495800"/>
          </a:xfrm>
        </p:spPr>
        <p:txBody>
          <a:bodyPr rtlCol="0">
            <a:normAutofit fontScale="85000" lnSpcReduction="10000"/>
          </a:bodyPr>
          <a:lstStyle/>
          <a:p>
            <a:pPr fontAlgn="auto">
              <a:spcAft>
                <a:spcPts val="0"/>
              </a:spcAft>
              <a:buFont typeface="Arial" pitchFamily="34" charset="0"/>
              <a:buNone/>
              <a:defRPr/>
            </a:pPr>
            <a:r>
              <a:rPr lang="en-US" dirty="0" smtClean="0"/>
              <a:t>The earliest evidence of mummers' plays as they are known today (usually involving a magical cure by a quack doctor) is from the mid to late 18th century. </a:t>
            </a:r>
          </a:p>
          <a:p>
            <a:pPr fontAlgn="auto">
              <a:spcAft>
                <a:spcPts val="0"/>
              </a:spcAft>
              <a:buFont typeface="Arial" pitchFamily="34" charset="0"/>
              <a:buNone/>
              <a:defRPr/>
            </a:pPr>
            <a:endParaRPr lang="en-US" dirty="0"/>
          </a:p>
          <a:p>
            <a:pPr fontAlgn="auto">
              <a:spcAft>
                <a:spcPts val="0"/>
              </a:spcAft>
              <a:buFont typeface="Arial" pitchFamily="34" charset="0"/>
              <a:buNone/>
              <a:defRPr/>
            </a:pPr>
            <a:r>
              <a:rPr lang="en-US" dirty="0" smtClean="0"/>
              <a:t>In mummers’ plays, the central incident is the killing and restoring to life of one of the characters. </a:t>
            </a:r>
          </a:p>
          <a:p>
            <a:pPr fontAlgn="auto">
              <a:spcAft>
                <a:spcPts val="0"/>
              </a:spcAft>
              <a:buFont typeface="Arial" pitchFamily="34" charset="0"/>
              <a:buNone/>
              <a:defRPr/>
            </a:pPr>
            <a:endParaRPr lang="en-US" dirty="0"/>
          </a:p>
          <a:p>
            <a:pPr fontAlgn="auto">
              <a:spcAft>
                <a:spcPts val="0"/>
              </a:spcAft>
              <a:buFont typeface="Arial" pitchFamily="34" charset="0"/>
              <a:buNone/>
              <a:defRPr/>
            </a:pPr>
            <a:endParaRPr lang="en-US" dirty="0"/>
          </a:p>
        </p:txBody>
      </p:sp>
      <p:sp>
        <p:nvSpPr>
          <p:cNvPr id="4" name="TextBox 3"/>
          <p:cNvSpPr txBox="1"/>
          <p:nvPr/>
        </p:nvSpPr>
        <p:spPr>
          <a:xfrm>
            <a:off x="1195388" y="6248400"/>
            <a:ext cx="6500812" cy="276225"/>
          </a:xfrm>
          <a:prstGeom prst="rect">
            <a:avLst/>
          </a:prstGeom>
          <a:noFill/>
        </p:spPr>
        <p:txBody>
          <a:bodyPr wrap="none">
            <a:spAutoFit/>
          </a:bodyPr>
          <a:lstStyle/>
          <a:p>
            <a:pPr fontAlgn="auto">
              <a:spcBef>
                <a:spcPts val="0"/>
              </a:spcBef>
              <a:spcAft>
                <a:spcPts val="0"/>
              </a:spcAft>
              <a:defRPr/>
            </a:pPr>
            <a:r>
              <a:rPr lang="en-US" sz="1200" dirty="0">
                <a:solidFill>
                  <a:schemeClr val="accent3">
                    <a:lumMod val="50000"/>
                  </a:schemeClr>
                </a:solidFill>
                <a:latin typeface="+mn-lt"/>
              </a:rPr>
              <a:t>The Origins of British Mummers' Plays — article by Peter Millington from </a:t>
            </a:r>
            <a:r>
              <a:rPr lang="en-US" sz="1200" i="1" dirty="0">
                <a:solidFill>
                  <a:schemeClr val="accent3">
                    <a:lumMod val="50000"/>
                  </a:schemeClr>
                </a:solidFill>
                <a:latin typeface="+mn-lt"/>
              </a:rPr>
              <a:t>American Morris Newsletter</a:t>
            </a:r>
            <a:endParaRPr lang="en-US" sz="1200" dirty="0">
              <a:solidFill>
                <a:schemeClr val="accent3">
                  <a:lumMod val="50000"/>
                </a:schemeClr>
              </a:solidFill>
              <a:latin typeface="+mn-lt"/>
            </a:endParaRPr>
          </a:p>
        </p:txBody>
      </p:sp>
      <p:sp>
        <p:nvSpPr>
          <p:cNvPr id="22532" name="Rectangle 5"/>
          <p:cNvSpPr>
            <a:spLocks noChangeArrowheads="1"/>
          </p:cNvSpPr>
          <p:nvPr/>
        </p:nvSpPr>
        <p:spPr bwMode="auto">
          <a:xfrm>
            <a:off x="6556375" y="5051425"/>
            <a:ext cx="1117600" cy="230188"/>
          </a:xfrm>
          <a:prstGeom prst="rect">
            <a:avLst/>
          </a:prstGeom>
          <a:noFill/>
          <a:ln w="9525">
            <a:noFill/>
            <a:miter lim="800000"/>
            <a:headEnd/>
            <a:tailEnd/>
          </a:ln>
        </p:spPr>
        <p:txBody>
          <a:bodyPr wrap="none">
            <a:spAutoFit/>
          </a:bodyPr>
          <a:lstStyle/>
          <a:p>
            <a:r>
              <a:rPr lang="en-US" sz="900">
                <a:latin typeface="Calibri" pitchFamily="34" charset="0"/>
              </a:rPr>
              <a:t>thebookofdays.com</a:t>
            </a:r>
          </a:p>
        </p:txBody>
      </p:sp>
      <p:pic>
        <p:nvPicPr>
          <p:cNvPr id="22533" name="Picture 2"/>
          <p:cNvPicPr>
            <a:picLocks noChangeAspect="1" noChangeArrowheads="1"/>
          </p:cNvPicPr>
          <p:nvPr/>
        </p:nvPicPr>
        <p:blipFill>
          <a:blip r:embed="rId2"/>
          <a:srcRect/>
          <a:stretch>
            <a:fillRect/>
          </a:stretch>
        </p:blipFill>
        <p:spPr bwMode="auto">
          <a:xfrm>
            <a:off x="5257800" y="2057400"/>
            <a:ext cx="3713163" cy="289560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ctrTitle"/>
          </p:nvPr>
        </p:nvSpPr>
        <p:spPr>
          <a:xfrm>
            <a:off x="481013" y="2133600"/>
            <a:ext cx="4800600" cy="1470025"/>
          </a:xfrm>
        </p:spPr>
        <p:txBody>
          <a:bodyPr/>
          <a:lstStyle/>
          <a:p>
            <a:r>
              <a:rPr lang="en-US" smtClean="0"/>
              <a:t>HISTORICAL</a:t>
            </a:r>
            <a:br>
              <a:rPr lang="en-US" smtClean="0"/>
            </a:br>
            <a:r>
              <a:rPr lang="en-US" smtClean="0"/>
              <a:t>PRECEDENTS</a:t>
            </a:r>
          </a:p>
        </p:txBody>
      </p:sp>
      <p:sp>
        <p:nvSpPr>
          <p:cNvPr id="3" name="Subtitle 2"/>
          <p:cNvSpPr>
            <a:spLocks noGrp="1"/>
          </p:cNvSpPr>
          <p:nvPr>
            <p:ph type="subTitle" idx="1"/>
          </p:nvPr>
        </p:nvSpPr>
        <p:spPr>
          <a:xfrm>
            <a:off x="838200" y="3886200"/>
            <a:ext cx="4191000" cy="838200"/>
          </a:xfrm>
        </p:spPr>
        <p:txBody>
          <a:bodyPr rtlCol="0">
            <a:normAutofit/>
          </a:bodyPr>
          <a:lstStyle/>
          <a:p>
            <a:pPr fontAlgn="auto">
              <a:spcAft>
                <a:spcPts val="0"/>
              </a:spcAft>
              <a:buFont typeface="Arial" pitchFamily="34" charset="0"/>
              <a:buNone/>
              <a:defRPr/>
            </a:pPr>
            <a:r>
              <a:rPr lang="en-US" dirty="0"/>
              <a:t>OTHER REGIONS</a:t>
            </a:r>
          </a:p>
        </p:txBody>
      </p:sp>
      <p:sp>
        <p:nvSpPr>
          <p:cNvPr id="25603" name="Rectangle 3"/>
          <p:cNvSpPr>
            <a:spLocks noChangeArrowheads="1"/>
          </p:cNvSpPr>
          <p:nvPr/>
        </p:nvSpPr>
        <p:spPr bwMode="auto">
          <a:xfrm>
            <a:off x="6792913" y="5486400"/>
            <a:ext cx="1016000" cy="230188"/>
          </a:xfrm>
          <a:prstGeom prst="rect">
            <a:avLst/>
          </a:prstGeom>
          <a:noFill/>
          <a:ln w="9525">
            <a:noFill/>
            <a:miter lim="800000"/>
            <a:headEnd/>
            <a:tailEnd/>
          </a:ln>
        </p:spPr>
        <p:txBody>
          <a:bodyPr wrap="none">
            <a:spAutoFit/>
          </a:bodyPr>
          <a:lstStyle/>
          <a:p>
            <a:r>
              <a:rPr lang="en-US" sz="900">
                <a:latin typeface="Calibri" pitchFamily="34" charset="0"/>
              </a:rPr>
              <a:t>canadiannikkei.ca</a:t>
            </a:r>
          </a:p>
        </p:txBody>
      </p:sp>
      <p:pic>
        <p:nvPicPr>
          <p:cNvPr id="25604" name="Picture 2"/>
          <p:cNvPicPr>
            <a:picLocks noChangeAspect="1" noChangeArrowheads="1"/>
          </p:cNvPicPr>
          <p:nvPr/>
        </p:nvPicPr>
        <p:blipFill>
          <a:blip r:embed="rId2"/>
          <a:srcRect/>
          <a:stretch>
            <a:fillRect/>
          </a:stretch>
        </p:blipFill>
        <p:spPr bwMode="auto">
          <a:xfrm>
            <a:off x="5867400" y="1189038"/>
            <a:ext cx="2867025" cy="426720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ctrTitle"/>
          </p:nvPr>
        </p:nvSpPr>
        <p:spPr>
          <a:xfrm>
            <a:off x="762000" y="381000"/>
            <a:ext cx="7772400" cy="1470025"/>
          </a:xfrm>
        </p:spPr>
        <p:txBody>
          <a:bodyPr/>
          <a:lstStyle/>
          <a:p>
            <a:r>
              <a:rPr lang="en-US" smtClean="0"/>
              <a:t>AROUND THE WORLD-JAPAN</a:t>
            </a:r>
          </a:p>
        </p:txBody>
      </p:sp>
      <p:sp>
        <p:nvSpPr>
          <p:cNvPr id="3" name="Subtitle 2"/>
          <p:cNvSpPr>
            <a:spLocks noGrp="1"/>
          </p:cNvSpPr>
          <p:nvPr>
            <p:ph type="subTitle" idx="1"/>
          </p:nvPr>
        </p:nvSpPr>
        <p:spPr>
          <a:xfrm>
            <a:off x="685800" y="2133600"/>
            <a:ext cx="4876800" cy="3087688"/>
          </a:xfrm>
        </p:spPr>
        <p:txBody>
          <a:bodyPr rtlCol="0">
            <a:noAutofit/>
          </a:bodyPr>
          <a:lstStyle/>
          <a:p>
            <a:pPr fontAlgn="auto">
              <a:spcAft>
                <a:spcPts val="0"/>
              </a:spcAft>
              <a:buFont typeface="Arial" pitchFamily="34" charset="0"/>
              <a:buNone/>
              <a:defRPr/>
            </a:pPr>
            <a:r>
              <a:rPr lang="en-US" sz="2400" dirty="0" smtClean="0"/>
              <a:t>Kabuki theater has the </a:t>
            </a:r>
            <a:r>
              <a:rPr lang="en-US" sz="2400" i="1" dirty="0" err="1" smtClean="0"/>
              <a:t>dammari</a:t>
            </a:r>
            <a:r>
              <a:rPr lang="en-US" sz="2400" i="1" dirty="0" smtClean="0"/>
              <a:t> </a:t>
            </a:r>
            <a:r>
              <a:rPr lang="en-US" sz="2400" dirty="0" smtClean="0"/>
              <a:t>pantomime</a:t>
            </a:r>
          </a:p>
          <a:p>
            <a:pPr fontAlgn="auto">
              <a:spcAft>
                <a:spcPts val="0"/>
              </a:spcAft>
              <a:buFont typeface="Arial" pitchFamily="34" charset="0"/>
              <a:buNone/>
              <a:defRPr/>
            </a:pPr>
            <a:endParaRPr lang="en-US" sz="2400" dirty="0"/>
          </a:p>
          <a:p>
            <a:pPr fontAlgn="auto">
              <a:spcAft>
                <a:spcPts val="0"/>
              </a:spcAft>
              <a:buFont typeface="Arial" pitchFamily="34" charset="0"/>
              <a:buNone/>
              <a:defRPr/>
            </a:pPr>
            <a:r>
              <a:rPr lang="en-US" sz="2400" dirty="0" smtClean="0"/>
              <a:t>The Noh </a:t>
            </a:r>
            <a:r>
              <a:rPr lang="en-US" sz="2400" dirty="0"/>
              <a:t>tradition has greatly influenced many contemporary mime and theatre practitioners because of its use of mask work and highly physical performance style</a:t>
            </a:r>
          </a:p>
          <a:p>
            <a:pPr fontAlgn="auto">
              <a:spcAft>
                <a:spcPts val="0"/>
              </a:spcAft>
              <a:buFont typeface="Arial" pitchFamily="34" charset="0"/>
              <a:buNone/>
              <a:defRPr/>
            </a:pPr>
            <a:endParaRPr lang="en-US" sz="2400" dirty="0" smtClean="0"/>
          </a:p>
        </p:txBody>
      </p:sp>
      <p:sp>
        <p:nvSpPr>
          <p:cNvPr id="26627" name="Rectangle 3"/>
          <p:cNvSpPr>
            <a:spLocks noChangeArrowheads="1"/>
          </p:cNvSpPr>
          <p:nvPr/>
        </p:nvSpPr>
        <p:spPr bwMode="auto">
          <a:xfrm>
            <a:off x="6673850" y="5408613"/>
            <a:ext cx="1047750" cy="230187"/>
          </a:xfrm>
          <a:prstGeom prst="rect">
            <a:avLst/>
          </a:prstGeom>
          <a:noFill/>
          <a:ln w="9525">
            <a:noFill/>
            <a:miter lim="800000"/>
            <a:headEnd/>
            <a:tailEnd/>
          </a:ln>
        </p:spPr>
        <p:txBody>
          <a:bodyPr wrap="none">
            <a:spAutoFit/>
          </a:bodyPr>
          <a:lstStyle/>
          <a:p>
            <a:r>
              <a:rPr lang="en-US" sz="900">
                <a:latin typeface="Calibri" pitchFamily="34" charset="0"/>
              </a:rPr>
              <a:t>junkoyamada.com</a:t>
            </a:r>
          </a:p>
        </p:txBody>
      </p:sp>
      <p:pic>
        <p:nvPicPr>
          <p:cNvPr id="26628" name="Picture 2" descr="http://www.junkoyamada.com/images/kabuki6.jpg?s=1084815903"/>
          <p:cNvPicPr>
            <a:picLocks noChangeAspect="1" noChangeArrowheads="1"/>
          </p:cNvPicPr>
          <p:nvPr/>
        </p:nvPicPr>
        <p:blipFill>
          <a:blip r:embed="rId2"/>
          <a:srcRect/>
          <a:stretch>
            <a:fillRect/>
          </a:stretch>
        </p:blipFill>
        <p:spPr bwMode="auto">
          <a:xfrm>
            <a:off x="5819775" y="2055813"/>
            <a:ext cx="2755900" cy="335280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ctrTitle"/>
          </p:nvPr>
        </p:nvSpPr>
        <p:spPr>
          <a:xfrm>
            <a:off x="762000" y="381000"/>
            <a:ext cx="7772400" cy="1470025"/>
          </a:xfrm>
        </p:spPr>
        <p:txBody>
          <a:bodyPr/>
          <a:lstStyle/>
          <a:p>
            <a:r>
              <a:rPr lang="en-US" smtClean="0"/>
              <a:t>AROUND THE WORLD-JAPAN</a:t>
            </a:r>
          </a:p>
        </p:txBody>
      </p:sp>
      <p:sp>
        <p:nvSpPr>
          <p:cNvPr id="3" name="Subtitle 2"/>
          <p:cNvSpPr>
            <a:spLocks noGrp="1"/>
          </p:cNvSpPr>
          <p:nvPr>
            <p:ph type="subTitle" idx="1"/>
          </p:nvPr>
        </p:nvSpPr>
        <p:spPr>
          <a:xfrm>
            <a:off x="609600" y="2278063"/>
            <a:ext cx="4876800" cy="2590800"/>
          </a:xfrm>
        </p:spPr>
        <p:txBody>
          <a:bodyPr rtlCol="0">
            <a:noAutofit/>
          </a:bodyPr>
          <a:lstStyle/>
          <a:p>
            <a:pPr fontAlgn="auto">
              <a:spcAft>
                <a:spcPts val="0"/>
              </a:spcAft>
              <a:buFont typeface="Arial" pitchFamily="34" charset="0"/>
              <a:buNone/>
              <a:defRPr/>
            </a:pPr>
            <a:endParaRPr lang="en-US" sz="2400" dirty="0" smtClean="0"/>
          </a:p>
          <a:p>
            <a:pPr fontAlgn="auto">
              <a:spcAft>
                <a:spcPts val="0"/>
              </a:spcAft>
              <a:buFont typeface="Arial" pitchFamily="34" charset="0"/>
              <a:buNone/>
              <a:defRPr/>
            </a:pPr>
            <a:r>
              <a:rPr lang="en-US" sz="2400" dirty="0" smtClean="0"/>
              <a:t>Butoh, though </a:t>
            </a:r>
            <a:r>
              <a:rPr lang="en-US" sz="2400" dirty="0"/>
              <a:t>often referred to as a dance form, has been adopted by various theatre practitioners</a:t>
            </a:r>
          </a:p>
        </p:txBody>
      </p:sp>
      <p:sp>
        <p:nvSpPr>
          <p:cNvPr id="27651" name="Rectangle 5"/>
          <p:cNvSpPr>
            <a:spLocks noChangeArrowheads="1"/>
          </p:cNvSpPr>
          <p:nvPr/>
        </p:nvSpPr>
        <p:spPr bwMode="auto">
          <a:xfrm>
            <a:off x="6916738" y="5332413"/>
            <a:ext cx="549275" cy="230187"/>
          </a:xfrm>
          <a:prstGeom prst="rect">
            <a:avLst/>
          </a:prstGeom>
          <a:noFill/>
          <a:ln w="9525">
            <a:noFill/>
            <a:miter lim="800000"/>
            <a:headEnd/>
            <a:tailEnd/>
          </a:ln>
        </p:spPr>
        <p:txBody>
          <a:bodyPr wrap="none">
            <a:spAutoFit/>
          </a:bodyPr>
          <a:lstStyle/>
          <a:p>
            <a:r>
              <a:rPr lang="en-US" sz="900">
                <a:latin typeface="Calibri" pitchFamily="34" charset="0"/>
              </a:rPr>
              <a:t>diary.ru</a:t>
            </a:r>
          </a:p>
        </p:txBody>
      </p:sp>
      <p:pic>
        <p:nvPicPr>
          <p:cNvPr id="27652" name="Picture 3"/>
          <p:cNvPicPr>
            <a:picLocks noChangeAspect="1" noChangeArrowheads="1"/>
          </p:cNvPicPr>
          <p:nvPr/>
        </p:nvPicPr>
        <p:blipFill>
          <a:blip r:embed="rId2"/>
          <a:srcRect/>
          <a:stretch>
            <a:fillRect/>
          </a:stretch>
        </p:blipFill>
        <p:spPr bwMode="auto">
          <a:xfrm>
            <a:off x="5848350" y="1830388"/>
            <a:ext cx="2686050" cy="348615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ctrTitle"/>
          </p:nvPr>
        </p:nvSpPr>
        <p:spPr>
          <a:xfrm>
            <a:off x="762000" y="381000"/>
            <a:ext cx="7772400" cy="1470025"/>
          </a:xfrm>
        </p:spPr>
        <p:txBody>
          <a:bodyPr/>
          <a:lstStyle/>
          <a:p>
            <a:r>
              <a:rPr lang="en-US" smtClean="0"/>
              <a:t>AROUND THE WORLD-INDIA</a:t>
            </a:r>
          </a:p>
        </p:txBody>
      </p:sp>
      <p:sp>
        <p:nvSpPr>
          <p:cNvPr id="3" name="Subtitle 2"/>
          <p:cNvSpPr>
            <a:spLocks noGrp="1"/>
          </p:cNvSpPr>
          <p:nvPr>
            <p:ph type="subTitle" idx="1"/>
          </p:nvPr>
        </p:nvSpPr>
        <p:spPr>
          <a:xfrm>
            <a:off x="685800" y="1752600"/>
            <a:ext cx="4876800" cy="4038600"/>
          </a:xfrm>
        </p:spPr>
        <p:txBody>
          <a:bodyPr rtlCol="0">
            <a:noAutofit/>
          </a:bodyPr>
          <a:lstStyle/>
          <a:p>
            <a:pPr fontAlgn="auto">
              <a:spcAft>
                <a:spcPts val="0"/>
              </a:spcAft>
              <a:buFont typeface="Arial" pitchFamily="34" charset="0"/>
              <a:buNone/>
              <a:defRPr/>
            </a:pPr>
            <a:endParaRPr lang="en-US" sz="2400" dirty="0" smtClean="0"/>
          </a:p>
          <a:p>
            <a:pPr fontAlgn="auto">
              <a:spcAft>
                <a:spcPts val="0"/>
              </a:spcAft>
              <a:buFont typeface="Arial" pitchFamily="34" charset="0"/>
              <a:buNone/>
              <a:defRPr/>
            </a:pPr>
            <a:r>
              <a:rPr lang="en-US" sz="2400" dirty="0"/>
              <a:t>Classical Indian musical theatre, although often erroneously labeled a "dance," is a group of theatrical forms in which the performer presents a narrative via stylized gesture, an array of hand positions, and mime illusions to play different characters, actions, and landscapes</a:t>
            </a:r>
          </a:p>
          <a:p>
            <a:pPr fontAlgn="auto">
              <a:spcAft>
                <a:spcPts val="0"/>
              </a:spcAft>
              <a:buFont typeface="Arial" pitchFamily="34" charset="0"/>
              <a:buNone/>
              <a:defRPr/>
            </a:pPr>
            <a:endParaRPr lang="en-US" sz="2400" dirty="0"/>
          </a:p>
          <a:p>
            <a:pPr fontAlgn="auto">
              <a:spcAft>
                <a:spcPts val="0"/>
              </a:spcAft>
              <a:buFont typeface="Arial" pitchFamily="34" charset="0"/>
              <a:buNone/>
              <a:defRPr/>
            </a:pPr>
            <a:endParaRPr lang="en-US" sz="2400" dirty="0"/>
          </a:p>
        </p:txBody>
      </p:sp>
      <p:sp>
        <p:nvSpPr>
          <p:cNvPr id="28675" name="Rectangle 3"/>
          <p:cNvSpPr>
            <a:spLocks noChangeArrowheads="1"/>
          </p:cNvSpPr>
          <p:nvPr/>
        </p:nvSpPr>
        <p:spPr bwMode="auto">
          <a:xfrm>
            <a:off x="6975475" y="5181600"/>
            <a:ext cx="792163" cy="230188"/>
          </a:xfrm>
          <a:prstGeom prst="rect">
            <a:avLst/>
          </a:prstGeom>
          <a:noFill/>
          <a:ln w="9525">
            <a:noFill/>
            <a:miter lim="800000"/>
            <a:headEnd/>
            <a:tailEnd/>
          </a:ln>
        </p:spPr>
        <p:txBody>
          <a:bodyPr wrap="none">
            <a:spAutoFit/>
          </a:bodyPr>
          <a:lstStyle/>
          <a:p>
            <a:r>
              <a:rPr lang="en-US" sz="900">
                <a:latin typeface="Calibri" pitchFamily="34" charset="0"/>
              </a:rPr>
              <a:t>squidoo.com</a:t>
            </a:r>
          </a:p>
        </p:txBody>
      </p:sp>
      <p:pic>
        <p:nvPicPr>
          <p:cNvPr id="28676" name="Picture 3"/>
          <p:cNvPicPr>
            <a:picLocks noChangeAspect="1" noChangeArrowheads="1"/>
          </p:cNvPicPr>
          <p:nvPr/>
        </p:nvPicPr>
        <p:blipFill>
          <a:blip r:embed="rId2"/>
          <a:srcRect/>
          <a:stretch>
            <a:fillRect/>
          </a:stretch>
        </p:blipFill>
        <p:spPr bwMode="auto">
          <a:xfrm>
            <a:off x="6180138" y="2743200"/>
            <a:ext cx="2381250" cy="238125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ctrTitle"/>
          </p:nvPr>
        </p:nvSpPr>
        <p:spPr>
          <a:xfrm>
            <a:off x="762000" y="381000"/>
            <a:ext cx="7772400" cy="1470025"/>
          </a:xfrm>
        </p:spPr>
        <p:txBody>
          <a:bodyPr/>
          <a:lstStyle/>
          <a:p>
            <a:r>
              <a:rPr lang="en-US" smtClean="0"/>
              <a:t>AROUND THE WORLD-AFRICA</a:t>
            </a:r>
          </a:p>
        </p:txBody>
      </p:sp>
      <p:sp>
        <p:nvSpPr>
          <p:cNvPr id="3" name="Subtitle 2"/>
          <p:cNvSpPr>
            <a:spLocks noGrp="1"/>
          </p:cNvSpPr>
          <p:nvPr>
            <p:ph type="subTitle" idx="1"/>
          </p:nvPr>
        </p:nvSpPr>
        <p:spPr>
          <a:xfrm>
            <a:off x="685800" y="1752600"/>
            <a:ext cx="4876800" cy="4038600"/>
          </a:xfrm>
        </p:spPr>
        <p:txBody>
          <a:bodyPr rtlCol="0">
            <a:noAutofit/>
          </a:bodyPr>
          <a:lstStyle/>
          <a:p>
            <a:pPr fontAlgn="auto">
              <a:spcAft>
                <a:spcPts val="0"/>
              </a:spcAft>
              <a:buFont typeface="Arial" pitchFamily="34" charset="0"/>
              <a:buNone/>
              <a:defRPr/>
            </a:pPr>
            <a:r>
              <a:rPr lang="en-US" sz="2000" dirty="0" smtClean="0"/>
              <a:t>Developed around </a:t>
            </a:r>
            <a:r>
              <a:rPr lang="en-US" sz="2000" dirty="0"/>
              <a:t>the 5</a:t>
            </a:r>
            <a:r>
              <a:rPr lang="en-US" sz="2000" baseline="30000" dirty="0"/>
              <a:t>th</a:t>
            </a:r>
            <a:r>
              <a:rPr lang="en-US" sz="2000" dirty="0"/>
              <a:t> century in the heart of equatorial Africa, near what is now the country of </a:t>
            </a:r>
            <a:r>
              <a:rPr lang="en-US" sz="2000" dirty="0" smtClean="0"/>
              <a:t>Chad</a:t>
            </a:r>
          </a:p>
          <a:p>
            <a:pPr fontAlgn="auto">
              <a:spcAft>
                <a:spcPts val="0"/>
              </a:spcAft>
              <a:buFont typeface="Arial" pitchFamily="34" charset="0"/>
              <a:buNone/>
              <a:defRPr/>
            </a:pPr>
            <a:endParaRPr lang="en-US" sz="2000" dirty="0"/>
          </a:p>
          <a:p>
            <a:pPr fontAlgn="auto">
              <a:spcAft>
                <a:spcPts val="0"/>
              </a:spcAft>
              <a:buFont typeface="Arial" pitchFamily="34" charset="0"/>
              <a:buNone/>
              <a:defRPr/>
            </a:pPr>
            <a:r>
              <a:rPr lang="en-US" sz="2000" dirty="0" smtClean="0"/>
              <a:t>Used </a:t>
            </a:r>
            <a:r>
              <a:rPr lang="en-US" sz="2000" dirty="0"/>
              <a:t>to celebrate various events of importance, such as the killing of a lion, or the onset of hippopotamus mating </a:t>
            </a:r>
            <a:r>
              <a:rPr lang="en-US" sz="2000" dirty="0" smtClean="0"/>
              <a:t>season</a:t>
            </a:r>
          </a:p>
          <a:p>
            <a:pPr fontAlgn="auto">
              <a:spcAft>
                <a:spcPts val="0"/>
              </a:spcAft>
              <a:buFont typeface="Arial" pitchFamily="34" charset="0"/>
              <a:buNone/>
              <a:defRPr/>
            </a:pPr>
            <a:endParaRPr lang="en-US" sz="2000" dirty="0"/>
          </a:p>
          <a:p>
            <a:pPr fontAlgn="auto">
              <a:spcAft>
                <a:spcPts val="0"/>
              </a:spcAft>
              <a:buFont typeface="Arial" pitchFamily="34" charset="0"/>
              <a:buNone/>
              <a:defRPr/>
            </a:pPr>
            <a:r>
              <a:rPr lang="en-US" sz="2000" dirty="0"/>
              <a:t>came into its own during the 17</a:t>
            </a:r>
            <a:r>
              <a:rPr lang="en-US" sz="2000" baseline="30000" dirty="0"/>
              <a:t>th</a:t>
            </a:r>
            <a:r>
              <a:rPr lang="en-US" sz="2000" dirty="0"/>
              <a:t> century, when it was often used to lampoon the clumsy European explorers </a:t>
            </a:r>
          </a:p>
          <a:p>
            <a:pPr fontAlgn="auto">
              <a:spcAft>
                <a:spcPts val="0"/>
              </a:spcAft>
              <a:buFont typeface="Arial" pitchFamily="34" charset="0"/>
              <a:buNone/>
              <a:defRPr/>
            </a:pPr>
            <a:endParaRPr lang="en-US" sz="2000" dirty="0"/>
          </a:p>
        </p:txBody>
      </p:sp>
      <p:sp>
        <p:nvSpPr>
          <p:cNvPr id="29699" name="Rectangle 3"/>
          <p:cNvSpPr>
            <a:spLocks noChangeArrowheads="1"/>
          </p:cNvSpPr>
          <p:nvPr/>
        </p:nvSpPr>
        <p:spPr bwMode="auto">
          <a:xfrm>
            <a:off x="6075363" y="5181600"/>
            <a:ext cx="2098675" cy="230188"/>
          </a:xfrm>
          <a:prstGeom prst="rect">
            <a:avLst/>
          </a:prstGeom>
          <a:noFill/>
          <a:ln w="9525">
            <a:noFill/>
            <a:miter lim="800000"/>
            <a:headEnd/>
            <a:tailEnd/>
          </a:ln>
        </p:spPr>
        <p:txBody>
          <a:bodyPr wrap="none">
            <a:spAutoFit/>
          </a:bodyPr>
          <a:lstStyle/>
          <a:p>
            <a:r>
              <a:rPr lang="en-US" sz="900">
                <a:latin typeface="Calibri" pitchFamily="34" charset="0"/>
              </a:rPr>
              <a:t>http://www.thehistorybluff.com/?p=926</a:t>
            </a:r>
          </a:p>
        </p:txBody>
      </p:sp>
      <p:pic>
        <p:nvPicPr>
          <p:cNvPr id="29700" name="Picture 2"/>
          <p:cNvPicPr>
            <a:picLocks noChangeAspect="1" noChangeArrowheads="1"/>
          </p:cNvPicPr>
          <p:nvPr/>
        </p:nvPicPr>
        <p:blipFill>
          <a:blip r:embed="rId2"/>
          <a:srcRect/>
          <a:stretch>
            <a:fillRect/>
          </a:stretch>
        </p:blipFill>
        <p:spPr bwMode="auto">
          <a:xfrm>
            <a:off x="5848350" y="2590800"/>
            <a:ext cx="2552700" cy="2447925"/>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ctrTitle"/>
          </p:nvPr>
        </p:nvSpPr>
        <p:spPr>
          <a:xfrm>
            <a:off x="762000" y="381000"/>
            <a:ext cx="7772400" cy="1470025"/>
          </a:xfrm>
        </p:spPr>
        <p:txBody>
          <a:bodyPr/>
          <a:lstStyle/>
          <a:p>
            <a:r>
              <a:rPr lang="en-US" smtClean="0"/>
              <a:t>AROUND THE WORLD-AFRICA</a:t>
            </a:r>
          </a:p>
        </p:txBody>
      </p:sp>
      <p:sp>
        <p:nvSpPr>
          <p:cNvPr id="3" name="Subtitle 2"/>
          <p:cNvSpPr>
            <a:spLocks noGrp="1"/>
          </p:cNvSpPr>
          <p:nvPr>
            <p:ph type="subTitle" idx="1"/>
          </p:nvPr>
        </p:nvSpPr>
        <p:spPr>
          <a:xfrm>
            <a:off x="685800" y="1752600"/>
            <a:ext cx="4876800" cy="4038600"/>
          </a:xfrm>
        </p:spPr>
        <p:txBody>
          <a:bodyPr rtlCol="0">
            <a:noAutofit/>
          </a:bodyPr>
          <a:lstStyle/>
          <a:p>
            <a:pPr fontAlgn="auto">
              <a:spcAft>
                <a:spcPts val="0"/>
              </a:spcAft>
              <a:buFont typeface="Arial" pitchFamily="34" charset="0"/>
              <a:buNone/>
              <a:defRPr/>
            </a:pPr>
            <a:r>
              <a:rPr lang="en-US" sz="2000" dirty="0" smtClean="0"/>
              <a:t>Developed around </a:t>
            </a:r>
            <a:r>
              <a:rPr lang="en-US" sz="2000" dirty="0"/>
              <a:t>the 5</a:t>
            </a:r>
            <a:r>
              <a:rPr lang="en-US" sz="2000" baseline="30000" dirty="0"/>
              <a:t>th</a:t>
            </a:r>
            <a:r>
              <a:rPr lang="en-US" sz="2000" dirty="0"/>
              <a:t> century in the heart of equatorial Africa, near what is now the country of </a:t>
            </a:r>
            <a:r>
              <a:rPr lang="en-US" sz="2000" dirty="0" smtClean="0"/>
              <a:t>Chad</a:t>
            </a:r>
          </a:p>
          <a:p>
            <a:pPr fontAlgn="auto">
              <a:spcAft>
                <a:spcPts val="0"/>
              </a:spcAft>
              <a:buFont typeface="Arial" pitchFamily="34" charset="0"/>
              <a:buNone/>
              <a:defRPr/>
            </a:pPr>
            <a:endParaRPr lang="en-US" sz="2000" dirty="0"/>
          </a:p>
          <a:p>
            <a:pPr fontAlgn="auto">
              <a:spcAft>
                <a:spcPts val="0"/>
              </a:spcAft>
              <a:buFont typeface="Arial" pitchFamily="34" charset="0"/>
              <a:buNone/>
              <a:defRPr/>
            </a:pPr>
            <a:r>
              <a:rPr lang="en-US" sz="2000" dirty="0" smtClean="0"/>
              <a:t>Used </a:t>
            </a:r>
            <a:r>
              <a:rPr lang="en-US" sz="2000" dirty="0"/>
              <a:t>to celebrate various events of importance, such as the killing of a lion, or the onset of hippopotamus mating </a:t>
            </a:r>
            <a:r>
              <a:rPr lang="en-US" sz="2000" dirty="0" smtClean="0"/>
              <a:t>season</a:t>
            </a:r>
          </a:p>
          <a:p>
            <a:pPr fontAlgn="auto">
              <a:spcAft>
                <a:spcPts val="0"/>
              </a:spcAft>
              <a:buFont typeface="Arial" pitchFamily="34" charset="0"/>
              <a:buNone/>
              <a:defRPr/>
            </a:pPr>
            <a:endParaRPr lang="en-US" sz="2000" dirty="0"/>
          </a:p>
          <a:p>
            <a:pPr fontAlgn="auto">
              <a:spcAft>
                <a:spcPts val="0"/>
              </a:spcAft>
              <a:buFont typeface="Arial" pitchFamily="34" charset="0"/>
              <a:buNone/>
              <a:defRPr/>
            </a:pPr>
            <a:r>
              <a:rPr lang="en-US" sz="2000" dirty="0"/>
              <a:t>came into its own during the 17</a:t>
            </a:r>
            <a:r>
              <a:rPr lang="en-US" sz="2000" baseline="30000" dirty="0"/>
              <a:t>th</a:t>
            </a:r>
            <a:r>
              <a:rPr lang="en-US" sz="2000" dirty="0"/>
              <a:t> century, when it was often used to lampoon the clumsy European explorers </a:t>
            </a:r>
          </a:p>
          <a:p>
            <a:pPr fontAlgn="auto">
              <a:spcAft>
                <a:spcPts val="0"/>
              </a:spcAft>
              <a:buFont typeface="Arial" pitchFamily="34" charset="0"/>
              <a:buNone/>
              <a:defRPr/>
            </a:pPr>
            <a:endParaRPr lang="en-US" sz="2000" dirty="0"/>
          </a:p>
        </p:txBody>
      </p:sp>
      <p:sp>
        <p:nvSpPr>
          <p:cNvPr id="30723" name="Rectangle 3"/>
          <p:cNvSpPr>
            <a:spLocks noChangeArrowheads="1"/>
          </p:cNvSpPr>
          <p:nvPr/>
        </p:nvSpPr>
        <p:spPr bwMode="auto">
          <a:xfrm>
            <a:off x="6075363" y="5181600"/>
            <a:ext cx="2098675" cy="230188"/>
          </a:xfrm>
          <a:prstGeom prst="rect">
            <a:avLst/>
          </a:prstGeom>
          <a:noFill/>
          <a:ln w="9525">
            <a:noFill/>
            <a:miter lim="800000"/>
            <a:headEnd/>
            <a:tailEnd/>
          </a:ln>
        </p:spPr>
        <p:txBody>
          <a:bodyPr wrap="none">
            <a:spAutoFit/>
          </a:bodyPr>
          <a:lstStyle/>
          <a:p>
            <a:r>
              <a:rPr lang="en-US" sz="900">
                <a:latin typeface="Calibri" pitchFamily="34" charset="0"/>
              </a:rPr>
              <a:t>http://www.thehistorybluff.com/?p=926</a:t>
            </a:r>
          </a:p>
        </p:txBody>
      </p:sp>
      <p:pic>
        <p:nvPicPr>
          <p:cNvPr id="30724" name="Picture 2"/>
          <p:cNvPicPr>
            <a:picLocks noChangeAspect="1" noChangeArrowheads="1"/>
          </p:cNvPicPr>
          <p:nvPr/>
        </p:nvPicPr>
        <p:blipFill>
          <a:blip r:embed="rId2"/>
          <a:srcRect/>
          <a:stretch>
            <a:fillRect/>
          </a:stretch>
        </p:blipFill>
        <p:spPr bwMode="auto">
          <a:xfrm>
            <a:off x="5848350" y="2590800"/>
            <a:ext cx="2552700" cy="2447925"/>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ctrTitle"/>
          </p:nvPr>
        </p:nvSpPr>
        <p:spPr>
          <a:xfrm>
            <a:off x="481013" y="2133600"/>
            <a:ext cx="4800600" cy="1470025"/>
          </a:xfrm>
        </p:spPr>
        <p:txBody>
          <a:bodyPr/>
          <a:lstStyle/>
          <a:p>
            <a:r>
              <a:rPr lang="en-US" smtClean="0"/>
              <a:t>MODERN PANTOMIME</a:t>
            </a:r>
          </a:p>
        </p:txBody>
      </p:sp>
      <p:sp>
        <p:nvSpPr>
          <p:cNvPr id="3" name="Subtitle 2"/>
          <p:cNvSpPr>
            <a:spLocks noGrp="1"/>
          </p:cNvSpPr>
          <p:nvPr>
            <p:ph type="subTitle" idx="1"/>
          </p:nvPr>
        </p:nvSpPr>
        <p:spPr>
          <a:xfrm>
            <a:off x="838200" y="3886200"/>
            <a:ext cx="4191000" cy="838200"/>
          </a:xfrm>
        </p:spPr>
        <p:txBody>
          <a:bodyPr rtlCol="0">
            <a:normAutofit/>
          </a:bodyPr>
          <a:lstStyle/>
          <a:p>
            <a:pPr fontAlgn="auto">
              <a:spcAft>
                <a:spcPts val="0"/>
              </a:spcAft>
              <a:buFont typeface="Arial" pitchFamily="34" charset="0"/>
              <a:buNone/>
              <a:defRPr/>
            </a:pPr>
            <a:r>
              <a:rPr lang="en-US" dirty="0" smtClean="0"/>
              <a:t>20</a:t>
            </a:r>
            <a:r>
              <a:rPr lang="en-US" baseline="30000" dirty="0" smtClean="0"/>
              <a:t>TH</a:t>
            </a:r>
            <a:r>
              <a:rPr lang="en-US" dirty="0" smtClean="0"/>
              <a:t> CENTURY-TODAY</a:t>
            </a:r>
            <a:endParaRPr lang="en-US" dirty="0"/>
          </a:p>
        </p:txBody>
      </p:sp>
      <p:sp>
        <p:nvSpPr>
          <p:cNvPr id="31747" name="Rectangle 3"/>
          <p:cNvSpPr>
            <a:spLocks noChangeArrowheads="1"/>
          </p:cNvSpPr>
          <p:nvPr/>
        </p:nvSpPr>
        <p:spPr bwMode="auto">
          <a:xfrm>
            <a:off x="6307138" y="4876800"/>
            <a:ext cx="1227137" cy="276225"/>
          </a:xfrm>
          <a:prstGeom prst="rect">
            <a:avLst/>
          </a:prstGeom>
          <a:noFill/>
          <a:ln w="9525">
            <a:noFill/>
            <a:miter lim="800000"/>
            <a:headEnd/>
            <a:tailEnd/>
          </a:ln>
        </p:spPr>
        <p:txBody>
          <a:bodyPr wrap="none">
            <a:spAutoFit/>
          </a:bodyPr>
          <a:lstStyle/>
          <a:p>
            <a:r>
              <a:rPr lang="en-US" sz="1200">
                <a:latin typeface="Calibri" pitchFamily="34" charset="0"/>
              </a:rPr>
              <a:t>factfreehand.org</a:t>
            </a:r>
          </a:p>
        </p:txBody>
      </p:sp>
      <p:pic>
        <p:nvPicPr>
          <p:cNvPr id="31748" name="Picture 1"/>
          <p:cNvPicPr>
            <a:picLocks noChangeAspect="1" noChangeArrowheads="1"/>
          </p:cNvPicPr>
          <p:nvPr/>
        </p:nvPicPr>
        <p:blipFill>
          <a:blip r:embed="rId2"/>
          <a:srcRect l="24950" t="25040" r="25401" b="21919"/>
          <a:stretch>
            <a:fillRect/>
          </a:stretch>
        </p:blipFill>
        <p:spPr bwMode="auto">
          <a:xfrm>
            <a:off x="5029200" y="2303463"/>
            <a:ext cx="3783013" cy="2525712"/>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85800" y="381000"/>
            <a:ext cx="7772400" cy="1143000"/>
          </a:xfrm>
        </p:spPr>
        <p:txBody>
          <a:bodyPr/>
          <a:lstStyle/>
          <a:p>
            <a:r>
              <a:rPr lang="en-US" altLang="en-US">
                <a:solidFill>
                  <a:srgbClr val="D11B29"/>
                </a:solidFill>
              </a:rPr>
              <a:t>Silent Film Stars</a:t>
            </a:r>
            <a:endParaRPr lang="en-US" altLang="en-US"/>
          </a:p>
        </p:txBody>
      </p:sp>
      <p:sp>
        <p:nvSpPr>
          <p:cNvPr id="8195" name="Rectangle 3"/>
          <p:cNvSpPr>
            <a:spLocks noGrp="1" noChangeArrowheads="1"/>
          </p:cNvSpPr>
          <p:nvPr>
            <p:ph type="body" idx="1"/>
          </p:nvPr>
        </p:nvSpPr>
        <p:spPr>
          <a:xfrm>
            <a:off x="2667000" y="1600200"/>
            <a:ext cx="6172200" cy="4800600"/>
          </a:xfrm>
        </p:spPr>
        <p:txBody>
          <a:bodyPr/>
          <a:lstStyle/>
          <a:p>
            <a:pPr>
              <a:lnSpc>
                <a:spcPct val="90000"/>
              </a:lnSpc>
            </a:pPr>
            <a:r>
              <a:rPr lang="en-US" altLang="en-US" sz="2800">
                <a:solidFill>
                  <a:srgbClr val="373737"/>
                </a:solidFill>
              </a:rPr>
              <a:t>Charles Chaplin, in the early part of the 19th century created characters like "The Tramp" in silent films.</a:t>
            </a:r>
          </a:p>
          <a:p>
            <a:pPr>
              <a:lnSpc>
                <a:spcPct val="90000"/>
              </a:lnSpc>
            </a:pPr>
            <a:r>
              <a:rPr lang="en-US" altLang="en-US" sz="2800">
                <a:solidFill>
                  <a:srgbClr val="373737"/>
                </a:solidFill>
              </a:rPr>
              <a:t>Silent films relied heavily on the ability of the actor to project facial expressions and exaggerated gestures that communicated ideas and themes in each film.</a:t>
            </a:r>
          </a:p>
          <a:p>
            <a:pPr>
              <a:lnSpc>
                <a:spcPct val="90000"/>
              </a:lnSpc>
            </a:pPr>
            <a:r>
              <a:rPr lang="en-US" altLang="en-US" sz="2800">
                <a:solidFill>
                  <a:srgbClr val="373737"/>
                </a:solidFill>
              </a:rPr>
              <a:t>Other famous silent films stars are Buster Keaton, Laurel and Hardy, and Harry Langdon. </a:t>
            </a:r>
          </a:p>
        </p:txBody>
      </p:sp>
      <p:pic>
        <p:nvPicPr>
          <p:cNvPr id="8196" name="Picture 4" descr="images-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28800"/>
            <a:ext cx="2497138" cy="3124200"/>
          </a:xfrm>
          <a:prstGeom prst="rect">
            <a:avLst/>
          </a:prstGeom>
          <a:noFill/>
          <a:extLst>
            <a:ext uri="{909E8E84-426E-40DD-AFC4-6F175D3DCCD1}">
              <a14:hiddenFill xmlns:a14="http://schemas.microsoft.com/office/drawing/2010/main">
                <a:solidFill>
                  <a:srgbClr val="FFFFFF"/>
                </a:solidFill>
              </a14:hiddenFill>
            </a:ext>
          </a:extLst>
        </p:spPr>
      </p:pic>
      <p:pic>
        <p:nvPicPr>
          <p:cNvPr id="8197" name="Picture 5" descr="images-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228600"/>
            <a:ext cx="1295400" cy="1173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69379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ctrTitle"/>
          </p:nvPr>
        </p:nvSpPr>
        <p:spPr>
          <a:xfrm>
            <a:off x="762000" y="381000"/>
            <a:ext cx="7772400" cy="1470025"/>
          </a:xfrm>
        </p:spPr>
        <p:txBody>
          <a:bodyPr/>
          <a:lstStyle/>
          <a:p>
            <a:r>
              <a:rPr lang="en-US" smtClean="0"/>
              <a:t>SILENT FILM-CHAPLIN</a:t>
            </a:r>
          </a:p>
        </p:txBody>
      </p:sp>
      <p:sp>
        <p:nvSpPr>
          <p:cNvPr id="3" name="Subtitle 2"/>
          <p:cNvSpPr>
            <a:spLocks noGrp="1"/>
          </p:cNvSpPr>
          <p:nvPr>
            <p:ph type="subTitle" idx="1"/>
          </p:nvPr>
        </p:nvSpPr>
        <p:spPr>
          <a:xfrm>
            <a:off x="685800" y="1752600"/>
            <a:ext cx="4876800" cy="4038600"/>
          </a:xfrm>
        </p:spPr>
        <p:txBody>
          <a:bodyPr rtlCol="0">
            <a:noAutofit/>
          </a:bodyPr>
          <a:lstStyle/>
          <a:p>
            <a:pPr fontAlgn="auto">
              <a:spcAft>
                <a:spcPts val="0"/>
              </a:spcAft>
              <a:buFont typeface="Arial" pitchFamily="34" charset="0"/>
              <a:buNone/>
              <a:defRPr/>
            </a:pPr>
            <a:r>
              <a:rPr lang="en-US" sz="2200" dirty="0"/>
              <a:t>Silent film comedians like Charlie Chaplin, learned the craft </a:t>
            </a:r>
            <a:br>
              <a:rPr lang="en-US" sz="2200" dirty="0"/>
            </a:br>
            <a:r>
              <a:rPr lang="en-US" sz="2200" dirty="0"/>
              <a:t>of mime in the </a:t>
            </a:r>
            <a:r>
              <a:rPr lang="en-US" sz="2200" dirty="0" smtClean="0"/>
              <a:t>theatre</a:t>
            </a:r>
          </a:p>
          <a:p>
            <a:pPr fontAlgn="auto">
              <a:spcAft>
                <a:spcPts val="0"/>
              </a:spcAft>
              <a:buFont typeface="Arial" pitchFamily="34" charset="0"/>
              <a:buNone/>
              <a:defRPr/>
            </a:pPr>
            <a:endParaRPr lang="en-US" sz="2200" dirty="0"/>
          </a:p>
          <a:p>
            <a:pPr fontAlgn="auto">
              <a:spcAft>
                <a:spcPts val="0"/>
              </a:spcAft>
              <a:buFont typeface="Arial" pitchFamily="34" charset="0"/>
              <a:buNone/>
              <a:defRPr/>
            </a:pPr>
            <a:r>
              <a:rPr lang="en-US" sz="2200" dirty="0"/>
              <a:t>T</a:t>
            </a:r>
            <a:r>
              <a:rPr lang="en-US" sz="2200" dirty="0" smtClean="0"/>
              <a:t>hrough </a:t>
            </a:r>
            <a:r>
              <a:rPr lang="en-US" sz="2200" dirty="0"/>
              <a:t>film, they would have a profound influence on mimes working in live theatre even decades after their death. </a:t>
            </a:r>
            <a:endParaRPr lang="en-US" sz="2200" dirty="0" smtClean="0"/>
          </a:p>
          <a:p>
            <a:pPr fontAlgn="auto">
              <a:spcAft>
                <a:spcPts val="0"/>
              </a:spcAft>
              <a:buFont typeface="Arial" pitchFamily="34" charset="0"/>
              <a:buNone/>
              <a:defRPr/>
            </a:pPr>
            <a:endParaRPr lang="en-US" sz="2200" dirty="0"/>
          </a:p>
          <a:p>
            <a:pPr fontAlgn="auto">
              <a:spcAft>
                <a:spcPts val="0"/>
              </a:spcAft>
              <a:buFont typeface="Arial" pitchFamily="34" charset="0"/>
              <a:buNone/>
              <a:defRPr/>
            </a:pPr>
            <a:r>
              <a:rPr lang="en-US" sz="2200" dirty="0" smtClean="0"/>
              <a:t>Charlie </a:t>
            </a:r>
            <a:r>
              <a:rPr lang="en-US" sz="2200" dirty="0"/>
              <a:t>Chaplin may be the most well-documented mime in history.</a:t>
            </a:r>
          </a:p>
        </p:txBody>
      </p:sp>
      <p:sp>
        <p:nvSpPr>
          <p:cNvPr id="32771" name="Rectangle 3"/>
          <p:cNvSpPr>
            <a:spLocks noChangeArrowheads="1"/>
          </p:cNvSpPr>
          <p:nvPr/>
        </p:nvSpPr>
        <p:spPr bwMode="auto">
          <a:xfrm>
            <a:off x="6667500" y="5683250"/>
            <a:ext cx="901700" cy="230188"/>
          </a:xfrm>
          <a:prstGeom prst="rect">
            <a:avLst/>
          </a:prstGeom>
          <a:noFill/>
          <a:ln w="9525">
            <a:noFill/>
            <a:miter lim="800000"/>
            <a:headEnd/>
            <a:tailEnd/>
          </a:ln>
        </p:spPr>
        <p:txBody>
          <a:bodyPr wrap="none">
            <a:spAutoFit/>
          </a:bodyPr>
          <a:lstStyle/>
          <a:p>
            <a:r>
              <a:rPr lang="en-US" sz="900">
                <a:latin typeface="Calibri" pitchFamily="34" charset="0"/>
              </a:rPr>
              <a:t>redbubble.com</a:t>
            </a:r>
          </a:p>
        </p:txBody>
      </p:sp>
      <p:pic>
        <p:nvPicPr>
          <p:cNvPr id="32772" name="Picture 2"/>
          <p:cNvPicPr>
            <a:picLocks noChangeAspect="1" noChangeArrowheads="1"/>
          </p:cNvPicPr>
          <p:nvPr/>
        </p:nvPicPr>
        <p:blipFill>
          <a:blip r:embed="rId2"/>
          <a:srcRect/>
          <a:stretch>
            <a:fillRect/>
          </a:stretch>
        </p:blipFill>
        <p:spPr bwMode="auto">
          <a:xfrm>
            <a:off x="5562600" y="1524000"/>
            <a:ext cx="3111500" cy="4143375"/>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ctrTitle"/>
          </p:nvPr>
        </p:nvSpPr>
        <p:spPr>
          <a:xfrm>
            <a:off x="762000" y="381000"/>
            <a:ext cx="7772400" cy="1470025"/>
          </a:xfrm>
        </p:spPr>
        <p:txBody>
          <a:bodyPr/>
          <a:lstStyle/>
          <a:p>
            <a:r>
              <a:rPr lang="en-US" smtClean="0"/>
              <a:t>SILENT FILM-LAUREL &amp; HARDY</a:t>
            </a:r>
          </a:p>
        </p:txBody>
      </p:sp>
      <p:sp>
        <p:nvSpPr>
          <p:cNvPr id="3" name="Subtitle 2"/>
          <p:cNvSpPr>
            <a:spLocks noGrp="1"/>
          </p:cNvSpPr>
          <p:nvPr>
            <p:ph type="subTitle" idx="1"/>
          </p:nvPr>
        </p:nvSpPr>
        <p:spPr>
          <a:xfrm>
            <a:off x="685800" y="1752600"/>
            <a:ext cx="3581400" cy="4038600"/>
          </a:xfrm>
        </p:spPr>
        <p:txBody>
          <a:bodyPr rtlCol="0">
            <a:noAutofit/>
          </a:bodyPr>
          <a:lstStyle/>
          <a:p>
            <a:pPr fontAlgn="auto">
              <a:spcAft>
                <a:spcPts val="0"/>
              </a:spcAft>
              <a:buFont typeface="Arial" pitchFamily="34" charset="0"/>
              <a:buNone/>
              <a:defRPr/>
            </a:pPr>
            <a:r>
              <a:rPr lang="en-US" sz="2400" dirty="0" smtClean="0"/>
              <a:t>In </a:t>
            </a:r>
            <a:r>
              <a:rPr lang="en-US" sz="2400" dirty="0"/>
              <a:t>a partnership lasting 31 years, the comedy duo made 106 films spanning the silent era until the 1950s.</a:t>
            </a:r>
          </a:p>
          <a:p>
            <a:pPr fontAlgn="auto">
              <a:spcAft>
                <a:spcPts val="0"/>
              </a:spcAft>
              <a:buFont typeface="Arial" pitchFamily="34" charset="0"/>
              <a:buNone/>
              <a:defRPr/>
            </a:pPr>
            <a:endParaRPr lang="en-US" sz="1800" dirty="0" smtClean="0"/>
          </a:p>
          <a:p>
            <a:pPr fontAlgn="auto">
              <a:spcAft>
                <a:spcPts val="0"/>
              </a:spcAft>
              <a:buFont typeface="Arial" pitchFamily="34" charset="0"/>
              <a:buNone/>
              <a:defRPr/>
            </a:pPr>
            <a:r>
              <a:rPr lang="en-US" sz="2400" dirty="0" smtClean="0"/>
              <a:t>Laurel </a:t>
            </a:r>
            <a:r>
              <a:rPr lang="en-US" sz="2400" dirty="0"/>
              <a:t>and Hardy made the world </a:t>
            </a:r>
            <a:r>
              <a:rPr lang="en-US" sz="2400" dirty="0" smtClean="0"/>
              <a:t>laugh </a:t>
            </a:r>
          </a:p>
          <a:p>
            <a:pPr fontAlgn="auto">
              <a:spcAft>
                <a:spcPts val="0"/>
              </a:spcAft>
              <a:buFont typeface="Arial" pitchFamily="34" charset="0"/>
              <a:buNone/>
              <a:defRPr/>
            </a:pPr>
            <a:endParaRPr lang="en-US" sz="1800" dirty="0"/>
          </a:p>
          <a:p>
            <a:pPr fontAlgn="auto">
              <a:spcAft>
                <a:spcPts val="0"/>
              </a:spcAft>
              <a:buFont typeface="Arial" pitchFamily="34" charset="0"/>
              <a:buNone/>
              <a:defRPr/>
            </a:pPr>
            <a:r>
              <a:rPr lang="en-US" sz="2400" dirty="0" smtClean="0"/>
              <a:t>They </a:t>
            </a:r>
            <a:r>
              <a:rPr lang="en-US" sz="2400" dirty="0"/>
              <a:t>were the Kings of Comedy!</a:t>
            </a:r>
          </a:p>
        </p:txBody>
      </p:sp>
      <p:sp>
        <p:nvSpPr>
          <p:cNvPr id="33795" name="Rectangle 3"/>
          <p:cNvSpPr>
            <a:spLocks noChangeArrowheads="1"/>
          </p:cNvSpPr>
          <p:nvPr/>
        </p:nvSpPr>
        <p:spPr bwMode="auto">
          <a:xfrm>
            <a:off x="6196013" y="5103813"/>
            <a:ext cx="836612" cy="230187"/>
          </a:xfrm>
          <a:prstGeom prst="rect">
            <a:avLst/>
          </a:prstGeom>
          <a:noFill/>
          <a:ln w="9525">
            <a:noFill/>
            <a:miter lim="800000"/>
            <a:headEnd/>
            <a:tailEnd/>
          </a:ln>
        </p:spPr>
        <p:txBody>
          <a:bodyPr wrap="none">
            <a:spAutoFit/>
          </a:bodyPr>
          <a:lstStyle/>
          <a:p>
            <a:r>
              <a:rPr lang="en-US" sz="900">
                <a:latin typeface="Calibri" pitchFamily="34" charset="0"/>
              </a:rPr>
              <a:t>visitcobh.com</a:t>
            </a:r>
          </a:p>
        </p:txBody>
      </p:sp>
      <p:pic>
        <p:nvPicPr>
          <p:cNvPr id="33796" name="Picture 3"/>
          <p:cNvPicPr>
            <a:picLocks noChangeAspect="1" noChangeArrowheads="1"/>
          </p:cNvPicPr>
          <p:nvPr/>
        </p:nvPicPr>
        <p:blipFill>
          <a:blip r:embed="rId2"/>
          <a:srcRect/>
          <a:stretch>
            <a:fillRect/>
          </a:stretch>
        </p:blipFill>
        <p:spPr bwMode="auto">
          <a:xfrm>
            <a:off x="4484688" y="2109788"/>
            <a:ext cx="4259262" cy="2919412"/>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ctrTitle" idx="4294967295"/>
          </p:nvPr>
        </p:nvSpPr>
        <p:spPr>
          <a:xfrm>
            <a:off x="762000" y="152400"/>
            <a:ext cx="7772400" cy="1470025"/>
          </a:xfrm>
        </p:spPr>
        <p:txBody>
          <a:bodyPr/>
          <a:lstStyle/>
          <a:p>
            <a:r>
              <a:rPr lang="en-US" smtClean="0"/>
              <a:t>SILENT FILM-BUSTER KEATON</a:t>
            </a:r>
          </a:p>
        </p:txBody>
      </p:sp>
      <p:sp>
        <p:nvSpPr>
          <p:cNvPr id="3" name="Subtitle 2"/>
          <p:cNvSpPr>
            <a:spLocks noGrp="1"/>
          </p:cNvSpPr>
          <p:nvPr>
            <p:ph type="subTitle" idx="4294967295"/>
          </p:nvPr>
        </p:nvSpPr>
        <p:spPr>
          <a:xfrm>
            <a:off x="304800" y="1295400"/>
            <a:ext cx="4114800" cy="4038600"/>
          </a:xfrm>
        </p:spPr>
        <p:txBody>
          <a:bodyPr>
            <a:noAutofit/>
          </a:bodyPr>
          <a:lstStyle/>
          <a:p>
            <a:pPr marL="0" indent="0" algn="ctr">
              <a:buFont typeface="Arial" charset="0"/>
              <a:buNone/>
            </a:pPr>
            <a:r>
              <a:rPr lang="en-US" sz="1800" smtClean="0"/>
              <a:t>Buster Keaton is considered one of the greatest comic actors of all time. His influence on physical comedy is rivaled only by Charlie Chaplin. </a:t>
            </a:r>
          </a:p>
          <a:p>
            <a:pPr marL="0" indent="0" algn="ctr">
              <a:buFont typeface="Arial" charset="0"/>
              <a:buNone/>
            </a:pPr>
            <a:endParaRPr lang="en-US" sz="1200" smtClean="0"/>
          </a:p>
          <a:p>
            <a:pPr marL="0" indent="0" algn="ctr">
              <a:buFont typeface="Arial" charset="0"/>
              <a:buNone/>
            </a:pPr>
            <a:r>
              <a:rPr lang="en-US" sz="1800" smtClean="0"/>
              <a:t>Acrobatic and insightful, Keaton made dozens of short films and fourteen major silent features, he was one of the most talented and innovative artists of his time. He was known and loved for his “deadpan” face and calm demeanor. </a:t>
            </a:r>
          </a:p>
          <a:p>
            <a:pPr marL="0" indent="0" algn="ctr">
              <a:buFont typeface="Arial" charset="0"/>
              <a:buNone/>
            </a:pPr>
            <a:endParaRPr lang="en-US" sz="1200" smtClean="0"/>
          </a:p>
          <a:p>
            <a:pPr marL="0" indent="0" algn="ctr">
              <a:buFont typeface="Arial" charset="0"/>
              <a:buNone/>
            </a:pPr>
            <a:r>
              <a:rPr lang="en-US" sz="1800" smtClean="0"/>
              <a:t>For Keaton, as for many of the silent movie stars, the final straw was the advent of the talkies. </a:t>
            </a:r>
          </a:p>
          <a:p>
            <a:pPr marL="0" indent="0" algn="ctr">
              <a:buFont typeface="Arial" charset="0"/>
              <a:buNone/>
            </a:pPr>
            <a:endParaRPr lang="en-US" sz="1200" smtClean="0"/>
          </a:p>
          <a:p>
            <a:pPr marL="0" indent="0" algn="ctr">
              <a:buFont typeface="Arial" charset="0"/>
              <a:buNone/>
            </a:pPr>
            <a:r>
              <a:rPr lang="en-US" sz="1800" smtClean="0"/>
              <a:t>In 1953, his appearance in Chaplin’s LIMELIGHT revived Keaton’s work career with frequent appearances on television. </a:t>
            </a:r>
          </a:p>
        </p:txBody>
      </p:sp>
      <p:sp>
        <p:nvSpPr>
          <p:cNvPr id="35844" name="Rectangle 3"/>
          <p:cNvSpPr>
            <a:spLocks noChangeArrowheads="1"/>
          </p:cNvSpPr>
          <p:nvPr/>
        </p:nvSpPr>
        <p:spPr bwMode="auto">
          <a:xfrm>
            <a:off x="4229100" y="5105400"/>
            <a:ext cx="4838700" cy="228600"/>
          </a:xfrm>
          <a:prstGeom prst="rect">
            <a:avLst/>
          </a:prstGeom>
          <a:noFill/>
          <a:ln w="9525">
            <a:noFill/>
            <a:miter lim="800000"/>
            <a:headEnd/>
            <a:tailEnd/>
          </a:ln>
        </p:spPr>
        <p:txBody>
          <a:bodyPr wrap="none">
            <a:spAutoFit/>
          </a:bodyPr>
          <a:lstStyle/>
          <a:p>
            <a:r>
              <a:rPr lang="en-US" sz="900"/>
              <a:t>http://www.pbs.org/wnet/americanmasters/episodes/buster-keaton/about-buster-keaton/644/</a:t>
            </a:r>
          </a:p>
        </p:txBody>
      </p:sp>
      <p:pic>
        <p:nvPicPr>
          <p:cNvPr id="35848" name="Picture 8" descr="610_keaton_about">
            <a:hlinkClick r:id="rId2"/>
          </p:cNvPr>
          <p:cNvPicPr>
            <a:picLocks noChangeAspect="1" noChangeArrowheads="1"/>
          </p:cNvPicPr>
          <p:nvPr/>
        </p:nvPicPr>
        <p:blipFill>
          <a:blip r:embed="rId3"/>
          <a:srcRect l="15901" r="10655"/>
          <a:stretch>
            <a:fillRect/>
          </a:stretch>
        </p:blipFill>
        <p:spPr bwMode="auto">
          <a:xfrm>
            <a:off x="4495800" y="2057400"/>
            <a:ext cx="4267200" cy="295275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352800" y="609600"/>
            <a:ext cx="5105400" cy="1143000"/>
          </a:xfrm>
        </p:spPr>
        <p:txBody>
          <a:bodyPr/>
          <a:lstStyle/>
          <a:p>
            <a:r>
              <a:rPr lang="en-US" altLang="en-US">
                <a:solidFill>
                  <a:srgbClr val="C01825"/>
                </a:solidFill>
              </a:rPr>
              <a:t>Marcel Marceau</a:t>
            </a:r>
            <a:br>
              <a:rPr lang="en-US" altLang="en-US">
                <a:solidFill>
                  <a:srgbClr val="C01825"/>
                </a:solidFill>
              </a:rPr>
            </a:br>
            <a:r>
              <a:rPr lang="en-US" altLang="en-US" sz="2800">
                <a:solidFill>
                  <a:srgbClr val="C01825"/>
                </a:solidFill>
              </a:rPr>
              <a:t>1923-2007</a:t>
            </a:r>
            <a:endParaRPr lang="en-US" altLang="en-US"/>
          </a:p>
        </p:txBody>
      </p:sp>
      <p:sp>
        <p:nvSpPr>
          <p:cNvPr id="5123" name="Rectangle 3"/>
          <p:cNvSpPr>
            <a:spLocks noGrp="1" noChangeArrowheads="1"/>
          </p:cNvSpPr>
          <p:nvPr>
            <p:ph type="body" idx="1"/>
          </p:nvPr>
        </p:nvSpPr>
        <p:spPr>
          <a:xfrm>
            <a:off x="609600" y="2362200"/>
            <a:ext cx="8153400" cy="3581400"/>
          </a:xfrm>
        </p:spPr>
        <p:txBody>
          <a:bodyPr/>
          <a:lstStyle/>
          <a:p>
            <a:pPr>
              <a:lnSpc>
                <a:spcPct val="90000"/>
              </a:lnSpc>
            </a:pPr>
            <a:r>
              <a:rPr lang="en-US" altLang="en-US">
                <a:solidFill>
                  <a:srgbClr val="373737"/>
                </a:solidFill>
              </a:rPr>
              <a:t>Marceau was born in Strasburg, France. He imitated silent screen artists.</a:t>
            </a:r>
          </a:p>
          <a:p>
            <a:pPr>
              <a:lnSpc>
                <a:spcPct val="90000"/>
              </a:lnSpc>
            </a:pPr>
            <a:r>
              <a:rPr lang="en-US" altLang="en-US">
                <a:solidFill>
                  <a:srgbClr val="373737"/>
                </a:solidFill>
              </a:rPr>
              <a:t> Marceau's most famous pantomimes include, "The Mask Maker", "Walking Against The Wind" and a summation of aging man. </a:t>
            </a:r>
          </a:p>
          <a:p>
            <a:pPr>
              <a:lnSpc>
                <a:spcPct val="90000"/>
              </a:lnSpc>
            </a:pPr>
            <a:r>
              <a:rPr lang="en-US" altLang="en-US">
                <a:solidFill>
                  <a:srgbClr val="373737"/>
                </a:solidFill>
              </a:rPr>
              <a:t>Marceau is considered the icon of pantomime in the world of entertainment.</a:t>
            </a:r>
            <a:r>
              <a:rPr lang="en-US" altLang="en-US" sz="2800" b="1">
                <a:solidFill>
                  <a:srgbClr val="333333"/>
                </a:solidFill>
              </a:rPr>
              <a:t> </a:t>
            </a:r>
          </a:p>
          <a:p>
            <a:pPr>
              <a:lnSpc>
                <a:spcPct val="90000"/>
              </a:lnSpc>
            </a:pPr>
            <a:r>
              <a:rPr lang="en-US" altLang="en-US" sz="2400">
                <a:hlinkClick r:id="rId3"/>
              </a:rPr>
              <a:t>http://www.youtube.com/watch?v=_lF0XMCssG0</a:t>
            </a:r>
            <a:endParaRPr lang="en-US" altLang="en-US" sz="2400"/>
          </a:p>
          <a:p>
            <a:pPr>
              <a:lnSpc>
                <a:spcPct val="90000"/>
              </a:lnSpc>
            </a:pPr>
            <a:endParaRPr lang="en-US" altLang="en-US" sz="2800"/>
          </a:p>
        </p:txBody>
      </p:sp>
      <p:pic>
        <p:nvPicPr>
          <p:cNvPr id="5124" name="Picture 4" descr="imag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457200"/>
            <a:ext cx="2514600" cy="1808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56228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09600" y="381000"/>
            <a:ext cx="7772400" cy="1143000"/>
          </a:xfrm>
        </p:spPr>
        <p:txBody>
          <a:bodyPr/>
          <a:lstStyle/>
          <a:p>
            <a:r>
              <a:rPr lang="en-US" altLang="en-US">
                <a:solidFill>
                  <a:srgbClr val="D11B29"/>
                </a:solidFill>
              </a:rPr>
              <a:t>Pantomime Today</a:t>
            </a:r>
            <a:endParaRPr lang="en-US" altLang="en-US"/>
          </a:p>
        </p:txBody>
      </p:sp>
      <p:sp>
        <p:nvSpPr>
          <p:cNvPr id="7171" name="Rectangle 3"/>
          <p:cNvSpPr>
            <a:spLocks noGrp="1" noChangeArrowheads="1"/>
          </p:cNvSpPr>
          <p:nvPr>
            <p:ph type="body" idx="1"/>
          </p:nvPr>
        </p:nvSpPr>
        <p:spPr>
          <a:xfrm>
            <a:off x="685800" y="1676400"/>
            <a:ext cx="7772400" cy="4343400"/>
          </a:xfrm>
        </p:spPr>
        <p:txBody>
          <a:bodyPr/>
          <a:lstStyle/>
          <a:p>
            <a:pPr>
              <a:lnSpc>
                <a:spcPct val="90000"/>
              </a:lnSpc>
            </a:pPr>
            <a:r>
              <a:rPr lang="en-US" altLang="en-US" sz="2800">
                <a:solidFill>
                  <a:srgbClr val="333333"/>
                </a:solidFill>
              </a:rPr>
              <a:t>Today p</a:t>
            </a:r>
            <a:r>
              <a:rPr lang="en-US" altLang="en-US" sz="2800">
                <a:solidFill>
                  <a:srgbClr val="373737"/>
                </a:solidFill>
              </a:rPr>
              <a:t>antomime, is often seen as a mix of movement and visual art, using props, masks, body movement, and light and shadow to create unusual shapes on stage that dazzle the imagination. </a:t>
            </a:r>
          </a:p>
          <a:p>
            <a:pPr>
              <a:lnSpc>
                <a:spcPct val="90000"/>
              </a:lnSpc>
            </a:pPr>
            <a:r>
              <a:rPr lang="en-US" altLang="en-US" sz="2800">
                <a:solidFill>
                  <a:srgbClr val="373737"/>
                </a:solidFill>
              </a:rPr>
              <a:t>Mime has come a long way from the ancient Greek comedy and tragedy pantomimes and remains an important form of expression and movement in the theatrical world. Today, pantomime is taught as part of dance and drama training.</a:t>
            </a:r>
          </a:p>
          <a:p>
            <a:pPr>
              <a:lnSpc>
                <a:spcPct val="90000"/>
              </a:lnSpc>
            </a:pPr>
            <a:endParaRPr lang="en-US" altLang="en-US" sz="2800"/>
          </a:p>
        </p:txBody>
      </p:sp>
    </p:spTree>
    <p:extLst>
      <p:ext uri="{BB962C8B-B14F-4D97-AF65-F5344CB8AC3E}">
        <p14:creationId xmlns:p14="http://schemas.microsoft.com/office/powerpoint/2010/main" val="36543881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0"/>
            <a:ext cx="7772400" cy="1143000"/>
          </a:xfrm>
        </p:spPr>
        <p:txBody>
          <a:bodyPr/>
          <a:lstStyle/>
          <a:p>
            <a:r>
              <a:rPr lang="en-US" altLang="en-US">
                <a:solidFill>
                  <a:srgbClr val="FCE749"/>
                </a:solidFill>
              </a:rPr>
              <a:t>New Pantomime Artists</a:t>
            </a:r>
            <a:endParaRPr lang="en-US" altLang="en-US"/>
          </a:p>
        </p:txBody>
      </p:sp>
      <p:sp>
        <p:nvSpPr>
          <p:cNvPr id="9219" name="Rectangle 3"/>
          <p:cNvSpPr>
            <a:spLocks noGrp="1" noChangeArrowheads="1"/>
          </p:cNvSpPr>
          <p:nvPr>
            <p:ph type="body" idx="1"/>
          </p:nvPr>
        </p:nvSpPr>
        <p:spPr>
          <a:xfrm>
            <a:off x="609600" y="3733800"/>
            <a:ext cx="7772400" cy="3124200"/>
          </a:xfrm>
        </p:spPr>
        <p:txBody>
          <a:bodyPr/>
          <a:lstStyle/>
          <a:p>
            <a:r>
              <a:rPr lang="en-US" altLang="en-US">
                <a:solidFill>
                  <a:srgbClr val="FCE749"/>
                </a:solidFill>
              </a:rPr>
              <a:t>Mummenshanz is a new type of pantomime group started in the 1970’s that combines pantomime techniques to create unique performance art.</a:t>
            </a:r>
          </a:p>
          <a:p>
            <a:pPr>
              <a:buFontTx/>
              <a:buNone/>
            </a:pPr>
            <a:r>
              <a:rPr lang="en-US" altLang="en-US" sz="2400"/>
              <a:t> </a:t>
            </a:r>
            <a:r>
              <a:rPr lang="en-US" altLang="en-US" sz="2400">
                <a:hlinkClick r:id="rId3"/>
              </a:rPr>
              <a:t>http://www.youtube.com/watch?v=cjZb5Y-yci4</a:t>
            </a:r>
            <a:endParaRPr lang="en-US" altLang="en-US" sz="2400"/>
          </a:p>
        </p:txBody>
      </p:sp>
    </p:spTree>
    <p:extLst>
      <p:ext uri="{BB962C8B-B14F-4D97-AF65-F5344CB8AC3E}">
        <p14:creationId xmlns:p14="http://schemas.microsoft.com/office/powerpoint/2010/main" val="39532330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838200" y="381000"/>
            <a:ext cx="7772400" cy="1143000"/>
          </a:xfrm>
        </p:spPr>
        <p:txBody>
          <a:bodyPr/>
          <a:lstStyle/>
          <a:p>
            <a:r>
              <a:rPr lang="en-US" altLang="en-US">
                <a:solidFill>
                  <a:srgbClr val="FCE749"/>
                </a:solidFill>
              </a:rPr>
              <a:t>The Blue Man Group</a:t>
            </a:r>
            <a:endParaRPr lang="en-US" altLang="en-US"/>
          </a:p>
        </p:txBody>
      </p:sp>
      <p:sp>
        <p:nvSpPr>
          <p:cNvPr id="10243" name="Rectangle 3"/>
          <p:cNvSpPr>
            <a:spLocks noGrp="1" noChangeArrowheads="1"/>
          </p:cNvSpPr>
          <p:nvPr>
            <p:ph type="body" idx="1"/>
          </p:nvPr>
        </p:nvSpPr>
        <p:spPr>
          <a:xfrm>
            <a:off x="685800" y="1981200"/>
            <a:ext cx="7772400" cy="4419600"/>
          </a:xfrm>
        </p:spPr>
        <p:txBody>
          <a:bodyPr/>
          <a:lstStyle/>
          <a:p>
            <a:r>
              <a:rPr lang="en-US" altLang="en-US" sz="2800">
                <a:solidFill>
                  <a:srgbClr val="FCE749"/>
                </a:solidFill>
              </a:rPr>
              <a:t>The Blue Man Group is centered on a trio of mute performers, called Blue Men, who present themselves in blue grease paint and wear latex bald caps and black clothing. Blue Man Group's theatrical acts incorporate rock music (with an emphasis on percussion), odd props, audience participation, sophisticated lighting, and large amounts of paper.</a:t>
            </a:r>
          </a:p>
          <a:p>
            <a:pPr>
              <a:buFontTx/>
              <a:buNone/>
            </a:pPr>
            <a:r>
              <a:rPr lang="en-US" altLang="en-US" sz="2400">
                <a:solidFill>
                  <a:srgbClr val="FFF648"/>
                </a:solidFill>
              </a:rPr>
              <a:t>http://www.youtube.com/watch?v=LOL8-qIYemg</a:t>
            </a:r>
            <a:endParaRPr lang="en-US" altLang="en-US" sz="2800"/>
          </a:p>
        </p:txBody>
      </p:sp>
    </p:spTree>
    <p:extLst>
      <p:ext uri="{BB962C8B-B14F-4D97-AF65-F5344CB8AC3E}">
        <p14:creationId xmlns:p14="http://schemas.microsoft.com/office/powerpoint/2010/main" val="34739165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657600" y="0"/>
            <a:ext cx="5181600" cy="1143000"/>
          </a:xfrm>
        </p:spPr>
        <p:txBody>
          <a:bodyPr/>
          <a:lstStyle/>
          <a:p>
            <a:r>
              <a:rPr lang="en-US" altLang="en-US"/>
              <a:t>Cirque du Soleil</a:t>
            </a:r>
          </a:p>
        </p:txBody>
      </p:sp>
      <p:sp>
        <p:nvSpPr>
          <p:cNvPr id="11267" name="Rectangle 3"/>
          <p:cNvSpPr>
            <a:spLocks noGrp="1" noChangeArrowheads="1"/>
          </p:cNvSpPr>
          <p:nvPr>
            <p:ph type="body" idx="1"/>
          </p:nvPr>
        </p:nvSpPr>
        <p:spPr>
          <a:xfrm>
            <a:off x="0" y="2819400"/>
            <a:ext cx="5638800" cy="3200400"/>
          </a:xfrm>
        </p:spPr>
        <p:txBody>
          <a:bodyPr/>
          <a:lstStyle/>
          <a:p>
            <a:pPr>
              <a:lnSpc>
                <a:spcPct val="90000"/>
              </a:lnSpc>
            </a:pPr>
            <a:endParaRPr lang="en-US" altLang="en-US" sz="2800"/>
          </a:p>
          <a:p>
            <a:pPr>
              <a:lnSpc>
                <a:spcPct val="90000"/>
              </a:lnSpc>
            </a:pPr>
            <a:r>
              <a:rPr lang="en-US" altLang="en-US" sz="2800"/>
              <a:t>The company has more than 4,000 employees from over 40 different countries.</a:t>
            </a:r>
          </a:p>
          <a:p>
            <a:pPr>
              <a:lnSpc>
                <a:spcPct val="90000"/>
              </a:lnSpc>
            </a:pPr>
            <a:r>
              <a:rPr lang="en-US" altLang="en-US" sz="2800" i="1"/>
              <a:t>Cirque du Soleil</a:t>
            </a:r>
            <a:r>
              <a:rPr lang="en-US" altLang="en-US" sz="2800"/>
              <a:t>’s mission is to invoke the imagination, senses and emotions of people around the world.</a:t>
            </a:r>
          </a:p>
        </p:txBody>
      </p:sp>
      <p:pic>
        <p:nvPicPr>
          <p:cNvPr id="11268" name="Picture 4" descr="images-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81000"/>
            <a:ext cx="3124200" cy="2349500"/>
          </a:xfrm>
          <a:prstGeom prst="rect">
            <a:avLst/>
          </a:prstGeom>
          <a:noFill/>
          <a:extLst>
            <a:ext uri="{909E8E84-426E-40DD-AFC4-6F175D3DCCD1}">
              <a14:hiddenFill xmlns:a14="http://schemas.microsoft.com/office/drawing/2010/main">
                <a:solidFill>
                  <a:srgbClr val="FFFFFF"/>
                </a:solidFill>
              </a14:hiddenFill>
            </a:ext>
          </a:extLst>
        </p:spPr>
      </p:pic>
      <p:pic>
        <p:nvPicPr>
          <p:cNvPr id="11269" name="Picture 5" descr="images-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3505200"/>
            <a:ext cx="2971800" cy="2971800"/>
          </a:xfrm>
          <a:prstGeom prst="rect">
            <a:avLst/>
          </a:prstGeom>
          <a:noFill/>
          <a:extLst>
            <a:ext uri="{909E8E84-426E-40DD-AFC4-6F175D3DCCD1}">
              <a14:hiddenFill xmlns:a14="http://schemas.microsoft.com/office/drawing/2010/main">
                <a:solidFill>
                  <a:srgbClr val="FFFFFF"/>
                </a:solidFill>
              </a14:hiddenFill>
            </a:ext>
          </a:extLst>
        </p:spPr>
      </p:pic>
      <p:sp>
        <p:nvSpPr>
          <p:cNvPr id="11271" name="Rectangle 7"/>
          <p:cNvSpPr>
            <a:spLocks noChangeArrowheads="1"/>
          </p:cNvSpPr>
          <p:nvPr/>
        </p:nvSpPr>
        <p:spPr bwMode="auto">
          <a:xfrm>
            <a:off x="3810000" y="990600"/>
            <a:ext cx="5029200" cy="2227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altLang="en-US" sz="2800"/>
              <a:t>From a group of 20 street performers at its beginnings in 1984, </a:t>
            </a:r>
            <a:r>
              <a:rPr lang="en-US" altLang="en-US" sz="2800" i="1"/>
              <a:t>Cirque du Soleil</a:t>
            </a:r>
            <a:r>
              <a:rPr lang="en-US" altLang="en-US" sz="2800"/>
              <a:t> is now a major Quebec-based performance organization.</a:t>
            </a:r>
          </a:p>
        </p:txBody>
      </p:sp>
    </p:spTree>
    <p:extLst>
      <p:ext uri="{BB962C8B-B14F-4D97-AF65-F5344CB8AC3E}">
        <p14:creationId xmlns:p14="http://schemas.microsoft.com/office/powerpoint/2010/main" val="13218930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ltLang="en-US" u="sng">
                <a:solidFill>
                  <a:srgbClr val="D11B29"/>
                </a:solidFill>
              </a:rPr>
              <a:t>Pantomime</a:t>
            </a:r>
            <a:r>
              <a:rPr lang="en-US" altLang="en-US">
                <a:solidFill>
                  <a:srgbClr val="D11B29"/>
                </a:solidFill>
              </a:rPr>
              <a:t> -</a:t>
            </a:r>
            <a:r>
              <a:rPr lang="en-US" altLang="en-US"/>
              <a:t> </a:t>
            </a:r>
            <a:br>
              <a:rPr lang="en-US" altLang="en-US"/>
            </a:br>
            <a:r>
              <a:rPr lang="en-US" altLang="en-US"/>
              <a:t>Acting without Words</a:t>
            </a:r>
          </a:p>
        </p:txBody>
      </p:sp>
      <p:sp>
        <p:nvSpPr>
          <p:cNvPr id="4099" name="Rectangle 3"/>
          <p:cNvSpPr>
            <a:spLocks noGrp="1" noChangeArrowheads="1"/>
          </p:cNvSpPr>
          <p:nvPr>
            <p:ph type="body" idx="1"/>
          </p:nvPr>
        </p:nvSpPr>
        <p:spPr/>
        <p:txBody>
          <a:bodyPr/>
          <a:lstStyle/>
          <a:p>
            <a:pPr>
              <a:lnSpc>
                <a:spcPct val="90000"/>
              </a:lnSpc>
            </a:pPr>
            <a:r>
              <a:rPr lang="en-US" altLang="en-US"/>
              <a:t>Movement used can be expressive facial expressions or </a:t>
            </a:r>
            <a:r>
              <a:rPr lang="en-US" altLang="en-US" u="sng"/>
              <a:t>gestures</a:t>
            </a:r>
            <a:r>
              <a:rPr lang="en-US" altLang="en-US"/>
              <a:t> to:</a:t>
            </a:r>
          </a:p>
          <a:p>
            <a:pPr>
              <a:lnSpc>
                <a:spcPct val="90000"/>
              </a:lnSpc>
            </a:pPr>
            <a:endParaRPr lang="en-US" altLang="en-US"/>
          </a:p>
          <a:p>
            <a:pPr>
              <a:lnSpc>
                <a:spcPct val="90000"/>
              </a:lnSpc>
            </a:pPr>
            <a:r>
              <a:rPr lang="en-US" altLang="en-US"/>
              <a:t>Tell something significant about a character</a:t>
            </a:r>
          </a:p>
          <a:p>
            <a:pPr>
              <a:lnSpc>
                <a:spcPct val="90000"/>
              </a:lnSpc>
            </a:pPr>
            <a:r>
              <a:rPr lang="en-US" altLang="en-US"/>
              <a:t>Tell a story</a:t>
            </a:r>
          </a:p>
          <a:p>
            <a:pPr>
              <a:lnSpc>
                <a:spcPct val="90000"/>
              </a:lnSpc>
            </a:pPr>
            <a:r>
              <a:rPr lang="en-US" altLang="en-US"/>
              <a:t>Portray an activity without using real objects</a:t>
            </a:r>
          </a:p>
        </p:txBody>
      </p:sp>
    </p:spTree>
    <p:extLst>
      <p:ext uri="{BB962C8B-B14F-4D97-AF65-F5344CB8AC3E}">
        <p14:creationId xmlns:p14="http://schemas.microsoft.com/office/powerpoint/2010/main" val="15553882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814</TotalTime>
  <Words>1679</Words>
  <Application>Microsoft Office PowerPoint</Application>
  <PresentationFormat>On-screen Show (4:3)</PresentationFormat>
  <Paragraphs>186</Paragraphs>
  <Slides>32</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32</vt:i4>
      </vt:variant>
    </vt:vector>
  </HeadingPairs>
  <TitlesOfParts>
    <vt:vector size="35" baseType="lpstr">
      <vt:lpstr>Arial</vt:lpstr>
      <vt:lpstr>Calibri</vt:lpstr>
      <vt:lpstr>Office Theme</vt:lpstr>
      <vt:lpstr>Pantomime</vt:lpstr>
      <vt:lpstr>Pantomime in the Renaissance</vt:lpstr>
      <vt:lpstr>Silent Film Stars</vt:lpstr>
      <vt:lpstr>Marcel Marceau 1923-2007</vt:lpstr>
      <vt:lpstr>Pantomime Today</vt:lpstr>
      <vt:lpstr>New Pantomime Artists</vt:lpstr>
      <vt:lpstr>The Blue Man Group</vt:lpstr>
      <vt:lpstr>Cirque du Soleil</vt:lpstr>
      <vt:lpstr>Pantomime -  Acting without Words</vt:lpstr>
      <vt:lpstr>Vocabulary Words</vt:lpstr>
      <vt:lpstr>PANTOMIME/MIME</vt:lpstr>
      <vt:lpstr>PowerPoint Presentation</vt:lpstr>
      <vt:lpstr>PANTOMIME/MIME</vt:lpstr>
      <vt:lpstr>PANTOMIME/MIME</vt:lpstr>
      <vt:lpstr>PANTOMIME/MIME</vt:lpstr>
      <vt:lpstr>HISTORICAL PRECEDENTS</vt:lpstr>
      <vt:lpstr>ANCIENT WORLD</vt:lpstr>
      <vt:lpstr>MEDIEVAL EUROPE</vt:lpstr>
      <vt:lpstr>COMMEDIA DELL’ARTE</vt:lpstr>
      <vt:lpstr>DUMBSHOW</vt:lpstr>
      <vt:lpstr>MASQUE</vt:lpstr>
      <vt:lpstr>MUMMER</vt:lpstr>
      <vt:lpstr>HISTORICAL PRECEDENTS</vt:lpstr>
      <vt:lpstr>AROUND THE WORLD-JAPAN</vt:lpstr>
      <vt:lpstr>AROUND THE WORLD-JAPAN</vt:lpstr>
      <vt:lpstr>AROUND THE WORLD-INDIA</vt:lpstr>
      <vt:lpstr>AROUND THE WORLD-AFRICA</vt:lpstr>
      <vt:lpstr>AROUND THE WORLD-AFRICA</vt:lpstr>
      <vt:lpstr>MODERN PANTOMIME</vt:lpstr>
      <vt:lpstr>SILENT FILM-CHAPLIN</vt:lpstr>
      <vt:lpstr>SILENT FILM-LAUREL &amp; HARDY</vt:lpstr>
      <vt:lpstr>SILENT FILM-BUSTER KEATON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PANTOMIME/MIME</dc:title>
  <dc:creator>Gretchen Hall</dc:creator>
  <cp:lastModifiedBy>Mike</cp:lastModifiedBy>
  <cp:revision>32</cp:revision>
  <dcterms:created xsi:type="dcterms:W3CDTF">2012-09-18T22:35:56Z</dcterms:created>
  <dcterms:modified xsi:type="dcterms:W3CDTF">2016-01-04T14:20:56Z</dcterms:modified>
</cp:coreProperties>
</file>