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73" r:id="rId2"/>
    <p:sldId id="260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301" r:id="rId15"/>
    <p:sldId id="302" r:id="rId16"/>
    <p:sldId id="256" r:id="rId17"/>
    <p:sldId id="270" r:id="rId18"/>
    <p:sldId id="262" r:id="rId19"/>
    <p:sldId id="271" r:id="rId20"/>
    <p:sldId id="265" r:id="rId21"/>
    <p:sldId id="287" r:id="rId22"/>
    <p:sldId id="289" r:id="rId23"/>
    <p:sldId id="290" r:id="rId24"/>
    <p:sldId id="259" r:id="rId25"/>
    <p:sldId id="292" r:id="rId26"/>
    <p:sldId id="293" r:id="rId27"/>
    <p:sldId id="297" r:id="rId28"/>
    <p:sldId id="294" r:id="rId29"/>
    <p:sldId id="295" r:id="rId30"/>
    <p:sldId id="296" r:id="rId31"/>
    <p:sldId id="291" r:id="rId32"/>
    <p:sldId id="269" r:id="rId33"/>
    <p:sldId id="285" r:id="rId34"/>
    <p:sldId id="267" r:id="rId35"/>
    <p:sldId id="272" r:id="rId36"/>
    <p:sldId id="263" r:id="rId37"/>
    <p:sldId id="261" r:id="rId38"/>
    <p:sldId id="268" r:id="rId39"/>
    <p:sldId id="303" r:id="rId40"/>
    <p:sldId id="304" r:id="rId41"/>
    <p:sldId id="264" r:id="rId42"/>
    <p:sldId id="257" r:id="rId43"/>
    <p:sldId id="266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D2A46-E0C3-47E1-8CCB-F1D65E0B14F8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3CA3-BB01-47B9-A44F-282693EC4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9372FC1-EEBC-4014-99FB-FDBCF6060C4D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168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B767-26BD-4C02-979D-5F27518CD9E0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455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9ADD81B-D573-4975-BBA8-FFBADB4FA7B1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2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646921B-B0B3-466C-87A1-513DF6495E21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3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3AA6906-BE64-4253-9C9C-A7F28654736B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0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791353-D80D-4E43-BA37-F7942FCE23EE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1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791353-D80D-4E43-BA37-F7942FCE23EE}" type="slidenum">
              <a:rPr lang="en-US" altLang="en-US"/>
              <a:pPr eaLnBrk="1" hangingPunct="1"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4EF332D-F37D-4827-B433-106124523AD3}" type="slidenum">
              <a:rPr lang="en-US" altLang="en-US"/>
              <a:pPr eaLnBrk="1" hangingPunct="1"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7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7D05E07-5DDD-4A59-A301-8B5B280C8FBE}" type="slidenum">
              <a:rPr lang="en-US" altLang="en-US"/>
              <a:pPr eaLnBrk="1" hangingPunct="1"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590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DC5616A-28B7-4132-BB53-C61C965E750C}" type="slidenum">
              <a:rPr lang="en-US" altLang="en-US"/>
              <a:pPr eaLnBrk="1" hangingPunct="1"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45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4E19C637-48AE-460B-8CE2-760C3F46981E}" type="datetimeFigureOut">
              <a:rPr lang="en-US" smtClean="0"/>
              <a:pPr/>
              <a:t>1/12/2016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EFFFF78-C738-4B33-B652-2EB3A6C62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4Dfv_jxfE" TargetMode="External"/><Relationship Id="rId2" Type="http://schemas.openxmlformats.org/officeDocument/2006/relationships/hyperlink" Target="https://www.youtube.com/watch?v=FPMBV3rd_h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rLNehzpb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Ug9UtGJIDA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Lt2iOdafBqM" TargetMode="External"/><Relationship Id="rId5" Type="http://schemas.openxmlformats.org/officeDocument/2006/relationships/hyperlink" Target="https://www.youtube.com/watch?v=Lncp59918VE" TargetMode="Externa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48" y="2819400"/>
            <a:ext cx="8229600" cy="1143000"/>
          </a:xfrm>
        </p:spPr>
        <p:txBody>
          <a:bodyPr/>
          <a:lstStyle/>
          <a:p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REVIEW</a:t>
            </a:r>
            <a:b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TIME!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0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kenmarkbackdrops.com/wp-content/uploads/2010/08/317-F-17x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43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kenmarkbackdrops.com/wp-content/uploads/2012/08/828-20x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3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9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heatreworldbackdrops.com/blog/wp-content/uploads/2014/01/wood-cattage-backdrop-blog-imag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B050"/>
                </a:solidFill>
              </a:rPr>
              <a:t>DO NOW</a:t>
            </a:r>
            <a:endParaRPr lang="en-US" sz="7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4068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Happy New Year &amp;</a:t>
            </a:r>
          </a:p>
          <a:p>
            <a:pPr marL="0" indent="0" algn="ctr">
              <a:buNone/>
            </a:pPr>
            <a:r>
              <a:rPr lang="en-US" sz="4800" dirty="0" smtClean="0"/>
              <a:t> Welcome back to Drama!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Please title a new, unit entry into your portfolio;</a:t>
            </a:r>
          </a:p>
          <a:p>
            <a:pPr marL="0" indent="0" algn="ctr">
              <a:buNone/>
            </a:pPr>
            <a:endParaRPr lang="en-US" sz="4800" b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B0F0"/>
                </a:solidFill>
              </a:rPr>
              <a:t>“Intro to Pantomime”</a:t>
            </a:r>
            <a:endParaRPr lang="en-US" sz="4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Take out your Characterization Projects.</a:t>
            </a:r>
          </a:p>
          <a:p>
            <a:pPr marL="0" indent="0">
              <a:buNone/>
            </a:pPr>
            <a:r>
              <a:rPr lang="en-US" dirty="0" smtClean="0"/>
              <a:t>We will take class time to show and tell our project to the class.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Describe your costume, mask or </a:t>
            </a:r>
            <a:r>
              <a:rPr lang="en-US" b="1" i="1" smtClean="0">
                <a:solidFill>
                  <a:srgbClr val="FFC000"/>
                </a:solidFill>
              </a:rPr>
              <a:t>makeup design.</a:t>
            </a:r>
            <a:endParaRPr lang="en-US" b="1" i="1" dirty="0" smtClean="0">
              <a:solidFill>
                <a:srgbClr val="FFC000"/>
              </a:solidFill>
            </a:endParaRPr>
          </a:p>
          <a:p>
            <a:r>
              <a:rPr lang="en-US" b="1" i="1" dirty="0" smtClean="0">
                <a:solidFill>
                  <a:srgbClr val="FFC000"/>
                </a:solidFill>
              </a:rPr>
              <a:t>Tell us why you chose your character.</a:t>
            </a:r>
          </a:p>
          <a:p>
            <a:r>
              <a:rPr lang="en-US" b="1" i="1" dirty="0" smtClean="0">
                <a:solidFill>
                  <a:srgbClr val="FFC000"/>
                </a:solidFill>
              </a:rPr>
              <a:t>Give us reasons why you make your design choices.</a:t>
            </a:r>
            <a:endParaRPr lang="en-US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6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7526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Broadway" pitchFamily="82" charset="0"/>
              </a:rPr>
              <a:t>Pantomime</a:t>
            </a:r>
            <a:endParaRPr lang="en-US" sz="8000" dirty="0">
              <a:solidFill>
                <a:srgbClr val="FFFF00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33600"/>
            <a:ext cx="4953000" cy="44958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he art of communicating a story without words.</a:t>
            </a:r>
          </a:p>
          <a:p>
            <a:r>
              <a:rPr lang="en-US" sz="1600" dirty="0">
                <a:hlinkClick r:id="rId2"/>
              </a:rPr>
              <a:t>https://www.youtube.com/watch?v=FPMBV3rd_hI</a:t>
            </a:r>
            <a:endParaRPr lang="en-US" sz="1600" dirty="0" smtClean="0"/>
          </a:p>
          <a:p>
            <a:r>
              <a:rPr lang="en-US" dirty="0">
                <a:hlinkClick r:id="rId3"/>
              </a:rPr>
              <a:t>https://www.youtube.com/watch?v=pO4Dfv_jxfE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600200"/>
            <a:ext cx="38100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r>
              <a:rPr lang="en-US" sz="80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</a:rPr>
              <a:t>GESTURE</a:t>
            </a:r>
            <a:endParaRPr lang="en-US" sz="80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752600"/>
            <a:ext cx="7924800" cy="685800"/>
          </a:xfrm>
        </p:spPr>
        <p:txBody>
          <a:bodyPr/>
          <a:lstStyle/>
          <a:p>
            <a:r>
              <a:rPr lang="en-US" dirty="0" smtClean="0"/>
              <a:t>Showing how we move!</a:t>
            </a:r>
            <a:endParaRPr lang="en-US" dirty="0"/>
          </a:p>
        </p:txBody>
      </p:sp>
      <p:pic>
        <p:nvPicPr>
          <p:cNvPr id="1026" name="Picture 2" descr="http://slowbuddy.com/wp-content/gallery/cartoon-pictures/cartoon_kid_run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2598846"/>
            <a:ext cx="2359025" cy="1812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24" y="4724400"/>
            <a:ext cx="2238375" cy="167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598846"/>
            <a:ext cx="1981200" cy="1812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206" y="4724400"/>
            <a:ext cx="1981200" cy="167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493" y="2598846"/>
            <a:ext cx="2095500" cy="1812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494" y="4724400"/>
            <a:ext cx="2095500" cy="167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976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roobie" pitchFamily="2" charset="0"/>
              </a:rPr>
              <a:t>You GESTURE everyday!!!</a:t>
            </a:r>
            <a:endParaRPr lang="en-US" dirty="0">
              <a:latin typeface="Croobi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3733800" cy="44059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Everyday 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Gestures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indicating: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“Yes”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“No”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“Come here”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“Go away”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“Hello”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“Goodbye”</a:t>
            </a:r>
          </a:p>
          <a:p>
            <a:pPr marL="0" indent="0"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• “This tastes terrible”</a:t>
            </a:r>
          </a:p>
          <a:p>
            <a:pPr marL="0" indent="0"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978925"/>
            <a:ext cx="3429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Yawning widely!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Bee Buzzing around your head!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Swimming in a pool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Lifting weights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905000" cy="685800"/>
          </a:xfrm>
        </p:spPr>
        <p:txBody>
          <a:bodyPr/>
          <a:lstStyle/>
          <a:p>
            <a:r>
              <a:rPr lang="en-US" dirty="0" smtClean="0"/>
              <a:t>Angry </a:t>
            </a: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462782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AR CENA" panose="02000000000000000000" pitchFamily="2" charset="0"/>
                <a:cs typeface="Arial" pitchFamily="34" charset="0"/>
              </a:rPr>
              <a:t>WHAT TO DO WITH OUR HANDS?!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000"/>
          <a:stretch/>
        </p:blipFill>
        <p:spPr>
          <a:xfrm flipH="1">
            <a:off x="2133601" y="1795791"/>
            <a:ext cx="1676399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thumbs.dreamstime.com/x/hugging-children-friends-7248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1592"/>
            <a:ext cx="38100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5345374" y="112370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Friendly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696482"/>
            <a:ext cx="1962150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390775" y="535439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Ashamed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465805"/>
            <a:ext cx="1808925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732896" y="533156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Loving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44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roadway" pitchFamily="82" charset="0"/>
              </a:rPr>
              <a:t>Pantomiming Helps Actors </a:t>
            </a:r>
            <a:br>
              <a:rPr lang="en-US" sz="3600" dirty="0" smtClean="0">
                <a:latin typeface="Broadway" pitchFamily="82" charset="0"/>
              </a:rPr>
            </a:br>
            <a:r>
              <a:rPr lang="en-US" sz="3600" dirty="0" smtClean="0">
                <a:latin typeface="Broadway" pitchFamily="82" charset="0"/>
              </a:rPr>
              <a:t>to communicate: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534400" cy="1828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latin typeface="Croobie" pitchFamily="2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u="sng" dirty="0" smtClean="0">
                <a:solidFill>
                  <a:srgbClr val="92D050"/>
                </a:solidFill>
                <a:latin typeface="Croobie" pitchFamily="2" charset="0"/>
                <a:cs typeface="Arial" pitchFamily="34" charset="0"/>
              </a:rPr>
              <a:t>EMOTION</a:t>
            </a:r>
            <a:r>
              <a:rPr lang="en-US" sz="2400" b="1" u="sng" dirty="0" smtClean="0">
                <a:latin typeface="Croobie" pitchFamily="2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body always shows what you are feeling inside.</a:t>
            </a:r>
          </a:p>
          <a:p>
            <a:pPr>
              <a:buNone/>
            </a:pPr>
            <a:r>
              <a:rPr lang="en-US" sz="1800" i="1" dirty="0" smtClean="0"/>
              <a:t>	   Examples:  </a:t>
            </a:r>
            <a:r>
              <a:rPr lang="en-US" sz="1800" dirty="0" smtClean="0"/>
              <a:t>Reactions and feelings in different situations (Scared in a haunted house)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30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FF00"/>
                </a:solidFill>
                <a:latin typeface="Croobie" pitchFamily="2" charset="0"/>
              </a:rPr>
              <a:t>CHARACTER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pantomime one person can pretend to be anyone.</a:t>
            </a:r>
          </a:p>
          <a:p>
            <a:pPr>
              <a:buNone/>
            </a:pPr>
            <a:r>
              <a:rPr lang="en-US" i="1" dirty="0" smtClean="0"/>
              <a:t>          Examples:   </a:t>
            </a:r>
            <a:r>
              <a:rPr lang="en-US" dirty="0" smtClean="0"/>
              <a:t>Age (crawling, walking with a cane, etc.), Job(doctor, bus driver, teacher)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00B0F0"/>
                </a:solidFill>
                <a:latin typeface="Croobie" pitchFamily="2" charset="0"/>
              </a:rPr>
              <a:t>SETTING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Show where you are by your actions.</a:t>
            </a:r>
          </a:p>
          <a:p>
            <a:pPr>
              <a:buNone/>
            </a:pPr>
            <a:r>
              <a:rPr lang="en-US" i="1" dirty="0" smtClean="0"/>
              <a:t>          Examples: </a:t>
            </a:r>
            <a:r>
              <a:rPr lang="en-US" dirty="0" smtClean="0"/>
              <a:t>Brushing your teeth (bathroom), Shoveling snow (outside in winter)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oadway" pitchFamily="82" charset="0"/>
              </a:rPr>
              <a:t>Mime-it-Down-the-Alley</a:t>
            </a:r>
            <a:endParaRPr lang="en-US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one = practice using the actual object and pass it on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two = pass the same object, but use pantomime only, no speaking!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Round three = Mime-it-Down-the-Alley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(person at the end of the line chooses the pantomimed object to pass along)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dirty="0" smtClean="0">
                <a:solidFill>
                  <a:srgbClr val="00B0F0"/>
                </a:solidFill>
                <a:latin typeface="LilyUPC" panose="020B0604020202020204" pitchFamily="34" charset="-34"/>
                <a:ea typeface="ＭＳ Ｐゴシック" panose="020B0600070205080204" pitchFamily="34" charset="-128"/>
                <a:cs typeface="LilyUPC" panose="020B0604020202020204" pitchFamily="34" charset="-34"/>
              </a:rPr>
              <a:t>What is Pantomime?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91597"/>
            <a:ext cx="4289166" cy="4873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Comes from the Greek word…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4800" dirty="0" err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Pantominios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“All Imitating”</a:t>
            </a:r>
          </a:p>
        </p:txBody>
      </p:sp>
      <p:pic>
        <p:nvPicPr>
          <p:cNvPr id="4" name="Picture 3" descr="mim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286000"/>
            <a:ext cx="3808506" cy="4042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53755" y="1981200"/>
            <a:ext cx="425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Mime is one of the oldest forms of Theater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78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46288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8000" dirty="0" smtClean="0">
                <a:solidFill>
                  <a:srgbClr val="92D050"/>
                </a:solidFill>
                <a:latin typeface="Brush Script MT" panose="03060802040406070304" pitchFamily="66" charset="0"/>
                <a:ea typeface="ＭＳ Ｐゴシック" panose="020B0600070205080204" pitchFamily="34" charset="-128"/>
              </a:rPr>
              <a:t>History of Pantomime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Oldest means of dramatic expression</a:t>
            </a:r>
          </a:p>
          <a:p>
            <a:pPr lvl="1" eaLnBrk="1" hangingPunct="1"/>
            <a:r>
              <a:rPr lang="en-US" altLang="en-US" b="1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Successful hunts</a:t>
            </a:r>
          </a:p>
          <a:p>
            <a:pPr lvl="1" eaLnBrk="1" hangingPunct="1"/>
            <a:r>
              <a:rPr lang="en-US" altLang="en-US" b="1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Victorious battles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First actors used to express their hopes for the future, along with:</a:t>
            </a:r>
          </a:p>
          <a:p>
            <a:pPr lvl="1" eaLnBrk="1" hangingPunct="1"/>
            <a:r>
              <a:rPr lang="en-US" altLang="en-US" b="1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Dance</a:t>
            </a:r>
          </a:p>
          <a:p>
            <a:pPr lvl="1" eaLnBrk="1" hangingPunct="1"/>
            <a:r>
              <a:rPr lang="en-US" altLang="en-US" b="1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Chants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Ancient Rome “</a:t>
            </a:r>
            <a:r>
              <a:rPr lang="en-US" altLang="en-US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half-time shows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”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Elizabethan period “</a:t>
            </a:r>
            <a:r>
              <a:rPr lang="en-US" altLang="en-US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dumb shows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”</a:t>
            </a:r>
          </a:p>
        </p:txBody>
      </p:sp>
      <p:pic>
        <p:nvPicPr>
          <p:cNvPr id="4" name="Picture 3" descr="cave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6386">
            <a:off x="6862485" y="3984435"/>
            <a:ext cx="1579760" cy="2309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380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-1371600" y="355316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B0F0"/>
                </a:solidFill>
                <a:latin typeface="Narkisim" panose="020E0502050101010101" pitchFamily="34" charset="-79"/>
                <a:ea typeface="ＭＳ Ｐゴシック" panose="020B0600070205080204" pitchFamily="34" charset="-128"/>
                <a:cs typeface="Narkisim" panose="020E0502050101010101" pitchFamily="34" charset="-79"/>
              </a:rPr>
              <a:t>People of Pantomime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5687" y="1532435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Silent movies</a:t>
            </a:r>
          </a:p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Charlie Chaplin (early 1900’s)</a:t>
            </a:r>
          </a:p>
          <a:p>
            <a:pPr lvl="1" eaLnBrk="1" hangingPunct="1"/>
            <a:r>
              <a:rPr lang="en-US" altLang="en-US" sz="3200" dirty="0" smtClean="0">
                <a:ea typeface="ＭＳ Ｐゴシック" panose="020B0600070205080204" pitchFamily="34" charset="-128"/>
              </a:rPr>
              <a:t>Marcel Marceau (1950’s)</a:t>
            </a:r>
          </a:p>
        </p:txBody>
      </p:sp>
      <p:pic>
        <p:nvPicPr>
          <p:cNvPr id="4" name="Picture 3" descr="marcel marceau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86200"/>
            <a:ext cx="4914900" cy="2621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harlie chapl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81433" y="901794"/>
            <a:ext cx="2656159" cy="4889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76628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  <a:t>PANTOMIMING</a:t>
            </a:r>
            <a:br>
              <a:rPr lang="en-US" dirty="0" smtClean="0">
                <a:solidFill>
                  <a:srgbClr val="FFFF00"/>
                </a:solidFill>
                <a:latin typeface="Century" panose="02040604050505020304" pitchFamily="18" charset="0"/>
              </a:rPr>
            </a:br>
            <a:endParaRPr lang="en-US" dirty="0" smtClean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50810"/>
            <a:ext cx="57667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 smtClean="0"/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Imitates actions from real life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No props; has imaginary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objects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Must have a…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eginning,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iddle, and End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50810"/>
            <a:ext cx="2971800" cy="482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4412" y="6078965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hlinkClick r:id="rId3"/>
              </a:rPr>
              <a:t>http://www.youtube.com/watch?v=jLrLNehzpb8</a:t>
            </a:r>
            <a:r>
              <a:rPr lang="en-US" dirty="0" smtClean="0"/>
              <a:t> (video)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98298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Rockwell Extra Bold" panose="02060903040505020403" pitchFamily="18" charset="0"/>
                <a:ea typeface="ＭＳ Ｐゴシック" panose="020B0600070205080204" pitchFamily="34" charset="-128"/>
              </a:rPr>
              <a:t>Principles of Pantomime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6476680" cy="48736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ea typeface="ＭＳ Ｐゴシック" panose="020B0600070205080204" pitchFamily="34" charset="-128"/>
              </a:rPr>
              <a:t>Creating an object in pantomime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Visualize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the object.  See it in your mind.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Approach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the object.  Move toward it.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Take</a:t>
            </a:r>
            <a:r>
              <a:rPr lang="en-US" altLang="en-US" sz="3200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the object.  Make contact with it. 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Tell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the audience its location, size, shape, weight.</a:t>
            </a:r>
          </a:p>
          <a:p>
            <a:pPr lvl="1" eaLnBrk="1" hangingPunct="1"/>
            <a:r>
              <a:rPr lang="en-US" altLang="en-US" sz="3200" b="1" dirty="0" smtClean="0">
                <a:solidFill>
                  <a:srgbClr val="00B0F0"/>
                </a:solidFill>
                <a:ea typeface="ＭＳ Ｐゴシック" panose="020B0600070205080204" pitchFamily="34" charset="-128"/>
              </a:rPr>
              <a:t>Release</a:t>
            </a:r>
            <a:r>
              <a:rPr lang="en-US" altLang="en-US" sz="3200" dirty="0" smtClean="0">
                <a:ea typeface="ＭＳ Ｐゴシック" panose="020B0600070205080204" pitchFamily="34" charset="-128"/>
              </a:rPr>
              <a:t> the object.  Let go.</a:t>
            </a:r>
            <a:endParaRPr lang="en-US" altLang="en-US" sz="3200" b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marcel marceau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438400"/>
            <a:ext cx="1998758" cy="29511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866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  <a:latin typeface="Marker Felt Thin" charset="0"/>
                <a:ea typeface="ＭＳ Ｐゴシック" panose="020B0600070205080204" pitchFamily="34" charset="-128"/>
              </a:rPr>
              <a:t>DO</a:t>
            </a:r>
            <a:r>
              <a:rPr lang="en-US" altLang="en-US" dirty="0" smtClean="0">
                <a:solidFill>
                  <a:srgbClr val="FFC000"/>
                </a:solidFill>
                <a:latin typeface="Marker Felt Thin" charset="0"/>
                <a:ea typeface="ＭＳ Ｐゴシック" panose="020B0600070205080204" pitchFamily="34" charset="-128"/>
              </a:rPr>
              <a:t>s of Pantomime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altLang="en-US" sz="32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DO exaggerate facial expression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DO show the shape, size, weight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DO focus fully on the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DO show the audience who you are, where you are and what is happening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DO plan a beginning, middle and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>
                <a:ea typeface="ＭＳ Ｐゴシック" panose="020B0600070205080204" pitchFamily="34" charset="-128"/>
              </a:rPr>
              <a:t>DO include conflict or a problem</a:t>
            </a:r>
          </a:p>
        </p:txBody>
      </p:sp>
    </p:spTree>
    <p:extLst>
      <p:ext uri="{BB962C8B-B14F-4D97-AF65-F5344CB8AC3E}">
        <p14:creationId xmlns:p14="http://schemas.microsoft.com/office/powerpoint/2010/main" val="19922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  <a:latin typeface="Marker Felt Thin" charset="0"/>
                <a:ea typeface="ＭＳ Ｐゴシック" panose="020B0600070205080204" pitchFamily="34" charset="-128"/>
              </a:rPr>
              <a:t>DON’T</a:t>
            </a:r>
            <a:r>
              <a:rPr lang="en-US" altLang="en-US" dirty="0" smtClean="0">
                <a:solidFill>
                  <a:srgbClr val="FFC000"/>
                </a:solidFill>
                <a:latin typeface="Marker Felt Thin" charset="0"/>
                <a:ea typeface="ＭＳ Ｐゴシック" panose="020B0600070205080204" pitchFamily="34" charset="-128"/>
              </a:rPr>
              <a:t>s of Pantomime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7467600" cy="4873625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DON’T mouth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DON’T make any 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DON’T use props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DON’T include body contact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>
                <a:ea typeface="ＭＳ Ｐゴシック" panose="020B0600070205080204" pitchFamily="34" charset="-128"/>
              </a:rPr>
              <a:t>DON’T include violence, weapons, etc.</a:t>
            </a:r>
          </a:p>
        </p:txBody>
      </p:sp>
    </p:spTree>
    <p:extLst>
      <p:ext uri="{BB962C8B-B14F-4D97-AF65-F5344CB8AC3E}">
        <p14:creationId xmlns:p14="http://schemas.microsoft.com/office/powerpoint/2010/main" val="34639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Marker Felt Thin" charset="0"/>
                <a:ea typeface="ＭＳ Ｐゴシック" panose="020B0600070205080204" pitchFamily="34" charset="-128"/>
              </a:rPr>
              <a:t>Gesture Practice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8337" y="1981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Relief (“Phew!”)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Impatience (“You’re late!”)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Calling someone over (“Come here!”)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“No, thank you.”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Excitement (“I can’t wait!”)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Begging (“Pretty please?!?”)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Approval (“That’s great!”)</a:t>
            </a:r>
          </a:p>
        </p:txBody>
      </p:sp>
    </p:spTree>
    <p:extLst>
      <p:ext uri="{BB962C8B-B14F-4D97-AF65-F5344CB8AC3E}">
        <p14:creationId xmlns:p14="http://schemas.microsoft.com/office/powerpoint/2010/main" val="27771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Marker Felt Thin" charset="0"/>
                <a:ea typeface="ＭＳ Ｐゴシック" panose="020B0600070205080204" pitchFamily="34" charset="-128"/>
              </a:rPr>
              <a:t>Object Practice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56063" y="21336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Talk on the phone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Open a can of soda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Type on the computer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up a pencil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Pick up a bowling ball</a:t>
            </a:r>
          </a:p>
        </p:txBody>
      </p:sp>
    </p:spTree>
    <p:extLst>
      <p:ext uri="{BB962C8B-B14F-4D97-AF65-F5344CB8AC3E}">
        <p14:creationId xmlns:p14="http://schemas.microsoft.com/office/powerpoint/2010/main" val="5443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/>
          <a:lstStyle/>
          <a:p>
            <a:r>
              <a:rPr lang="en-US" sz="13800" dirty="0" smtClean="0">
                <a:solidFill>
                  <a:srgbClr val="FFC000"/>
                </a:solidFill>
                <a:latin typeface="AR JULIAN" panose="02000000000000000000" pitchFamily="2" charset="0"/>
              </a:rPr>
              <a:t>Blocking</a:t>
            </a:r>
            <a:r>
              <a:rPr lang="en-US" sz="8800" dirty="0" smtClean="0">
                <a:solidFill>
                  <a:srgbClr val="FFC000"/>
                </a:solidFill>
                <a:latin typeface="AR JULIAN" panose="02000000000000000000" pitchFamily="2" charset="0"/>
              </a:rPr>
              <a:t/>
            </a:r>
            <a:br>
              <a:rPr lang="en-US" sz="8800" dirty="0" smtClean="0">
                <a:solidFill>
                  <a:srgbClr val="FFC000"/>
                </a:solidFill>
                <a:latin typeface="AR JULIAN" panose="02000000000000000000" pitchFamily="2" charset="0"/>
              </a:rPr>
            </a:br>
            <a:r>
              <a:rPr lang="en-US" sz="6000" dirty="0" smtClean="0"/>
              <a:t>Where we go on stage!</a:t>
            </a:r>
            <a:endParaRPr lang="en-US" sz="6000" dirty="0"/>
          </a:p>
        </p:txBody>
      </p:sp>
      <p:pic>
        <p:nvPicPr>
          <p:cNvPr id="1026" name="Picture 2" descr="http://gru.edu/maxwelltheatre/images/StageB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7010400" cy="2813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2120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  <a:latin typeface="Marker Felt Thin" charset="0"/>
                <a:ea typeface="ＭＳ Ｐゴシック" panose="020B0600070205080204" pitchFamily="34" charset="-128"/>
              </a:rPr>
              <a:t>Individual Pantomimes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Keep it Simple!  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Walk along the street and get bubble gum stuck to the bottom of your shoe.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Try to open your locker.  It is jammed.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Wash your face and get soap in your eyes.  Look for a towel.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Put on a pair of shoes that are too tight.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You have been robbed and your hands are tied behind your back.  Try to call the police on the telephone.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You can’t find the right key to open the lock on the door.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Drink a large glass of water and then discover you have swallowed a bug.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Eat a piece of candy and then realize you ate a piece of cat food by mistake.</a:t>
            </a:r>
          </a:p>
        </p:txBody>
      </p:sp>
    </p:spTree>
    <p:extLst>
      <p:ext uri="{BB962C8B-B14F-4D97-AF65-F5344CB8AC3E}">
        <p14:creationId xmlns:p14="http://schemas.microsoft.com/office/powerpoint/2010/main" val="2062326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Marker Felt Thin" charset="0"/>
                <a:ea typeface="ＭＳ Ｐゴシック" panose="020B0600070205080204" pitchFamily="34" charset="-128"/>
              </a:rPr>
              <a:t>Principles of Pantomime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Chest is the key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Positive emotions = high, expanded, free, broad, animated gestures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Negative emotions = tense, contracted, restricted gestures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Use upstage arm</a:t>
            </a:r>
          </a:p>
          <a:p>
            <a:pPr lvl="1"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Avoid covering your face while expressing emotion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Direct your story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to your audience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All movement should be clearly motivated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Use posture/movements expected of your character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Concentrate!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Practice!</a:t>
            </a:r>
          </a:p>
        </p:txBody>
      </p:sp>
    </p:spTree>
    <p:extLst>
      <p:ext uri="{BB962C8B-B14F-4D97-AF65-F5344CB8AC3E}">
        <p14:creationId xmlns:p14="http://schemas.microsoft.com/office/powerpoint/2010/main" val="236972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rgbClr val="00B0F0"/>
                </a:solidFill>
              </a:rPr>
              <a:t>Empty Space</a:t>
            </a:r>
            <a:endParaRPr lang="en-US" sz="8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057401"/>
            <a:ext cx="3352800" cy="1676400"/>
          </a:xfrm>
        </p:spPr>
        <p:txBody>
          <a:bodyPr/>
          <a:lstStyle/>
          <a:p>
            <a:pPr algn="ctr"/>
            <a:r>
              <a:rPr lang="en-US" dirty="0" smtClean="0"/>
              <a:t>What different things can you fill our stage with?!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724400" cy="4229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562600" y="4038600"/>
            <a:ext cx="289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Emotion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Character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Scenery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7424" y="41910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C000"/>
                </a:solidFill>
              </a:rPr>
              <a:t>Anything!</a:t>
            </a:r>
            <a:endParaRPr lang="en-US" sz="6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roadway" pitchFamily="82" charset="0"/>
              </a:rPr>
              <a:t>Pantomiming Helps Actors </a:t>
            </a:r>
            <a:br>
              <a:rPr lang="en-US" sz="3600" dirty="0" smtClean="0">
                <a:latin typeface="Broadway" pitchFamily="82" charset="0"/>
              </a:rPr>
            </a:br>
            <a:r>
              <a:rPr lang="en-US" sz="3600" dirty="0" smtClean="0">
                <a:latin typeface="Broadway" pitchFamily="82" charset="0"/>
              </a:rPr>
              <a:t>to communicate: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534400" cy="1828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 smtClean="0">
              <a:latin typeface="Croobie" pitchFamily="2" charset="0"/>
              <a:cs typeface="Arial" pitchFamily="34" charset="0"/>
            </a:endParaRPr>
          </a:p>
          <a:p>
            <a:pPr>
              <a:buNone/>
            </a:pPr>
            <a:r>
              <a:rPr lang="en-US" sz="4000" b="1" u="sng" dirty="0" smtClean="0">
                <a:solidFill>
                  <a:srgbClr val="92D050"/>
                </a:solidFill>
                <a:latin typeface="Croobie" pitchFamily="2" charset="0"/>
                <a:cs typeface="Arial" pitchFamily="34" charset="0"/>
              </a:rPr>
              <a:t>EMOTION</a:t>
            </a:r>
            <a:r>
              <a:rPr lang="en-US" sz="2400" b="1" u="sng" dirty="0" smtClean="0">
                <a:latin typeface="Croobie" pitchFamily="2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 body always shows what you are feeling inside.</a:t>
            </a:r>
          </a:p>
          <a:p>
            <a:pPr>
              <a:buNone/>
            </a:pPr>
            <a:r>
              <a:rPr lang="en-US" sz="1800" i="1" dirty="0" smtClean="0"/>
              <a:t>	   Examples:  </a:t>
            </a:r>
            <a:r>
              <a:rPr lang="en-US" sz="1800" dirty="0" smtClean="0"/>
              <a:t>Reactions and feelings in different situations (Scared in a haunted house)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305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FFFF00"/>
                </a:solidFill>
                <a:latin typeface="Croobie" pitchFamily="2" charset="0"/>
              </a:rPr>
              <a:t>CHARACTER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 pantomime one person can pretend to be anyone.</a:t>
            </a:r>
          </a:p>
          <a:p>
            <a:pPr>
              <a:buNone/>
            </a:pPr>
            <a:r>
              <a:rPr lang="en-US" i="1" dirty="0" smtClean="0"/>
              <a:t>          Examples:   </a:t>
            </a:r>
            <a:r>
              <a:rPr lang="en-US" dirty="0" smtClean="0"/>
              <a:t>Age (crawling, walking with a cane, etc.), Job(doctor, bus driver, teacher)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048000"/>
            <a:ext cx="8153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u="sng" dirty="0" smtClean="0">
                <a:solidFill>
                  <a:srgbClr val="00B0F0"/>
                </a:solidFill>
                <a:latin typeface="Croobie" pitchFamily="2" charset="0"/>
              </a:rPr>
              <a:t>SETTING</a:t>
            </a: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Show where you are by your actions.</a:t>
            </a:r>
          </a:p>
          <a:p>
            <a:pPr>
              <a:buNone/>
            </a:pPr>
            <a:r>
              <a:rPr lang="en-US" i="1" dirty="0" smtClean="0"/>
              <a:t>          Examples: </a:t>
            </a:r>
            <a:r>
              <a:rPr lang="en-US" dirty="0" smtClean="0"/>
              <a:t>Brushing your teeth (bathroom), Shoveling snow (outside in winter)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/>
          <a:p>
            <a:r>
              <a:rPr lang="en-US" sz="3200" u="sng" dirty="0" smtClean="0">
                <a:latin typeface="Broadway" pitchFamily="82" charset="0"/>
              </a:rPr>
              <a:t>Pantomime Notes continued…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02920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latin typeface="Bradley Hand ITC" pitchFamily="66" charset="0"/>
                <a:cs typeface="Arial" pitchFamily="34" charset="0"/>
              </a:rPr>
              <a:t>A pantomime MUST follow a solid storyline:</a:t>
            </a: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Beginning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B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ackground info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(who, what, when, where, why)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Middle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Conflict &amp; ACTION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(conflicts are interesting, create action, show relationships, etc.)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End</a:t>
            </a:r>
            <a:r>
              <a:rPr lang="en-US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Conclusion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(problem solved--can be slightly non-realistic)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609600"/>
            <a:ext cx="8763000" cy="1143000"/>
          </a:xfrm>
        </p:spPr>
        <p:txBody>
          <a:bodyPr/>
          <a:lstStyle/>
          <a:p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GESTURE IN A HAT!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05000"/>
            <a:ext cx="4419600" cy="3901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16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</p:spPr>
        <p:txBody>
          <a:bodyPr/>
          <a:lstStyle/>
          <a:p>
            <a:r>
              <a:rPr lang="en-US" sz="6000" dirty="0" smtClean="0">
                <a:latin typeface="Broadway" pitchFamily="82" charset="0"/>
              </a:rPr>
              <a:t>Practice Time!!!</a:t>
            </a:r>
            <a:br>
              <a:rPr lang="en-US" sz="6000" dirty="0" smtClean="0">
                <a:latin typeface="Broadway" pitchFamily="82" charset="0"/>
              </a:rPr>
            </a:br>
            <a:r>
              <a:rPr lang="en-US" sz="6000" dirty="0">
                <a:latin typeface="Broadway" pitchFamily="82" charset="0"/>
              </a:rPr>
              <a:t/>
            </a:r>
            <a:br>
              <a:rPr lang="en-US" sz="6000" dirty="0">
                <a:latin typeface="Broadway" pitchFamily="82" charset="0"/>
              </a:rPr>
            </a:br>
            <a:r>
              <a:rPr lang="en-US" sz="6000" dirty="0" smtClean="0">
                <a:latin typeface="Broadway" pitchFamily="82" charset="0"/>
              </a:rPr>
              <a:t/>
            </a:r>
            <a:br>
              <a:rPr lang="en-US" sz="6000" dirty="0" smtClean="0">
                <a:latin typeface="Broadway" pitchFamily="82" charset="0"/>
              </a:rPr>
            </a:br>
            <a:r>
              <a:rPr lang="en-US" sz="6000" dirty="0" smtClean="0">
                <a:latin typeface="Broadway" pitchFamily="82" charset="0"/>
              </a:rPr>
              <a:t/>
            </a:r>
            <a:br>
              <a:rPr lang="en-US" sz="6000" dirty="0" smtClean="0">
                <a:latin typeface="Broadway" pitchFamily="82" charset="0"/>
              </a:rPr>
            </a:br>
            <a:r>
              <a:rPr lang="en-US" sz="6000" dirty="0">
                <a:latin typeface="Broadway" pitchFamily="82" charset="0"/>
              </a:rPr>
              <a:t/>
            </a:r>
            <a:br>
              <a:rPr lang="en-US" sz="6000" dirty="0">
                <a:latin typeface="Broadway" pitchFamily="82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audience must be able to see your </a:t>
            </a:r>
            <a:r>
              <a:rPr lang="en-US" sz="3600" i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facial expressions 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3600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 movements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at All times!</a:t>
            </a:r>
            <a:r>
              <a:rPr lang="en-US" sz="6000" dirty="0">
                <a:latin typeface="Arial" pitchFamily="34" charset="0"/>
                <a:cs typeface="Arial" pitchFamily="34" charset="0"/>
              </a:rPr>
              <a:t/>
            </a:r>
            <a:br>
              <a:rPr lang="en-US" sz="6000" dirty="0">
                <a:latin typeface="Arial" pitchFamily="34" charset="0"/>
                <a:cs typeface="Arial" pitchFamily="34" charset="0"/>
              </a:rPr>
            </a:br>
            <a:endParaRPr lang="en-US" sz="6000" dirty="0">
              <a:latin typeface="Broadway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143000"/>
            <a:ext cx="4343400" cy="329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533400" y="1828800"/>
            <a:ext cx="137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https://www.youtube.com/watch?v=oVnKSEjQlC4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You’re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73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going to pretend you’re stuck in a box!!!!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120220"/>
            <a:ext cx="3276600" cy="327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We want </a:t>
            </a:r>
            <a:r>
              <a:rPr lang="en-US" sz="6600" dirty="0" smtClean="0">
                <a:solidFill>
                  <a:srgbClr val="00B0F0"/>
                </a:solidFill>
              </a:rPr>
              <a:t>Gesture!!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4038600" cy="4009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838200"/>
            <a:ext cx="7924800" cy="4068763"/>
          </a:xfrm>
        </p:spPr>
        <p:txBody>
          <a:bodyPr/>
          <a:lstStyle/>
          <a:p>
            <a:r>
              <a:rPr lang="en-US" dirty="0" smtClean="0"/>
              <a:t>MUSICAL PANTOMIIME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886200" cy="258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4267200" y="1524000"/>
            <a:ext cx="266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https://www.youtube.com/watch?v=iUg9UtGJIDA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770" y="2236108"/>
            <a:ext cx="2884523" cy="2670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7362546" y="2665704"/>
            <a:ext cx="121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https://www.youtube.com/watch?v=Lncp59918VE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1982" y="4951131"/>
            <a:ext cx="1338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https://www.youtube.com/watch?v=Lt2iOdafBqM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79" y="4067906"/>
            <a:ext cx="2850021" cy="262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FFFF00"/>
                </a:solidFill>
              </a:rPr>
              <a:t>DO NOW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Take out your portfolios and wait for Mr. Seidel to hand back your pantomime worksheets. </a:t>
            </a:r>
          </a:p>
          <a:p>
            <a:r>
              <a:rPr lang="en-US" sz="4400" dirty="0" smtClean="0"/>
              <a:t>We will start with a drama game and then jump into our class project.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4763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900" dirty="0" smtClean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Cue</a:t>
            </a:r>
            <a:endParaRPr lang="en-US" sz="23900" dirty="0">
              <a:solidFill>
                <a:srgbClr val="00B0F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90800"/>
            <a:ext cx="7924800" cy="4068763"/>
          </a:xfrm>
        </p:spPr>
        <p:txBody>
          <a:bodyPr/>
          <a:lstStyle/>
          <a:p>
            <a:r>
              <a:rPr lang="en-US" dirty="0" smtClean="0"/>
              <a:t>The signal to enter the stage or begin acting!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505200"/>
            <a:ext cx="5715000" cy="3009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82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92D050"/>
                </a:solidFill>
              </a:rPr>
              <a:t>Musical Pantomime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5236"/>
            <a:ext cx="7924800" cy="4068763"/>
          </a:xfrm>
        </p:spPr>
        <p:txBody>
          <a:bodyPr/>
          <a:lstStyle/>
          <a:p>
            <a:r>
              <a:rPr lang="en-US" dirty="0" smtClean="0"/>
              <a:t>You will have </a:t>
            </a:r>
            <a:r>
              <a:rPr lang="en-US" dirty="0" smtClean="0">
                <a:solidFill>
                  <a:srgbClr val="FFC000"/>
                </a:solidFill>
              </a:rPr>
              <a:t>15 minutes </a:t>
            </a:r>
            <a:r>
              <a:rPr lang="en-US" dirty="0" smtClean="0"/>
              <a:t>to rehearse ACTING OUT your pantomime to your musical choice.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Make sure your pantomime last the whole length of the song.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Be clear and keep your pantomime motivated by the music. 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This will count as a performance assessment grade.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18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latin typeface="Broadway" pitchFamily="82" charset="0"/>
              </a:rPr>
              <a:t>Pantomime Notes continued…</a:t>
            </a:r>
            <a:endParaRPr lang="en-US" sz="3200" u="sng" dirty="0">
              <a:latin typeface="Broadway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* The audience must be able to see your </a:t>
            </a:r>
            <a:r>
              <a:rPr lang="en-US" sz="3200" i="1" dirty="0" smtClean="0">
                <a:latin typeface="Arial" pitchFamily="34" charset="0"/>
                <a:cs typeface="Arial" pitchFamily="34" charset="0"/>
              </a:rPr>
              <a:t>facial expressions and body movements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at All times!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Broadway" pitchFamily="82" charset="0"/>
              </a:rPr>
              <a:t>Pantomime Notes</a:t>
            </a:r>
            <a:endParaRPr lang="en-US" u="sng" dirty="0"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077200" cy="1935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* To make something look realistic, you must always show the size, shape, weight, resistance, texture, placement, and condition of objects!!!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* To successfully pantomime something you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   must Imitate and Imagine it!!!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9718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* Make sure the settings, characters, situations, and emotions are believable!!!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 dirty="0" smtClean="0">
                <a:latin typeface="Broadway" pitchFamily="82" charset="0"/>
              </a:rPr>
              <a:t>Pantomime Notes continued…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8001000" cy="17827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Exaggerated Facial Expressions and Gestures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keep them specific and realistic, but make them more obvious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 Resistance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always make movements easy to see, sharp, crisp, and believable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Consistency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always keep the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characters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objects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ideas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the same for the whole scene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  <p:bldP spid="6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/>
            <a:r>
              <a:rPr lang="en-US" altLang="en-US"/>
              <a:t>Mime vs. Pantomime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/>
            <a:r>
              <a:rPr lang="en-US" altLang="en-US"/>
              <a:t>Pantomime: imitation of real life/based on reality, exact, imaginary objects used, no sound</a:t>
            </a:r>
          </a:p>
          <a:p>
            <a:pPr marL="990600" lvl="1" indent="-533400"/>
            <a:r>
              <a:rPr lang="en-US" altLang="en-US"/>
              <a:t>Mime: abstract and stylized, a greater meaning is conveyed, the action conveys the theme, a part of the body can become an object, nonverbal sounds can be used (telephone busy signal, horn honking, screech of tires), beyond reality</a:t>
            </a:r>
          </a:p>
        </p:txBody>
      </p:sp>
      <p:pic>
        <p:nvPicPr>
          <p:cNvPr id="11268" name="Picture 4" descr="MCj024049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4922838"/>
            <a:ext cx="11176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CPE07511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542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Objectives</a:t>
            </a:r>
            <a:br>
              <a:rPr lang="en-US" altLang="en-US" dirty="0"/>
            </a:br>
            <a:r>
              <a:rPr lang="en-US" altLang="en-US" sz="2000" dirty="0"/>
              <a:t>Ticket out the door: Write each in your own words</a:t>
            </a:r>
            <a:endParaRPr lang="en-US" alt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Students will understand and demonstrate the basics of pantomime, such as, facial expression, body movement, personality, and observation.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Students will use a range of emotional, psychological, and physical characteristics and behaviors to portray believable characters through improvisation and pantomime.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Students will act in an ensemble to create and sustain characters that communicate with an audience.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Students will create scripts based on personal heritage, imagination, and literature through improvisation and pantomime.</a:t>
            </a:r>
          </a:p>
        </p:txBody>
      </p:sp>
    </p:spTree>
    <p:extLst>
      <p:ext uri="{BB962C8B-B14F-4D97-AF65-F5344CB8AC3E}">
        <p14:creationId xmlns:p14="http://schemas.microsoft.com/office/powerpoint/2010/main" val="11022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Pantomime an everyday activity</a:t>
            </a:r>
          </a:p>
          <a:p>
            <a:pPr lvl="1"/>
            <a:r>
              <a:rPr lang="en-US" altLang="en-US"/>
              <a:t>Examples: making a sandwich, curling your hair, making dinner</a:t>
            </a:r>
          </a:p>
          <a:p>
            <a:r>
              <a:rPr lang="en-US" altLang="en-US"/>
              <a:t>Practice at home with the real objects</a:t>
            </a:r>
          </a:p>
          <a:p>
            <a:r>
              <a:rPr lang="en-US" altLang="en-US"/>
              <a:t>Performance needs to be at least 1 minute long</a:t>
            </a:r>
          </a:p>
          <a:p>
            <a:r>
              <a:rPr lang="en-US" altLang="en-US"/>
              <a:t>Make us believe that the object is really there</a:t>
            </a:r>
          </a:p>
        </p:txBody>
      </p:sp>
    </p:spTree>
    <p:extLst>
      <p:ext uri="{BB962C8B-B14F-4D97-AF65-F5344CB8AC3E}">
        <p14:creationId xmlns:p14="http://schemas.microsoft.com/office/powerpoint/2010/main" val="3652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537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Algerian" panose="04020705040A02060702" pitchFamily="82" charset="0"/>
              </a:rPr>
              <a:t>Snow White Gesture Review</a:t>
            </a:r>
            <a:endParaRPr lang="en-US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892"/>
            <a:ext cx="4876800" cy="914400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Comb your beautiful hair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3913" y="28811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Sneak through the dark forest.</a:t>
            </a:r>
            <a:endParaRPr lang="en-US" kern="0" dirty="0">
              <a:solidFill>
                <a:srgbClr val="92D05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3913" y="3919896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>
                <a:solidFill>
                  <a:srgbClr val="0070C0"/>
                </a:solidFill>
                <a:latin typeface="AR BLANCA" panose="02000000000000000000" pitchFamily="2" charset="0"/>
              </a:rPr>
              <a:t>Work in the mines!</a:t>
            </a:r>
            <a:endParaRPr lang="en-US" sz="4000" kern="0" dirty="0">
              <a:solidFill>
                <a:srgbClr val="0070C0"/>
              </a:solidFill>
              <a:latin typeface="AR BLANCA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24468" y="4760161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>
                <a:solidFill>
                  <a:srgbClr val="FFC000"/>
                </a:solidFill>
                <a:latin typeface="AR CENA" panose="02000000000000000000" pitchFamily="2" charset="0"/>
              </a:rPr>
              <a:t>Eat the poison apple!</a:t>
            </a:r>
            <a:endParaRPr lang="en-US" sz="4000" kern="0" dirty="0">
              <a:solidFill>
                <a:srgbClr val="FFC000"/>
              </a:solidFill>
              <a:latin typeface="AR CENA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45023" y="5453789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4000" kern="0" dirty="0" smtClean="0">
                <a:solidFill>
                  <a:srgbClr val="00B0F0"/>
                </a:solidFill>
                <a:latin typeface="AR DARLING" panose="02000000000000000000" pitchFamily="2" charset="0"/>
              </a:rPr>
              <a:t>Ride in on your horse!</a:t>
            </a:r>
            <a:endParaRPr lang="en-US" sz="4000" kern="0" dirty="0">
              <a:solidFill>
                <a:srgbClr val="00B0F0"/>
              </a:solidFill>
              <a:latin typeface="AR DARLING" panose="02000000000000000000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43985" y="1973951"/>
            <a:ext cx="376223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>
                <a:solidFill>
                  <a:schemeClr val="bg1"/>
                </a:solidFill>
              </a:rPr>
              <a:t>Lay flowers on the grave!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65359" y="3262243"/>
            <a:ext cx="291948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>
                <a:solidFill>
                  <a:srgbClr val="FFC000"/>
                </a:solidFill>
                <a:latin typeface="AR DELANEY" panose="02000000000000000000" pitchFamily="2" charset="0"/>
              </a:rPr>
              <a:t>Eat your dwarf dinner.</a:t>
            </a:r>
            <a:endParaRPr lang="en-US" kern="0" dirty="0">
              <a:solidFill>
                <a:srgbClr val="FFC000"/>
              </a:solidFill>
              <a:latin typeface="AR DELANEY" panose="02000000000000000000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562600" y="4910924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5400" kern="0" dirty="0" smtClean="0">
                <a:solidFill>
                  <a:srgbClr val="00B050"/>
                </a:solidFill>
                <a:latin typeface="AR ESSENCE" panose="02000000000000000000" pitchFamily="2" charset="0"/>
              </a:rPr>
              <a:t>Laugh evilly!</a:t>
            </a:r>
            <a:endParaRPr lang="en-US" sz="5400" kern="0" dirty="0">
              <a:solidFill>
                <a:srgbClr val="00B050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sz="13800" dirty="0" smtClean="0">
                <a:solidFill>
                  <a:srgbClr val="FFFF00"/>
                </a:solidFill>
              </a:rPr>
              <a:t>Rehearsal Time</a:t>
            </a:r>
            <a:endParaRPr lang="en-US" sz="13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71040"/>
            <a:ext cx="7924800" cy="4068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70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kenmarkbackdrops.com/wp-content/uploads/2010/08/031-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heatreworldbackdrops.com/blog/wp-content/uploads/2014/01/wood-cattage-backdrop-blog-imag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44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0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 Time design template(2)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Show Time design template(2)</Template>
  <TotalTime>6941</TotalTime>
  <Words>1450</Words>
  <Application>Microsoft Office PowerPoint</Application>
  <PresentationFormat>On-screen Show (4:3)</PresentationFormat>
  <Paragraphs>237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9" baseType="lpstr">
      <vt:lpstr>ＭＳ Ｐゴシック</vt:lpstr>
      <vt:lpstr>Aharoni</vt:lpstr>
      <vt:lpstr>Algerian</vt:lpstr>
      <vt:lpstr>Andalus</vt:lpstr>
      <vt:lpstr>AR BLANCA</vt:lpstr>
      <vt:lpstr>AR CENA</vt:lpstr>
      <vt:lpstr>AR DARLING</vt:lpstr>
      <vt:lpstr>AR DELANEY</vt:lpstr>
      <vt:lpstr>AR ESSENCE</vt:lpstr>
      <vt:lpstr>AR JULIAN</vt:lpstr>
      <vt:lpstr>Arial</vt:lpstr>
      <vt:lpstr>Bradley Hand ITC</vt:lpstr>
      <vt:lpstr>Broadway</vt:lpstr>
      <vt:lpstr>Brush Script MT</vt:lpstr>
      <vt:lpstr>Calibri</vt:lpstr>
      <vt:lpstr>Century</vt:lpstr>
      <vt:lpstr>Croobie</vt:lpstr>
      <vt:lpstr>Garamond</vt:lpstr>
      <vt:lpstr>LilyUPC</vt:lpstr>
      <vt:lpstr>Marker Felt Thin</vt:lpstr>
      <vt:lpstr>Narkisim</vt:lpstr>
      <vt:lpstr>Rockwell Extra Bold</vt:lpstr>
      <vt:lpstr>Show Time design template(2)</vt:lpstr>
      <vt:lpstr>REVIEW TIME!</vt:lpstr>
      <vt:lpstr>Pantomiming Helps Actors  to communicate:</vt:lpstr>
      <vt:lpstr>Blocking Where we go on stage!</vt:lpstr>
      <vt:lpstr>Cue</vt:lpstr>
      <vt:lpstr>Snow White Gesture Review</vt:lpstr>
      <vt:lpstr>Rehearsal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NOW</vt:lpstr>
      <vt:lpstr>DO NOW</vt:lpstr>
      <vt:lpstr>Pantomime</vt:lpstr>
      <vt:lpstr>GESTURE</vt:lpstr>
      <vt:lpstr>You GESTURE everyday!!!</vt:lpstr>
      <vt:lpstr>WHAT TO DO WITH OUR HANDS?! </vt:lpstr>
      <vt:lpstr>Mime-it-Down-the-Alley</vt:lpstr>
      <vt:lpstr>What is Pantomime?</vt:lpstr>
      <vt:lpstr>History of Pantomime</vt:lpstr>
      <vt:lpstr>People of Pantomime</vt:lpstr>
      <vt:lpstr>PANTOMIMING </vt:lpstr>
      <vt:lpstr>Principles of Pantomime</vt:lpstr>
      <vt:lpstr>DOs of Pantomime</vt:lpstr>
      <vt:lpstr>DON’Ts of Pantomime</vt:lpstr>
      <vt:lpstr>Gesture Practice</vt:lpstr>
      <vt:lpstr>Object Practice</vt:lpstr>
      <vt:lpstr>Individual Pantomimes</vt:lpstr>
      <vt:lpstr>Principles of Pantomime</vt:lpstr>
      <vt:lpstr>Empty Space</vt:lpstr>
      <vt:lpstr>Pantomiming Helps Actors  to communicate:</vt:lpstr>
      <vt:lpstr>Pantomime Notes continued…</vt:lpstr>
      <vt:lpstr>GESTURE IN A HAT!</vt:lpstr>
      <vt:lpstr>Practice Time!!!     The audience must be able to see your facial expressions and body movements at All times! </vt:lpstr>
      <vt:lpstr>You’re NOT going to pretend you’re stuck in a box!!!!</vt:lpstr>
      <vt:lpstr>PowerPoint Presentation</vt:lpstr>
      <vt:lpstr>DO NOW</vt:lpstr>
      <vt:lpstr>Musical Pantomime</vt:lpstr>
      <vt:lpstr>Pantomime Notes continued…</vt:lpstr>
      <vt:lpstr>Pantomime Notes</vt:lpstr>
      <vt:lpstr>Pantomime Notes continued…</vt:lpstr>
      <vt:lpstr>Mime vs. Pantomime</vt:lpstr>
      <vt:lpstr>Objectives Ticket out the door: Write each in your own words</vt:lpstr>
      <vt:lpstr>Homework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Pantomime</dc:title>
  <dc:creator>Oak Canyon</dc:creator>
  <cp:lastModifiedBy>Mike</cp:lastModifiedBy>
  <cp:revision>86</cp:revision>
  <dcterms:created xsi:type="dcterms:W3CDTF">2009-02-09T15:21:57Z</dcterms:created>
  <dcterms:modified xsi:type="dcterms:W3CDTF">2016-01-12T14:57:47Z</dcterms:modified>
</cp:coreProperties>
</file>