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26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83ADD"/>
    <a:srgbClr val="4A0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4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2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2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4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3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0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4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6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4/14/2014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0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65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213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941" y="347731"/>
            <a:ext cx="11578107" cy="212501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Drama 5-7: </a:t>
            </a:r>
            <a:br>
              <a:rPr lang="en-US" dirty="0" smtClean="0"/>
            </a:br>
            <a:r>
              <a:rPr lang="en-US" dirty="0" smtClean="0"/>
              <a:t>Blocking &amp; Stage Pictures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633" y="2833353"/>
            <a:ext cx="10498471" cy="338005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Behavior: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Students will develop their blocking and stage picture skill set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algn="l"/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Conditions: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Students will use Stage Blocking Worksheet / Teacher guided games to develop understanding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algn="l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Criteria: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After analysis and activity, at least half the class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with achieve at least a 3 on their Theater </a:t>
            </a:r>
            <a:r>
              <a:rPr lang="en-US" smtClean="0">
                <a:latin typeface="Aharoni" panose="02010803020104030203" pitchFamily="2" charset="-79"/>
                <a:cs typeface="Aharoni" panose="02010803020104030203" pitchFamily="2" charset="-79"/>
              </a:rPr>
              <a:t>performance rubric.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74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875" y="365124"/>
            <a:ext cx="3232597" cy="633188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 What relationships do you see this this picture?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 What types of characters do you see this this picture?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What in the picture helps you draw those conclusions?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9" y="231820"/>
            <a:ext cx="8620256" cy="6465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96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09" y="3224497"/>
            <a:ext cx="5427572" cy="3633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898" y="3476634"/>
            <a:ext cx="1145145" cy="575033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FF00"/>
                </a:solidFill>
                <a:latin typeface="AR CENA" panose="02000000000000000000" pitchFamily="2" charset="0"/>
              </a:rPr>
              <a:t>Group 4</a:t>
            </a:r>
            <a:endParaRPr lang="en-US" sz="2800" b="1" dirty="0">
              <a:solidFill>
                <a:srgbClr val="00FF00"/>
              </a:solidFill>
              <a:latin typeface="AR CENA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344" y="0"/>
            <a:ext cx="5809442" cy="3405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95" y="91937"/>
            <a:ext cx="5026254" cy="3132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9" y="3224497"/>
            <a:ext cx="6259131" cy="3623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0794641" y="146184"/>
            <a:ext cx="1145145" cy="57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 CENA" panose="02000000000000000000" pitchFamily="2" charset="0"/>
              </a:rPr>
              <a:t>Group 2</a:t>
            </a:r>
            <a:endParaRPr lang="en-US" sz="2800" b="1" dirty="0">
              <a:solidFill>
                <a:srgbClr val="00B0F0"/>
              </a:solidFill>
              <a:latin typeface="AR CENA" panose="02000000000000000000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0925" y="3658197"/>
            <a:ext cx="1145145" cy="57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FF0000"/>
                </a:solidFill>
                <a:latin typeface="AR CENA" panose="02000000000000000000" pitchFamily="2" charset="0"/>
              </a:rPr>
              <a:t>Group 3</a:t>
            </a:r>
            <a:endParaRPr lang="en-US" sz="2800" dirty="0">
              <a:solidFill>
                <a:srgbClr val="FF0000"/>
              </a:solidFill>
              <a:latin typeface="AR CENA" panose="02000000000000000000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5294" y="298584"/>
            <a:ext cx="1145145" cy="57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FF00"/>
                </a:solidFill>
                <a:latin typeface="AR CENA" panose="02000000000000000000" pitchFamily="2" charset="0"/>
              </a:rPr>
              <a:t>Group 1</a:t>
            </a:r>
            <a:endParaRPr lang="en-US" sz="2800" b="1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2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730" y="9446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FF00"/>
                </a:solidFill>
              </a:rPr>
              <a:t>                         Let’s share our ideas!</a:t>
            </a:r>
            <a:br>
              <a:rPr lang="en-US" sz="49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/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600" dirty="0" smtClean="0"/>
              <a:t>How </a:t>
            </a:r>
            <a:r>
              <a:rPr lang="en-US" sz="3600" dirty="0"/>
              <a:t>does looking and analyzing a picture help us in theater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Why do we create Stage Pictures in theater?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34850" y="3693061"/>
            <a:ext cx="11938716" cy="4351338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00B0F0"/>
                </a:solidFill>
                <a:latin typeface="AR DARLING" panose="02000000000000000000" pitchFamily="2" charset="0"/>
              </a:rPr>
              <a:t>STAGE PICTURE CHANGE-UPS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How does changing position (blocking) change our stage picture?</a:t>
            </a:r>
          </a:p>
          <a:p>
            <a:pPr marL="0" indent="0" algn="ctr">
              <a:buNone/>
            </a:pPr>
            <a:r>
              <a:rPr lang="en-US" dirty="0" smtClean="0"/>
              <a:t>What do you notice happening that stands out?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147" y="1598958"/>
            <a:ext cx="3219719" cy="2700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3802">
            <a:off x="1418554" y="2610129"/>
            <a:ext cx="2161622" cy="17155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1889">
            <a:off x="4743450" y="2586037"/>
            <a:ext cx="27051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666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405101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92D050"/>
                </a:solidFill>
                <a:latin typeface="AR CARTER" panose="02000000000000000000" pitchFamily="2" charset="0"/>
              </a:rPr>
              <a:t>Block your Disney Scene!</a:t>
            </a:r>
            <a:endParaRPr lang="en-US" sz="7200" dirty="0">
              <a:solidFill>
                <a:srgbClr val="92D050"/>
              </a:solidFill>
              <a:latin typeface="AR CARTE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60" y="1799866"/>
            <a:ext cx="7880797" cy="4755479"/>
          </a:xfrm>
        </p:spPr>
        <p:txBody>
          <a:bodyPr>
            <a:normAutofit/>
          </a:bodyPr>
          <a:lstStyle/>
          <a:p>
            <a:r>
              <a:rPr lang="en-US" dirty="0" smtClean="0"/>
              <a:t>Choose a person on your team to be . . .</a:t>
            </a:r>
          </a:p>
          <a:p>
            <a:pPr lvl="1"/>
            <a:r>
              <a:rPr lang="en-US" sz="2800" b="1" dirty="0" smtClean="0">
                <a:solidFill>
                  <a:srgbClr val="FFFF00"/>
                </a:solidFill>
              </a:rPr>
              <a:t>Director:</a:t>
            </a:r>
            <a:r>
              <a:rPr lang="en-US" sz="2800" dirty="0" smtClean="0"/>
              <a:t> Chooses blocking and sets people on stage.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Blocking Manager: </a:t>
            </a:r>
            <a:r>
              <a:rPr lang="en-US" sz="2800" dirty="0" smtClean="0"/>
              <a:t>Writes down blocking in script line by line, character by character.</a:t>
            </a:r>
          </a:p>
          <a:p>
            <a:pPr lvl="1"/>
            <a:r>
              <a:rPr lang="en-US" sz="2800" b="1" dirty="0" smtClean="0">
                <a:solidFill>
                  <a:srgbClr val="00B0F0"/>
                </a:solidFill>
              </a:rPr>
              <a:t>Producer: </a:t>
            </a:r>
            <a:r>
              <a:rPr lang="en-US" sz="2800" dirty="0" smtClean="0"/>
              <a:t>Presents blocking information and questions to class.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F83ADD"/>
                </a:solidFill>
              </a:rPr>
              <a:t>Why was the blocking effective, not effective?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F83ADD"/>
                </a:solidFill>
              </a:rPr>
              <a:t>Did the blocking support the action of the scene/emotions of characters?</a:t>
            </a:r>
          </a:p>
          <a:p>
            <a:pPr lvl="2"/>
            <a:endParaRPr lang="en-US" dirty="0">
              <a:solidFill>
                <a:srgbClr val="F83A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457" y="1067883"/>
            <a:ext cx="4055169" cy="4055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9918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AR HERMANN" panose="02000000000000000000" pitchFamily="2" charset="0"/>
              </a:rPr>
              <a:t>Recreating Photos &amp; Pictures</a:t>
            </a:r>
            <a:endParaRPr lang="en-US" sz="6000" b="1" dirty="0">
              <a:solidFill>
                <a:srgbClr val="FF0000"/>
              </a:solidFill>
              <a:latin typeface="AR HERMAN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/>
              <a:t>C</a:t>
            </a:r>
            <a:r>
              <a:rPr lang="en-US" sz="3900" dirty="0" smtClean="0"/>
              <a:t>reate </a:t>
            </a:r>
            <a:r>
              <a:rPr lang="en-US" sz="3900" dirty="0"/>
              <a:t>a story behind the picture and recreate the picture in order to incorporate their decisions as a group.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Each group performs the new picture for the class, and the class discusses what they saw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Discuss with the class what worked better in the second pose than the first, and why…. How can you use blocking and stage pictures to tell your story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5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55" y="296214"/>
            <a:ext cx="11454124" cy="63879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900" dirty="0" smtClean="0">
              <a:solidFill>
                <a:srgbClr val="92D050"/>
              </a:solidFill>
              <a:latin typeface="High Tower Text" panose="02040502050506030303" pitchFamily="18" charset="0"/>
            </a:endParaRPr>
          </a:p>
          <a:p>
            <a:pPr marL="0" indent="0" algn="ctr">
              <a:buNone/>
            </a:pPr>
            <a:r>
              <a:rPr lang="en-US" sz="3900" dirty="0" smtClean="0">
                <a:solidFill>
                  <a:srgbClr val="92D050"/>
                </a:solidFill>
                <a:latin typeface="High Tower Text" panose="02040502050506030303" pitchFamily="18" charset="0"/>
              </a:rPr>
              <a:t>If working with Mr. Seidel</a:t>
            </a:r>
          </a:p>
          <a:p>
            <a:pPr algn="ctr"/>
            <a:r>
              <a:rPr lang="en-US" sz="3600" dirty="0" smtClean="0">
                <a:latin typeface="High Tower Text" panose="02040502050506030303" pitchFamily="18" charset="0"/>
              </a:rPr>
              <a:t>Blocking on stage</a:t>
            </a:r>
          </a:p>
          <a:p>
            <a:pPr marL="0" indent="0" algn="ctr">
              <a:buNone/>
            </a:pPr>
            <a:endParaRPr lang="en-US" sz="3600" b="1" dirty="0" smtClean="0">
              <a:latin typeface="High Tower Text" panose="02040502050506030303" pitchFamily="18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66"/>
                </a:solidFill>
                <a:latin typeface="High Tower Text" panose="02040502050506030303" pitchFamily="18" charset="0"/>
              </a:rPr>
              <a:t>If working without Mr. </a:t>
            </a:r>
            <a:r>
              <a:rPr lang="en-US" sz="3600" b="1" dirty="0">
                <a:solidFill>
                  <a:srgbClr val="FF0066"/>
                </a:solidFill>
                <a:latin typeface="High Tower Text" panose="02040502050506030303" pitchFamily="18" charset="0"/>
              </a:rPr>
              <a:t>S</a:t>
            </a:r>
            <a:r>
              <a:rPr lang="en-US" sz="3600" b="1" dirty="0" smtClean="0">
                <a:solidFill>
                  <a:srgbClr val="FF0066"/>
                </a:solidFill>
                <a:latin typeface="High Tower Text" panose="02040502050506030303" pitchFamily="18" charset="0"/>
              </a:rPr>
              <a:t>eidel</a:t>
            </a:r>
          </a:p>
          <a:p>
            <a:pPr algn="ctr"/>
            <a:r>
              <a:rPr lang="en-US" sz="4800" dirty="0" smtClean="0">
                <a:latin typeface="High Tower Text" panose="02040502050506030303" pitchFamily="18" charset="0"/>
              </a:rPr>
              <a:t>Create your </a:t>
            </a:r>
            <a:r>
              <a:rPr lang="en-US" sz="4800" dirty="0" smtClean="0">
                <a:solidFill>
                  <a:srgbClr val="FFFF00"/>
                </a:solidFill>
                <a:latin typeface="High Tower Text" panose="02040502050506030303" pitchFamily="18" charset="0"/>
              </a:rPr>
              <a:t>Blocking our Scene </a:t>
            </a:r>
            <a:r>
              <a:rPr lang="en-US" sz="4800" dirty="0" smtClean="0">
                <a:latin typeface="High Tower Text" panose="02040502050506030303" pitchFamily="18" charset="0"/>
              </a:rPr>
              <a:t>Worksheet </a:t>
            </a:r>
          </a:p>
          <a:p>
            <a:pPr marL="0" indent="0" algn="ctr">
              <a:buNone/>
            </a:pPr>
            <a:r>
              <a:rPr lang="en-US" sz="4800" dirty="0" smtClean="0">
                <a:latin typeface="High Tower Text" panose="02040502050506030303" pitchFamily="18" charset="0"/>
              </a:rPr>
              <a:t>Get a piece of paper, copy the format and answer the questions.</a:t>
            </a:r>
            <a:endParaRPr lang="en-US" sz="4800" dirty="0">
              <a:latin typeface="High Tower Text" panose="020405020505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9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57577" y="141669"/>
            <a:ext cx="11758412" cy="6716332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/>
              <a:t>Name:____________________________________________________________Date</a:t>
            </a:r>
            <a:r>
              <a:rPr lang="en-US" sz="7200" dirty="0" smtClean="0"/>
              <a:t>:__________________</a:t>
            </a:r>
            <a:endParaRPr lang="en-US" sz="7200" dirty="0"/>
          </a:p>
          <a:p>
            <a:pPr marL="0" indent="0" algn="ctr">
              <a:buNone/>
            </a:pPr>
            <a:r>
              <a:rPr lang="en-US" sz="14400" dirty="0">
                <a:solidFill>
                  <a:srgbClr val="FF0000"/>
                </a:solidFill>
                <a:latin typeface="AR DARLING" panose="02000000000000000000" pitchFamily="2" charset="0"/>
              </a:rPr>
              <a:t>Blocking Our Scene</a:t>
            </a:r>
          </a:p>
          <a:p>
            <a:r>
              <a:rPr lang="en-US" sz="7200" b="1" dirty="0" smtClean="0"/>
              <a:t>Characters:</a:t>
            </a:r>
            <a:endParaRPr lang="en-US" sz="7200" dirty="0"/>
          </a:p>
          <a:p>
            <a:r>
              <a:rPr lang="en-US" sz="7200" b="1" dirty="0" smtClean="0"/>
              <a:t>Title </a:t>
            </a:r>
            <a:r>
              <a:rPr lang="en-US" sz="7200" b="1" dirty="0"/>
              <a:t>of scene:</a:t>
            </a: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r>
              <a:rPr lang="en-US" sz="9600" b="1" dirty="0"/>
              <a:t>Instructions: Answer each question below as best you can, </a:t>
            </a:r>
            <a:r>
              <a:rPr lang="en-US" sz="9600" b="1" dirty="0">
                <a:solidFill>
                  <a:srgbClr val="FFFF00"/>
                </a:solidFill>
              </a:rPr>
              <a:t>BE AS DETAILED AS POSSIBLE</a:t>
            </a:r>
            <a:r>
              <a:rPr lang="en-US" sz="9600" b="1" dirty="0"/>
              <a:t>.</a:t>
            </a:r>
            <a:endParaRPr lang="en-US" sz="9600" dirty="0"/>
          </a:p>
          <a:p>
            <a:pPr marL="0" indent="0">
              <a:buNone/>
            </a:pPr>
            <a:endParaRPr lang="en-US" sz="7200" dirty="0"/>
          </a:p>
          <a:p>
            <a:r>
              <a:rPr lang="en-US" sz="7200" b="1" dirty="0"/>
              <a:t>1) </a:t>
            </a:r>
            <a:r>
              <a:rPr lang="en-US" sz="7200" b="1" dirty="0">
                <a:solidFill>
                  <a:srgbClr val="00B0F0"/>
                </a:solidFill>
              </a:rPr>
              <a:t>What is the relationship between your characters</a:t>
            </a:r>
            <a:r>
              <a:rPr lang="en-US" sz="7200" b="1" dirty="0"/>
              <a:t>?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  </a:t>
            </a: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r>
              <a:rPr lang="en-US" sz="7200" b="1" dirty="0"/>
              <a:t>2) </a:t>
            </a:r>
            <a:r>
              <a:rPr lang="en-US" sz="7200" b="1" dirty="0">
                <a:solidFill>
                  <a:srgbClr val="00B0F0"/>
                </a:solidFill>
              </a:rPr>
              <a:t>What are 3 ways to block your scene that can help show your relationships</a:t>
            </a:r>
            <a:r>
              <a:rPr lang="en-US" sz="7200" b="1" dirty="0"/>
              <a:t>? 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	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1</a:t>
            </a:r>
            <a:r>
              <a:rPr lang="en-US" sz="7200" b="1" dirty="0" smtClean="0"/>
              <a:t>)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b="1" dirty="0" smtClean="0"/>
              <a:t>2)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b="1" dirty="0" smtClean="0"/>
              <a:t>3</a:t>
            </a:r>
            <a:r>
              <a:rPr lang="en-US" sz="7200" b="1" dirty="0"/>
              <a:t>)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0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277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Aharoni</vt:lpstr>
      <vt:lpstr>AR CARTER</vt:lpstr>
      <vt:lpstr>AR CENA</vt:lpstr>
      <vt:lpstr>AR DARLING</vt:lpstr>
      <vt:lpstr>AR HERMANN</vt:lpstr>
      <vt:lpstr>Arial</vt:lpstr>
      <vt:lpstr>Calibri</vt:lpstr>
      <vt:lpstr>Calibri Light</vt:lpstr>
      <vt:lpstr>High Tower Text</vt:lpstr>
      <vt:lpstr>Office Theme</vt:lpstr>
      <vt:lpstr>Drama 5-7:  Blocking &amp; Stage Pictures</vt:lpstr>
      <vt:lpstr>1.  What relationships do you see this this picture?  2.  What types of characters do you see this this picture?  3. What in the picture helps you draw those conclusions?  </vt:lpstr>
      <vt:lpstr>Group 4</vt:lpstr>
      <vt:lpstr>                         Let’s share our ideas!  How does looking and analyzing a picture help us in theater?  Why do we create Stage Pictures in theater? </vt:lpstr>
      <vt:lpstr>Block your Disney Scene!</vt:lpstr>
      <vt:lpstr>Recreating Photos &amp; Pictures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5-7:  Blocking &amp; Stage Pictures</dc:title>
  <dc:creator>Mike</dc:creator>
  <cp:lastModifiedBy>Mike</cp:lastModifiedBy>
  <cp:revision>10</cp:revision>
  <dcterms:created xsi:type="dcterms:W3CDTF">2013-04-29T13:21:39Z</dcterms:created>
  <dcterms:modified xsi:type="dcterms:W3CDTF">2014-04-14T14:15:45Z</dcterms:modified>
</cp:coreProperties>
</file>