
<file path=[Content_Types].xml><?xml version="1.0" encoding="utf-8"?>
<Types xmlns="http://schemas.openxmlformats.org/package/2006/content-types">
  <Default Extension="png" ContentType="image/png"/>
  <Default Extension="jpe"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256" r:id="rId2"/>
    <p:sldId id="455" r:id="rId3"/>
    <p:sldId id="416" r:id="rId4"/>
    <p:sldId id="417" r:id="rId5"/>
    <p:sldId id="418" r:id="rId6"/>
    <p:sldId id="257" r:id="rId7"/>
    <p:sldId id="265" r:id="rId8"/>
    <p:sldId id="258" r:id="rId9"/>
    <p:sldId id="368" r:id="rId10"/>
    <p:sldId id="371" r:id="rId11"/>
    <p:sldId id="425" r:id="rId12"/>
    <p:sldId id="369" r:id="rId13"/>
    <p:sldId id="370" r:id="rId14"/>
    <p:sldId id="461" r:id="rId15"/>
    <p:sldId id="462" r:id="rId16"/>
    <p:sldId id="463" r:id="rId17"/>
    <p:sldId id="428" r:id="rId18"/>
    <p:sldId id="261" r:id="rId19"/>
    <p:sldId id="464" r:id="rId20"/>
    <p:sldId id="465" r:id="rId21"/>
    <p:sldId id="466" r:id="rId22"/>
    <p:sldId id="450" r:id="rId23"/>
    <p:sldId id="264" r:id="rId24"/>
    <p:sldId id="267" r:id="rId25"/>
    <p:sldId id="434" r:id="rId26"/>
    <p:sldId id="427" r:id="rId27"/>
    <p:sldId id="435" r:id="rId28"/>
    <p:sldId id="449" r:id="rId29"/>
    <p:sldId id="268" r:id="rId30"/>
    <p:sldId id="269" r:id="rId31"/>
    <p:sldId id="379" r:id="rId32"/>
    <p:sldId id="395" r:id="rId33"/>
    <p:sldId id="458" r:id="rId34"/>
    <p:sldId id="456" r:id="rId35"/>
    <p:sldId id="457" r:id="rId36"/>
    <p:sldId id="414" r:id="rId37"/>
    <p:sldId id="301" r:id="rId38"/>
    <p:sldId id="381" r:id="rId39"/>
    <p:sldId id="459" r:id="rId40"/>
    <p:sldId id="460" r:id="rId41"/>
    <p:sldId id="467" r:id="rId42"/>
    <p:sldId id="468" r:id="rId43"/>
    <p:sldId id="469" r:id="rId44"/>
    <p:sldId id="388" r:id="rId45"/>
    <p:sldId id="399" r:id="rId46"/>
    <p:sldId id="419" r:id="rId47"/>
    <p:sldId id="420" r:id="rId48"/>
    <p:sldId id="415" r:id="rId49"/>
    <p:sldId id="407" r:id="rId50"/>
    <p:sldId id="310" r:id="rId51"/>
    <p:sldId id="311" r:id="rId52"/>
    <p:sldId id="314" r:id="rId53"/>
    <p:sldId id="313" r:id="rId54"/>
    <p:sldId id="316" r:id="rId55"/>
    <p:sldId id="318" r:id="rId56"/>
    <p:sldId id="320" r:id="rId57"/>
    <p:sldId id="442" r:id="rId58"/>
    <p:sldId id="443" r:id="rId59"/>
    <p:sldId id="444" r:id="rId60"/>
    <p:sldId id="445" r:id="rId61"/>
    <p:sldId id="397" r:id="rId62"/>
    <p:sldId id="470" r:id="rId63"/>
    <p:sldId id="471" r:id="rId64"/>
    <p:sldId id="472" r:id="rId65"/>
    <p:sldId id="398" r:id="rId66"/>
    <p:sldId id="474" r:id="rId67"/>
    <p:sldId id="475" r:id="rId68"/>
    <p:sldId id="473" r:id="rId69"/>
    <p:sldId id="436" r:id="rId70"/>
    <p:sldId id="437" r:id="rId71"/>
    <p:sldId id="438" r:id="rId72"/>
    <p:sldId id="439" r:id="rId73"/>
    <p:sldId id="440" r:id="rId74"/>
    <p:sldId id="441" r:id="rId75"/>
    <p:sldId id="446" r:id="rId76"/>
    <p:sldId id="447" r:id="rId77"/>
    <p:sldId id="448" r:id="rId78"/>
    <p:sldId id="325" r:id="rId79"/>
    <p:sldId id="411" r:id="rId80"/>
    <p:sldId id="330" r:id="rId81"/>
    <p:sldId id="332" r:id="rId82"/>
    <p:sldId id="333" r:id="rId83"/>
    <p:sldId id="353" r:id="rId84"/>
    <p:sldId id="355" r:id="rId85"/>
    <p:sldId id="356" r:id="rId86"/>
    <p:sldId id="357" r:id="rId87"/>
    <p:sldId id="360" r:id="rId88"/>
    <p:sldId id="451" r:id="rId89"/>
    <p:sldId id="476" r:id="rId90"/>
    <p:sldId id="452" r:id="rId9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5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lisaliberty:Desktop:DAVIDPLEASEFIX.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Macintosh%20HD:Users:lisaliberty:Library:Containers:com.apple.mail:Data:Library:Mail%20Downloads:Projected%20growth.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Macintosh%20HD:Users:lisaliberty:Library:Containers:com.apple.mail:Data:Library:Mail%20Downloads:with%20interven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Pt>
            <c:idx val="0"/>
            <c:bubble3D val="0"/>
            <c:spPr>
              <a:solidFill>
                <a:schemeClr val="bg1">
                  <a:lumMod val="50000"/>
                </a:schemeClr>
              </a:solidFill>
            </c:spPr>
          </c:dPt>
          <c:dPt>
            <c:idx val="1"/>
            <c:bubble3D val="0"/>
            <c:spPr>
              <a:solidFill>
                <a:schemeClr val="bg1">
                  <a:lumMod val="95000"/>
                </a:schemeClr>
              </a:solidFill>
            </c:spPr>
          </c:dPt>
          <c:dPt>
            <c:idx val="2"/>
            <c:bubble3D val="0"/>
            <c:spPr>
              <a:solidFill>
                <a:schemeClr val="bg1">
                  <a:lumMod val="75000"/>
                </a:schemeClr>
              </a:solidFill>
            </c:spPr>
          </c:dPt>
          <c:dPt>
            <c:idx val="3"/>
            <c:bubble3D val="0"/>
            <c:spPr>
              <a:solidFill>
                <a:srgbClr val="FBFBFB"/>
              </a:solidFill>
            </c:spPr>
          </c:dPt>
          <c:dPt>
            <c:idx val="4"/>
            <c:bubble3D val="0"/>
            <c:spPr>
              <a:solidFill>
                <a:schemeClr val="bg1">
                  <a:lumMod val="85000"/>
                </a:schemeClr>
              </a:solidFill>
            </c:spPr>
          </c:dPt>
          <c:dPt>
            <c:idx val="5"/>
            <c:bubble3D val="0"/>
            <c:spPr>
              <a:solidFill>
                <a:schemeClr val="bg1">
                  <a:lumMod val="65000"/>
                </a:schemeClr>
              </a:solidFill>
            </c:spPr>
          </c:dPt>
          <c:dLbls>
            <c:dLbl>
              <c:idx val="0"/>
              <c:layout>
                <c:manualLayout>
                  <c:x val="-0.23731550743657001"/>
                  <c:y val="-1.32245315605365E-2"/>
                </c:manualLayout>
              </c:layout>
              <c:tx>
                <c:rich>
                  <a:bodyPr/>
                  <a:lstStyle/>
                  <a:p>
                    <a:r>
                      <a:rPr lang="en-US" sz="2000" dirty="0"/>
                      <a:t>Specific </a:t>
                    </a:r>
                    <a:r>
                      <a:rPr lang="en-US" sz="2000" dirty="0" smtClean="0"/>
                      <a:t>Learning Disabilities</a:t>
                    </a:r>
                    <a:r>
                      <a:rPr lang="en-US" sz="2000" dirty="0"/>
                      <a:t>
46%</a:t>
                    </a:r>
                  </a:p>
                </c:rich>
              </c:tx>
              <c:showLegendKey val="0"/>
              <c:showVal val="0"/>
              <c:showCatName val="1"/>
              <c:showSerName val="0"/>
              <c:showPercent val="1"/>
              <c:showBubbleSize val="0"/>
            </c:dLbl>
            <c:dLbl>
              <c:idx val="1"/>
              <c:layout>
                <c:manualLayout>
                  <c:x val="0.12020106080489899"/>
                  <c:y val="-0.16377936308277699"/>
                </c:manualLayout>
              </c:layout>
              <c:tx>
                <c:rich>
                  <a:bodyPr/>
                  <a:lstStyle/>
                  <a:p>
                    <a:r>
                      <a:rPr lang="en-US" sz="2000" dirty="0"/>
                      <a:t>Speech or </a:t>
                    </a:r>
                    <a:r>
                      <a:rPr lang="en-US" sz="2000"/>
                      <a:t>language </a:t>
                    </a:r>
                    <a:r>
                      <a:rPr lang="en-US" sz="2000" smtClean="0"/>
                      <a:t>impairments </a:t>
                    </a:r>
                    <a:r>
                      <a:rPr lang="en-US" sz="2000" dirty="0"/>
                      <a:t>
19%</a:t>
                    </a:r>
                  </a:p>
                </c:rich>
              </c:tx>
              <c:showLegendKey val="0"/>
              <c:showVal val="0"/>
              <c:showCatName val="1"/>
              <c:showSerName val="0"/>
              <c:showPercent val="1"/>
              <c:showBubbleSize val="0"/>
            </c:dLbl>
            <c:dLbl>
              <c:idx val="2"/>
              <c:layout>
                <c:manualLayout>
                  <c:x val="0.21354713473315801"/>
                  <c:y val="-8.2096750023840107E-2"/>
                </c:manualLayout>
              </c:layout>
              <c:tx>
                <c:rich>
                  <a:bodyPr/>
                  <a:lstStyle/>
                  <a:p>
                    <a:r>
                      <a:rPr lang="en-US" sz="1800" dirty="0" smtClean="0"/>
                      <a:t>Intellectual Delay</a:t>
                    </a:r>
                    <a:r>
                      <a:rPr lang="en-US" sz="1800" dirty="0"/>
                      <a:t>
9%</a:t>
                    </a:r>
                  </a:p>
                </c:rich>
              </c:tx>
              <c:showLegendKey val="0"/>
              <c:showVal val="0"/>
              <c:showCatName val="1"/>
              <c:showSerName val="0"/>
              <c:showPercent val="1"/>
              <c:showBubbleSize val="0"/>
            </c:dLbl>
            <c:dLbl>
              <c:idx val="3"/>
              <c:tx>
                <c:rich>
                  <a:bodyPr/>
                  <a:lstStyle/>
                  <a:p>
                    <a:r>
                      <a:rPr lang="en-US" sz="1600" dirty="0"/>
                      <a:t>Emotional </a:t>
                    </a:r>
                    <a:r>
                      <a:rPr lang="en-US" sz="1600" dirty="0" smtClean="0"/>
                      <a:t>Disturbance</a:t>
                    </a:r>
                    <a:r>
                      <a:rPr lang="en-US" sz="1600" dirty="0"/>
                      <a:t>
8%</a:t>
                    </a:r>
                  </a:p>
                </c:rich>
              </c:tx>
              <c:showLegendKey val="0"/>
              <c:showVal val="0"/>
              <c:showCatName val="1"/>
              <c:showSerName val="0"/>
              <c:showPercent val="1"/>
              <c:showBubbleSize val="0"/>
            </c:dLbl>
            <c:dLbl>
              <c:idx val="4"/>
              <c:layout>
                <c:manualLayout>
                  <c:x val="0.12511400918635199"/>
                  <c:y val="0.12858256477323099"/>
                </c:manualLayout>
              </c:layout>
              <c:tx>
                <c:rich>
                  <a:bodyPr/>
                  <a:lstStyle/>
                  <a:p>
                    <a:r>
                      <a:rPr lang="en-US" sz="1600" dirty="0"/>
                      <a:t>Other </a:t>
                    </a:r>
                    <a:r>
                      <a:rPr lang="en-US" sz="1600" dirty="0" smtClean="0"/>
                      <a:t>Health Impairments </a:t>
                    </a:r>
                    <a:r>
                      <a:rPr lang="en-US" sz="1600" dirty="0"/>
                      <a:t>
9%</a:t>
                    </a:r>
                  </a:p>
                </c:rich>
              </c:tx>
              <c:showLegendKey val="0"/>
              <c:showVal val="0"/>
              <c:showCatName val="1"/>
              <c:showSerName val="0"/>
              <c:showPercent val="1"/>
              <c:showBubbleSize val="0"/>
            </c:dLbl>
            <c:dLbl>
              <c:idx val="5"/>
              <c:layout>
                <c:manualLayout>
                  <c:x val="0.10509820647419101"/>
                  <c:y val="0.138408933006989"/>
                </c:manualLayout>
              </c:layout>
              <c:tx>
                <c:rich>
                  <a:bodyPr/>
                  <a:lstStyle/>
                  <a:p>
                    <a:r>
                      <a:rPr lang="en-US" sz="1800" dirty="0"/>
                      <a:t>Other </a:t>
                    </a:r>
                    <a:r>
                      <a:rPr lang="en-US" sz="1800" dirty="0" smtClean="0"/>
                      <a:t>Disabilities Combined</a:t>
                    </a:r>
                    <a:r>
                      <a:rPr lang="en-US" sz="1800" dirty="0"/>
                      <a:t>
9%</a:t>
                    </a:r>
                  </a:p>
                </c:rich>
              </c:tx>
              <c:showLegendKey val="0"/>
              <c:showVal val="0"/>
              <c:showCatName val="1"/>
              <c:showSerName val="0"/>
              <c:showPercent val="1"/>
              <c:showBubbleSize val="0"/>
            </c:dLbl>
            <c:spPr>
              <a:noFill/>
            </c:spPr>
            <c:showLegendKey val="0"/>
            <c:showVal val="0"/>
            <c:showCatName val="1"/>
            <c:showSerName val="0"/>
            <c:showPercent val="1"/>
            <c:showBubbleSize val="0"/>
            <c:showLeaderLines val="1"/>
          </c:dLbls>
          <c:cat>
            <c:strRef>
              <c:f>Sheet1!$A$1:$A$6</c:f>
              <c:strCache>
                <c:ptCount val="6"/>
                <c:pt idx="0">
                  <c:v>Specific learning disabilities</c:v>
                </c:pt>
                <c:pt idx="1">
                  <c:v>Speech or language impariments </c:v>
                </c:pt>
                <c:pt idx="2">
                  <c:v>Mental retardation</c:v>
                </c:pt>
                <c:pt idx="3">
                  <c:v>Emotional disturbance</c:v>
                </c:pt>
                <c:pt idx="4">
                  <c:v>Other health impairments </c:v>
                </c:pt>
                <c:pt idx="5">
                  <c:v>Other disabilities combined</c:v>
                </c:pt>
              </c:strCache>
            </c:strRef>
          </c:cat>
          <c:val>
            <c:numRef>
              <c:f>Sheet1!$B$1:$B$6</c:f>
              <c:numCache>
                <c:formatCode>0.00%</c:formatCode>
                <c:ptCount val="6"/>
                <c:pt idx="0">
                  <c:v>0.46400000000000002</c:v>
                </c:pt>
                <c:pt idx="1">
                  <c:v>0.188</c:v>
                </c:pt>
                <c:pt idx="2">
                  <c:v>9.2999999999999999E-2</c:v>
                </c:pt>
                <c:pt idx="3">
                  <c:v>7.9000000000000001E-2</c:v>
                </c:pt>
                <c:pt idx="4">
                  <c:v>8.4000000000000005E-2</c:v>
                </c:pt>
                <c:pt idx="5">
                  <c:v>9.1999999999999998E-2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4051614792302706E-2"/>
          <c:y val="3.8427796399706497E-2"/>
          <c:w val="0.87607477178098503"/>
          <c:h val="0.91391032224692903"/>
        </c:manualLayout>
      </c:layout>
      <c:barChart>
        <c:barDir val="col"/>
        <c:grouping val="clustered"/>
        <c:varyColors val="0"/>
        <c:ser>
          <c:idx val="0"/>
          <c:order val="0"/>
          <c:tx>
            <c:strRef>
              <c:f>Sheet1!$B$1</c:f>
              <c:strCache>
                <c:ptCount val="1"/>
                <c:pt idx="0">
                  <c:v>IQ</c:v>
                </c:pt>
              </c:strCache>
            </c:strRef>
          </c:tx>
          <c:invertIfNegative val="0"/>
          <c:cat>
            <c:numRef>
              <c:f>Sheet1!$A$2:$A$5</c:f>
              <c:numCache>
                <c:formatCode>General</c:formatCode>
                <c:ptCount val="4"/>
              </c:numCache>
            </c:numRef>
          </c:cat>
          <c:val>
            <c:numRef>
              <c:f>Sheet1!$B$2:$B$5</c:f>
              <c:numCache>
                <c:formatCode>General</c:formatCode>
                <c:ptCount val="4"/>
                <c:pt idx="0">
                  <c:v>100</c:v>
                </c:pt>
                <c:pt idx="1">
                  <c:v>80</c:v>
                </c:pt>
                <c:pt idx="2">
                  <c:v>95</c:v>
                </c:pt>
              </c:numCache>
            </c:numRef>
          </c:val>
        </c:ser>
        <c:ser>
          <c:idx val="1"/>
          <c:order val="1"/>
          <c:tx>
            <c:strRef>
              <c:f>Sheet1!$C$1</c:f>
              <c:strCache>
                <c:ptCount val="1"/>
                <c:pt idx="0">
                  <c:v>RA</c:v>
                </c:pt>
              </c:strCache>
            </c:strRef>
          </c:tx>
          <c:invertIfNegative val="0"/>
          <c:cat>
            <c:numRef>
              <c:f>Sheet1!$A$2:$A$5</c:f>
              <c:numCache>
                <c:formatCode>General</c:formatCode>
                <c:ptCount val="4"/>
              </c:numCache>
            </c:numRef>
          </c:cat>
          <c:val>
            <c:numRef>
              <c:f>Sheet1!$C$2:$C$5</c:f>
              <c:numCache>
                <c:formatCode>General</c:formatCode>
                <c:ptCount val="4"/>
                <c:pt idx="0">
                  <c:v>100</c:v>
                </c:pt>
                <c:pt idx="1">
                  <c:v>75</c:v>
                </c:pt>
                <c:pt idx="2">
                  <c:v>85</c:v>
                </c:pt>
              </c:numCache>
            </c:numRef>
          </c:val>
        </c:ser>
        <c:dLbls>
          <c:showLegendKey val="0"/>
          <c:showVal val="0"/>
          <c:showCatName val="0"/>
          <c:showSerName val="0"/>
          <c:showPercent val="0"/>
          <c:showBubbleSize val="0"/>
        </c:dLbls>
        <c:gapWidth val="140"/>
        <c:axId val="32964608"/>
        <c:axId val="32966912"/>
      </c:barChart>
      <c:catAx>
        <c:axId val="32964608"/>
        <c:scaling>
          <c:orientation val="minMax"/>
        </c:scaling>
        <c:delete val="0"/>
        <c:axPos val="b"/>
        <c:numFmt formatCode="General" sourceLinked="1"/>
        <c:majorTickMark val="out"/>
        <c:minorTickMark val="none"/>
        <c:tickLblPos val="nextTo"/>
        <c:crossAx val="32966912"/>
        <c:crosses val="autoZero"/>
        <c:auto val="1"/>
        <c:lblAlgn val="ctr"/>
        <c:lblOffset val="100"/>
        <c:noMultiLvlLbl val="0"/>
      </c:catAx>
      <c:valAx>
        <c:axId val="32966912"/>
        <c:scaling>
          <c:orientation val="minMax"/>
          <c:max val="130"/>
          <c:min val="70"/>
        </c:scaling>
        <c:delete val="0"/>
        <c:axPos val="l"/>
        <c:numFmt formatCode="General" sourceLinked="1"/>
        <c:majorTickMark val="out"/>
        <c:minorTickMark val="none"/>
        <c:tickLblPos val="nextTo"/>
        <c:crossAx val="32964608"/>
        <c:crosses val="autoZero"/>
        <c:crossBetween val="between"/>
        <c:majorUnit val="10"/>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7.2842025948657602E-2"/>
          <c:y val="2.8057296124345599E-2"/>
          <c:w val="0.80147338774840005"/>
          <c:h val="0.85192841748340198"/>
        </c:manualLayout>
      </c:layout>
      <c:barChart>
        <c:barDir val="col"/>
        <c:grouping val="clustered"/>
        <c:varyColors val="0"/>
        <c:ser>
          <c:idx val="0"/>
          <c:order val="0"/>
          <c:tx>
            <c:strRef>
              <c:f>Sheet1!$B$1</c:f>
              <c:strCache>
                <c:ptCount val="1"/>
                <c:pt idx="0">
                  <c:v>IQ</c:v>
                </c:pt>
              </c:strCache>
            </c:strRef>
          </c:tx>
          <c:invertIfNegative val="0"/>
          <c:cat>
            <c:strRef>
              <c:f>Sheet1!$A$2:$A$4</c:f>
              <c:strCache>
                <c:ptCount val="3"/>
                <c:pt idx="0">
                  <c:v>1 SD</c:v>
                </c:pt>
                <c:pt idx="1">
                  <c:v>1.5 SD</c:v>
                </c:pt>
                <c:pt idx="2">
                  <c:v>2 SD</c:v>
                </c:pt>
              </c:strCache>
            </c:strRef>
          </c:cat>
          <c:val>
            <c:numRef>
              <c:f>Sheet1!$B$2:$B$4</c:f>
              <c:numCache>
                <c:formatCode>General</c:formatCode>
                <c:ptCount val="3"/>
                <c:pt idx="0">
                  <c:v>105</c:v>
                </c:pt>
                <c:pt idx="1">
                  <c:v>103</c:v>
                </c:pt>
                <c:pt idx="2">
                  <c:v>130</c:v>
                </c:pt>
              </c:numCache>
            </c:numRef>
          </c:val>
        </c:ser>
        <c:ser>
          <c:idx val="1"/>
          <c:order val="1"/>
          <c:tx>
            <c:strRef>
              <c:f>Sheet1!$C$1</c:f>
              <c:strCache>
                <c:ptCount val="1"/>
                <c:pt idx="0">
                  <c:v>RD</c:v>
                </c:pt>
              </c:strCache>
            </c:strRef>
          </c:tx>
          <c:invertIfNegative val="0"/>
          <c:cat>
            <c:strRef>
              <c:f>Sheet1!$A$2:$A$4</c:f>
              <c:strCache>
                <c:ptCount val="3"/>
                <c:pt idx="0">
                  <c:v>1 SD</c:v>
                </c:pt>
                <c:pt idx="1">
                  <c:v>1.5 SD</c:v>
                </c:pt>
                <c:pt idx="2">
                  <c:v>2 SD</c:v>
                </c:pt>
              </c:strCache>
            </c:strRef>
          </c:cat>
          <c:val>
            <c:numRef>
              <c:f>Sheet1!$C$2:$C$4</c:f>
              <c:numCache>
                <c:formatCode>General</c:formatCode>
                <c:ptCount val="3"/>
                <c:pt idx="0">
                  <c:v>93</c:v>
                </c:pt>
                <c:pt idx="1">
                  <c:v>80</c:v>
                </c:pt>
                <c:pt idx="2">
                  <c:v>95</c:v>
                </c:pt>
              </c:numCache>
            </c:numRef>
          </c:val>
        </c:ser>
        <c:dLbls>
          <c:showLegendKey val="0"/>
          <c:showVal val="0"/>
          <c:showCatName val="0"/>
          <c:showSerName val="0"/>
          <c:showPercent val="0"/>
          <c:showBubbleSize val="0"/>
        </c:dLbls>
        <c:gapWidth val="150"/>
        <c:axId val="35932800"/>
        <c:axId val="35938688"/>
      </c:barChart>
      <c:catAx>
        <c:axId val="35932800"/>
        <c:scaling>
          <c:orientation val="minMax"/>
        </c:scaling>
        <c:delete val="0"/>
        <c:axPos val="b"/>
        <c:majorTickMark val="out"/>
        <c:minorTickMark val="none"/>
        <c:tickLblPos val="nextTo"/>
        <c:crossAx val="35938688"/>
        <c:crosses val="autoZero"/>
        <c:auto val="1"/>
        <c:lblAlgn val="ctr"/>
        <c:lblOffset val="100"/>
        <c:noMultiLvlLbl val="0"/>
      </c:catAx>
      <c:valAx>
        <c:axId val="35938688"/>
        <c:scaling>
          <c:orientation val="minMax"/>
          <c:min val="70"/>
        </c:scaling>
        <c:delete val="0"/>
        <c:axPos val="l"/>
        <c:numFmt formatCode="General" sourceLinked="1"/>
        <c:majorTickMark val="out"/>
        <c:minorTickMark val="none"/>
        <c:tickLblPos val="nextTo"/>
        <c:crossAx val="3593280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9109927318236301E-2"/>
          <c:y val="3.8138014799674901E-2"/>
          <c:w val="0.96089011659751"/>
          <c:h val="0.900264124809945"/>
        </c:manualLayout>
      </c:layout>
      <c:lineChart>
        <c:grouping val="standard"/>
        <c:varyColors val="0"/>
        <c:ser>
          <c:idx val="0"/>
          <c:order val="0"/>
          <c:val>
            <c:numRef>
              <c:f>Sheet1!$A$2:$A$10</c:f>
              <c:numCache>
                <c:formatCode>General</c:formatCode>
                <c:ptCount val="9"/>
                <c:pt idx="0">
                  <c:v>1</c:v>
                </c:pt>
                <c:pt idx="1">
                  <c:v>1</c:v>
                </c:pt>
                <c:pt idx="2">
                  <c:v>1</c:v>
                </c:pt>
                <c:pt idx="3">
                  <c:v>1.5</c:v>
                </c:pt>
                <c:pt idx="4">
                  <c:v>2</c:v>
                </c:pt>
                <c:pt idx="5">
                  <c:v>3</c:v>
                </c:pt>
                <c:pt idx="6">
                  <c:v>4</c:v>
                </c:pt>
                <c:pt idx="7">
                  <c:v>5</c:v>
                </c:pt>
                <c:pt idx="8">
                  <c:v>6</c:v>
                </c:pt>
              </c:numCache>
            </c:numRef>
          </c:val>
          <c:smooth val="0"/>
        </c:ser>
        <c:ser>
          <c:idx val="1"/>
          <c:order val="1"/>
          <c:val>
            <c:numRef>
              <c:f>Sheet1!$B$2:$B$10</c:f>
              <c:numCache>
                <c:formatCode>General</c:formatCode>
                <c:ptCount val="9"/>
                <c:pt idx="0">
                  <c:v>2</c:v>
                </c:pt>
                <c:pt idx="1">
                  <c:v>3</c:v>
                </c:pt>
                <c:pt idx="2">
                  <c:v>4</c:v>
                </c:pt>
                <c:pt idx="3">
                  <c:v>5</c:v>
                </c:pt>
                <c:pt idx="4">
                  <c:v>6</c:v>
                </c:pt>
                <c:pt idx="5">
                  <c:v>7</c:v>
                </c:pt>
                <c:pt idx="6">
                  <c:v>8</c:v>
                </c:pt>
                <c:pt idx="7">
                  <c:v>9</c:v>
                </c:pt>
                <c:pt idx="8">
                  <c:v>10</c:v>
                </c:pt>
              </c:numCache>
            </c:numRef>
          </c:val>
          <c:smooth val="0"/>
        </c:ser>
        <c:dLbls>
          <c:showLegendKey val="0"/>
          <c:showVal val="0"/>
          <c:showCatName val="0"/>
          <c:showSerName val="0"/>
          <c:showPercent val="0"/>
          <c:showBubbleSize val="0"/>
        </c:dLbls>
        <c:marker val="1"/>
        <c:smooth val="0"/>
        <c:axId val="89678592"/>
        <c:axId val="89680128"/>
      </c:lineChart>
      <c:catAx>
        <c:axId val="89678592"/>
        <c:scaling>
          <c:orientation val="minMax"/>
        </c:scaling>
        <c:delete val="0"/>
        <c:axPos val="b"/>
        <c:majorTickMark val="in"/>
        <c:minorTickMark val="none"/>
        <c:tickLblPos val="nextTo"/>
        <c:crossAx val="89680128"/>
        <c:crosses val="autoZero"/>
        <c:auto val="1"/>
        <c:lblAlgn val="ctr"/>
        <c:lblOffset val="100"/>
        <c:noMultiLvlLbl val="0"/>
      </c:catAx>
      <c:valAx>
        <c:axId val="89680128"/>
        <c:scaling>
          <c:orientation val="minMax"/>
          <c:max val="12"/>
        </c:scaling>
        <c:delete val="0"/>
        <c:axPos val="l"/>
        <c:title>
          <c:tx>
            <c:rich>
              <a:bodyPr/>
              <a:lstStyle/>
              <a:p>
                <a:pPr>
                  <a:defRPr sz="1600"/>
                </a:pPr>
                <a:r>
                  <a:rPr lang="en-US" sz="1600" dirty="0"/>
                  <a:t>Size of "sight vocabulary"</a:t>
                </a:r>
              </a:p>
            </c:rich>
          </c:tx>
          <c:layout>
            <c:manualLayout>
              <c:xMode val="edge"/>
              <c:yMode val="edge"/>
              <c:x val="0"/>
              <c:y val="0.275530640464549"/>
            </c:manualLayout>
          </c:layout>
          <c:overlay val="0"/>
        </c:title>
        <c:numFmt formatCode="General" sourceLinked="1"/>
        <c:majorTickMark val="in"/>
        <c:minorTickMark val="none"/>
        <c:tickLblPos val="none"/>
        <c:crossAx val="89678592"/>
        <c:crosses val="autoZero"/>
        <c:crossBetween val="between"/>
      </c:valAx>
    </c:plotArea>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3077256392372101E-2"/>
          <c:y val="0"/>
          <c:w val="0.97692274360762799"/>
          <c:h val="0.91334997442423005"/>
        </c:manualLayout>
      </c:layout>
      <c:lineChart>
        <c:grouping val="standard"/>
        <c:varyColors val="0"/>
        <c:ser>
          <c:idx val="0"/>
          <c:order val="0"/>
          <c:val>
            <c:numRef>
              <c:f>Sheet1!$C$6:$C$14</c:f>
              <c:numCache>
                <c:formatCode>General</c:formatCode>
                <c:ptCount val="9"/>
                <c:pt idx="0">
                  <c:v>1</c:v>
                </c:pt>
                <c:pt idx="1">
                  <c:v>1</c:v>
                </c:pt>
                <c:pt idx="2">
                  <c:v>2.5</c:v>
                </c:pt>
                <c:pt idx="3">
                  <c:v>3.7</c:v>
                </c:pt>
                <c:pt idx="4">
                  <c:v>4.7</c:v>
                </c:pt>
                <c:pt idx="5">
                  <c:v>5</c:v>
                </c:pt>
                <c:pt idx="6">
                  <c:v>6</c:v>
                </c:pt>
                <c:pt idx="7">
                  <c:v>7</c:v>
                </c:pt>
              </c:numCache>
            </c:numRef>
          </c:val>
          <c:smooth val="0"/>
        </c:ser>
        <c:ser>
          <c:idx val="1"/>
          <c:order val="1"/>
          <c:val>
            <c:numRef>
              <c:f>Sheet1!$D$6:$D$14</c:f>
              <c:numCache>
                <c:formatCode>General</c:formatCode>
                <c:ptCount val="9"/>
                <c:pt idx="0">
                  <c:v>2</c:v>
                </c:pt>
                <c:pt idx="1">
                  <c:v>3</c:v>
                </c:pt>
                <c:pt idx="2">
                  <c:v>3.5</c:v>
                </c:pt>
                <c:pt idx="3">
                  <c:v>4.2</c:v>
                </c:pt>
                <c:pt idx="4">
                  <c:v>5.2</c:v>
                </c:pt>
                <c:pt idx="5">
                  <c:v>5.3</c:v>
                </c:pt>
                <c:pt idx="6">
                  <c:v>6.3</c:v>
                </c:pt>
                <c:pt idx="7">
                  <c:v>7.3</c:v>
                </c:pt>
                <c:pt idx="8">
                  <c:v>8</c:v>
                </c:pt>
              </c:numCache>
            </c:numRef>
          </c:val>
          <c:smooth val="0"/>
        </c:ser>
        <c:dLbls>
          <c:showLegendKey val="0"/>
          <c:showVal val="0"/>
          <c:showCatName val="0"/>
          <c:showSerName val="0"/>
          <c:showPercent val="0"/>
          <c:showBubbleSize val="0"/>
        </c:dLbls>
        <c:marker val="1"/>
        <c:smooth val="0"/>
        <c:axId val="89717760"/>
        <c:axId val="93655808"/>
      </c:lineChart>
      <c:catAx>
        <c:axId val="89717760"/>
        <c:scaling>
          <c:orientation val="minMax"/>
        </c:scaling>
        <c:delete val="0"/>
        <c:axPos val="b"/>
        <c:majorTickMark val="out"/>
        <c:minorTickMark val="none"/>
        <c:tickLblPos val="nextTo"/>
        <c:crossAx val="93655808"/>
        <c:crosses val="autoZero"/>
        <c:auto val="1"/>
        <c:lblAlgn val="ctr"/>
        <c:lblOffset val="100"/>
        <c:noMultiLvlLbl val="0"/>
      </c:catAx>
      <c:valAx>
        <c:axId val="93655808"/>
        <c:scaling>
          <c:orientation val="minMax"/>
        </c:scaling>
        <c:delete val="0"/>
        <c:axPos val="l"/>
        <c:numFmt formatCode="General" sourceLinked="1"/>
        <c:majorTickMark val="out"/>
        <c:minorTickMark val="none"/>
        <c:tickLblPos val="none"/>
        <c:crossAx val="8971776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0.12415</cdr:x>
      <cdr:y>0.40392</cdr:y>
    </cdr:from>
    <cdr:to>
      <cdr:x>0.19639</cdr:x>
      <cdr:y>0.49641</cdr:y>
    </cdr:to>
    <cdr:sp macro="" textlink="">
      <cdr:nvSpPr>
        <cdr:cNvPr id="2" name="TextBox 1"/>
        <cdr:cNvSpPr txBox="1"/>
      </cdr:nvSpPr>
      <cdr:spPr>
        <a:xfrm xmlns:a="http://schemas.openxmlformats.org/drawingml/2006/main">
          <a:off x="983707" y="2109146"/>
          <a:ext cx="572338" cy="4829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smtClean="0"/>
            <a:t>IQ</a:t>
          </a:r>
          <a:endParaRPr lang="en-US" sz="2000" dirty="0"/>
        </a:p>
      </cdr:txBody>
    </cdr:sp>
  </cdr:relSizeAnchor>
  <cdr:relSizeAnchor xmlns:cdr="http://schemas.openxmlformats.org/drawingml/2006/chartDrawing">
    <cdr:from>
      <cdr:x>0.34275</cdr:x>
      <cdr:y>0.71511</cdr:y>
    </cdr:from>
    <cdr:to>
      <cdr:x>0.40632</cdr:x>
      <cdr:y>0.80761</cdr:y>
    </cdr:to>
    <cdr:sp macro="" textlink="">
      <cdr:nvSpPr>
        <cdr:cNvPr id="4" name="TextBox 3"/>
        <cdr:cNvSpPr txBox="1"/>
      </cdr:nvSpPr>
      <cdr:spPr>
        <a:xfrm xmlns:a="http://schemas.openxmlformats.org/drawingml/2006/main">
          <a:off x="2715753" y="3734132"/>
          <a:ext cx="503651"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IQ</a:t>
          </a:r>
          <a:endParaRPr lang="en-US" sz="2000" dirty="0"/>
        </a:p>
      </cdr:txBody>
    </cdr:sp>
  </cdr:relSizeAnchor>
  <cdr:relSizeAnchor xmlns:cdr="http://schemas.openxmlformats.org/drawingml/2006/chartDrawing">
    <cdr:from>
      <cdr:x>0.55946</cdr:x>
      <cdr:y>0.47873</cdr:y>
    </cdr:from>
    <cdr:to>
      <cdr:x>0.63847</cdr:x>
      <cdr:y>0.57123</cdr:y>
    </cdr:to>
    <cdr:sp macro="" textlink="">
      <cdr:nvSpPr>
        <cdr:cNvPr id="5" name="TextBox 4"/>
        <cdr:cNvSpPr txBox="1"/>
      </cdr:nvSpPr>
      <cdr:spPr>
        <a:xfrm xmlns:a="http://schemas.openxmlformats.org/drawingml/2006/main">
          <a:off x="4432768" y="2499827"/>
          <a:ext cx="625994"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IQ</a:t>
          </a:r>
          <a:endParaRPr lang="en-US" sz="2000" dirty="0"/>
        </a:p>
      </cdr:txBody>
    </cdr:sp>
  </cdr:relSizeAnchor>
  <cdr:relSizeAnchor xmlns:cdr="http://schemas.openxmlformats.org/drawingml/2006/chartDrawing">
    <cdr:from>
      <cdr:x>0.18474</cdr:x>
      <cdr:y>0.39994</cdr:y>
    </cdr:from>
    <cdr:to>
      <cdr:x>0.26375</cdr:x>
      <cdr:y>0.49244</cdr:y>
    </cdr:to>
    <cdr:sp macro="" textlink="">
      <cdr:nvSpPr>
        <cdr:cNvPr id="6" name="TextBox 5"/>
        <cdr:cNvSpPr txBox="1"/>
      </cdr:nvSpPr>
      <cdr:spPr>
        <a:xfrm xmlns:a="http://schemas.openxmlformats.org/drawingml/2006/main">
          <a:off x="1463762" y="2088392"/>
          <a:ext cx="625994"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RA</a:t>
          </a:r>
          <a:endParaRPr lang="en-US" sz="2000" dirty="0"/>
        </a:p>
      </cdr:txBody>
    </cdr:sp>
  </cdr:relSizeAnchor>
  <cdr:relSizeAnchor xmlns:cdr="http://schemas.openxmlformats.org/drawingml/2006/chartDrawing">
    <cdr:from>
      <cdr:x>0.4056</cdr:x>
      <cdr:y>0.80363</cdr:y>
    </cdr:from>
    <cdr:to>
      <cdr:x>0.48461</cdr:x>
      <cdr:y>0.89613</cdr:y>
    </cdr:to>
    <cdr:sp macro="" textlink="">
      <cdr:nvSpPr>
        <cdr:cNvPr id="7" name="TextBox 6"/>
        <cdr:cNvSpPr txBox="1"/>
      </cdr:nvSpPr>
      <cdr:spPr>
        <a:xfrm xmlns:a="http://schemas.openxmlformats.org/drawingml/2006/main">
          <a:off x="3213692" y="4196368"/>
          <a:ext cx="625994"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RA</a:t>
          </a:r>
          <a:endParaRPr lang="en-US" sz="2000" dirty="0"/>
        </a:p>
      </cdr:txBody>
    </cdr:sp>
  </cdr:relSizeAnchor>
  <cdr:relSizeAnchor xmlns:cdr="http://schemas.openxmlformats.org/drawingml/2006/chartDrawing">
    <cdr:from>
      <cdr:x>0.62077</cdr:x>
      <cdr:y>0.62892</cdr:y>
    </cdr:from>
    <cdr:to>
      <cdr:x>0.69526</cdr:x>
      <cdr:y>0.72142</cdr:y>
    </cdr:to>
    <cdr:sp macro="" textlink="">
      <cdr:nvSpPr>
        <cdr:cNvPr id="8" name="TextBox 7"/>
        <cdr:cNvSpPr txBox="1"/>
      </cdr:nvSpPr>
      <cdr:spPr>
        <a:xfrm xmlns:a="http://schemas.openxmlformats.org/drawingml/2006/main">
          <a:off x="4918533" y="3284054"/>
          <a:ext cx="590223"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RA</a:t>
          </a:r>
          <a:endParaRPr lang="en-US" sz="2000" dirty="0"/>
        </a:p>
      </cdr:txBody>
    </cdr:sp>
  </cdr:relSizeAnchor>
  <cdr:relSizeAnchor xmlns:cdr="http://schemas.openxmlformats.org/drawingml/2006/chartDrawing">
    <cdr:from>
      <cdr:x>0.1219</cdr:x>
      <cdr:y>0.18467</cdr:y>
    </cdr:from>
    <cdr:to>
      <cdr:x>0.77427</cdr:x>
      <cdr:y>0.3491</cdr:y>
    </cdr:to>
    <cdr:sp macro="" textlink="">
      <cdr:nvSpPr>
        <cdr:cNvPr id="9" name="TextBox 8"/>
        <cdr:cNvSpPr txBox="1"/>
      </cdr:nvSpPr>
      <cdr:spPr>
        <a:xfrm xmlns:a="http://schemas.openxmlformats.org/drawingml/2006/main">
          <a:off x="965821" y="964281"/>
          <a:ext cx="5168931" cy="8586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t>Does not meet the definition for RD</a:t>
          </a:r>
          <a:endParaRPr lang="en-US" sz="2400" dirty="0"/>
        </a:p>
      </cdr:txBody>
    </cdr:sp>
  </cdr:relSizeAnchor>
</c:userShapes>
</file>

<file path=ppt/drawings/drawing2.xml><?xml version="1.0" encoding="utf-8"?>
<c:userShapes xmlns:c="http://schemas.openxmlformats.org/drawingml/2006/chart">
  <cdr:relSizeAnchor xmlns:cdr="http://schemas.openxmlformats.org/drawingml/2006/chartDrawing">
    <cdr:from>
      <cdr:x>0.14022</cdr:x>
      <cdr:y>0.36499</cdr:y>
    </cdr:from>
    <cdr:to>
      <cdr:x>0.20941</cdr:x>
      <cdr:y>0.46379</cdr:y>
    </cdr:to>
    <cdr:sp macro="" textlink="">
      <cdr:nvSpPr>
        <cdr:cNvPr id="2" name="TextBox 1"/>
        <cdr:cNvSpPr txBox="1"/>
      </cdr:nvSpPr>
      <cdr:spPr>
        <a:xfrm xmlns:a="http://schemas.openxmlformats.org/drawingml/2006/main">
          <a:off x="1159706" y="1784288"/>
          <a:ext cx="572338"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IQ</a:t>
          </a:r>
          <a:endParaRPr lang="en-US" sz="2000" dirty="0"/>
        </a:p>
      </cdr:txBody>
    </cdr:sp>
  </cdr:relSizeAnchor>
  <cdr:relSizeAnchor xmlns:cdr="http://schemas.openxmlformats.org/drawingml/2006/chartDrawing">
    <cdr:from>
      <cdr:x>0.41339</cdr:x>
      <cdr:y>0.38695</cdr:y>
    </cdr:from>
    <cdr:to>
      <cdr:x>0.48259</cdr:x>
      <cdr:y>0.48575</cdr:y>
    </cdr:to>
    <cdr:sp macro="" textlink="">
      <cdr:nvSpPr>
        <cdr:cNvPr id="3" name="TextBox 2"/>
        <cdr:cNvSpPr txBox="1"/>
      </cdr:nvSpPr>
      <cdr:spPr>
        <a:xfrm xmlns:a="http://schemas.openxmlformats.org/drawingml/2006/main">
          <a:off x="3419098" y="1891618"/>
          <a:ext cx="572338"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IQ</a:t>
          </a:r>
          <a:endParaRPr lang="en-US" sz="2000" dirty="0"/>
        </a:p>
      </cdr:txBody>
    </cdr:sp>
  </cdr:relSizeAnchor>
  <cdr:relSizeAnchor xmlns:cdr="http://schemas.openxmlformats.org/drawingml/2006/chartDrawing">
    <cdr:from>
      <cdr:x>0.66786</cdr:x>
      <cdr:y>0.05918</cdr:y>
    </cdr:from>
    <cdr:to>
      <cdr:x>0.73706</cdr:x>
      <cdr:y>0.15798</cdr:y>
    </cdr:to>
    <cdr:sp macro="" textlink="">
      <cdr:nvSpPr>
        <cdr:cNvPr id="4" name="TextBox 3"/>
        <cdr:cNvSpPr txBox="1"/>
      </cdr:nvSpPr>
      <cdr:spPr>
        <a:xfrm xmlns:a="http://schemas.openxmlformats.org/drawingml/2006/main">
          <a:off x="5523786" y="289327"/>
          <a:ext cx="572338"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IQ</a:t>
          </a:r>
          <a:endParaRPr lang="en-US" sz="2000" dirty="0"/>
        </a:p>
      </cdr:txBody>
    </cdr:sp>
  </cdr:relSizeAnchor>
  <cdr:relSizeAnchor xmlns:cdr="http://schemas.openxmlformats.org/drawingml/2006/chartDrawing">
    <cdr:from>
      <cdr:x>0.21772</cdr:x>
      <cdr:y>0.51078</cdr:y>
    </cdr:from>
    <cdr:to>
      <cdr:x>0.29341</cdr:x>
      <cdr:y>0.60958</cdr:y>
    </cdr:to>
    <cdr:sp macro="" textlink="">
      <cdr:nvSpPr>
        <cdr:cNvPr id="5" name="TextBox 4"/>
        <cdr:cNvSpPr txBox="1"/>
      </cdr:nvSpPr>
      <cdr:spPr>
        <a:xfrm xmlns:a="http://schemas.openxmlformats.org/drawingml/2006/main">
          <a:off x="1800732" y="2496961"/>
          <a:ext cx="625994"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RA</a:t>
          </a:r>
          <a:endParaRPr lang="en-US" sz="2000" dirty="0"/>
        </a:p>
      </cdr:txBody>
    </cdr:sp>
  </cdr:relSizeAnchor>
  <cdr:relSizeAnchor xmlns:cdr="http://schemas.openxmlformats.org/drawingml/2006/chartDrawing">
    <cdr:from>
      <cdr:x>0.48259</cdr:x>
      <cdr:y>0.68628</cdr:y>
    </cdr:from>
    <cdr:to>
      <cdr:x>0.55828</cdr:x>
      <cdr:y>0.78508</cdr:y>
    </cdr:to>
    <cdr:sp macro="" textlink="">
      <cdr:nvSpPr>
        <cdr:cNvPr id="6" name="TextBox 5"/>
        <cdr:cNvSpPr txBox="1"/>
      </cdr:nvSpPr>
      <cdr:spPr>
        <a:xfrm xmlns:a="http://schemas.openxmlformats.org/drawingml/2006/main">
          <a:off x="3991436" y="3354941"/>
          <a:ext cx="625994"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RA</a:t>
          </a:r>
          <a:endParaRPr lang="en-US" sz="2000" dirty="0"/>
        </a:p>
      </cdr:txBody>
    </cdr:sp>
  </cdr:relSizeAnchor>
  <cdr:relSizeAnchor xmlns:cdr="http://schemas.openxmlformats.org/drawingml/2006/chartDrawing">
    <cdr:from>
      <cdr:x>0.75185</cdr:x>
      <cdr:y>0.49248</cdr:y>
    </cdr:from>
    <cdr:to>
      <cdr:x>0.82754</cdr:x>
      <cdr:y>0.59128</cdr:y>
    </cdr:to>
    <cdr:sp macro="" textlink="">
      <cdr:nvSpPr>
        <cdr:cNvPr id="7" name="TextBox 6"/>
        <cdr:cNvSpPr txBox="1"/>
      </cdr:nvSpPr>
      <cdr:spPr>
        <a:xfrm xmlns:a="http://schemas.openxmlformats.org/drawingml/2006/main">
          <a:off x="6218469" y="2407519"/>
          <a:ext cx="625994" cy="4829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RA</a:t>
          </a:r>
          <a:endParaRPr lang="en-US" sz="2000" dirty="0"/>
        </a:p>
      </cdr:txBody>
    </cdr:sp>
  </cdr:relSizeAnchor>
</c:userShapes>
</file>

<file path=ppt/drawings/drawing3.xml><?xml version="1.0" encoding="utf-8"?>
<c:userShapes xmlns:c="http://schemas.openxmlformats.org/drawingml/2006/chart">
  <cdr:relSizeAnchor xmlns:cdr="http://schemas.openxmlformats.org/drawingml/2006/chartDrawing">
    <cdr:from>
      <cdr:x>0.85271</cdr:x>
      <cdr:y>0.52534</cdr:y>
    </cdr:from>
    <cdr:to>
      <cdr:x>1</cdr:x>
      <cdr:y>0.61777</cdr:y>
    </cdr:to>
    <cdr:sp macro="" textlink="">
      <cdr:nvSpPr>
        <cdr:cNvPr id="2" name="TextBox 1"/>
        <cdr:cNvSpPr txBox="1"/>
      </cdr:nvSpPr>
      <cdr:spPr>
        <a:xfrm xmlns:a="http://schemas.openxmlformats.org/drawingml/2006/main">
          <a:off x="7212856" y="2274219"/>
          <a:ext cx="124590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smtClean="0"/>
            <a:t>Dyslexic</a:t>
          </a:r>
          <a:endParaRPr lang="en-US" sz="2000" dirty="0"/>
        </a:p>
      </cdr:txBody>
    </cdr:sp>
  </cdr:relSizeAnchor>
  <cdr:relSizeAnchor xmlns:cdr="http://schemas.openxmlformats.org/drawingml/2006/chartDrawing">
    <cdr:from>
      <cdr:x>0.46181</cdr:x>
      <cdr:y>0.80579</cdr:y>
    </cdr:from>
    <cdr:to>
      <cdr:x>0.65564</cdr:x>
      <cdr:y>0.89821</cdr:y>
    </cdr:to>
    <cdr:sp macro="" textlink="">
      <cdr:nvSpPr>
        <cdr:cNvPr id="4" name="TextBox 3"/>
        <cdr:cNvSpPr txBox="1"/>
      </cdr:nvSpPr>
      <cdr:spPr>
        <a:xfrm xmlns:a="http://schemas.openxmlformats.org/drawingml/2006/main">
          <a:off x="3993573" y="3488255"/>
          <a:ext cx="1676154"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Intervention</a:t>
          </a:r>
          <a:endParaRPr lang="en-US" sz="2000" dirty="0"/>
        </a:p>
      </cdr:txBody>
    </cdr:sp>
  </cdr:relSizeAnchor>
  <cdr:relSizeAnchor xmlns:cdr="http://schemas.openxmlformats.org/drawingml/2006/chartDrawing">
    <cdr:from>
      <cdr:x>0.43433</cdr:x>
      <cdr:y>0.84711</cdr:y>
    </cdr:from>
    <cdr:to>
      <cdr:x>0.4819</cdr:x>
      <cdr:y>0.89256</cdr:y>
    </cdr:to>
    <cdr:cxnSp macro="">
      <cdr:nvCxnSpPr>
        <cdr:cNvPr id="6" name="Straight Arrow Connector 5"/>
        <cdr:cNvCxnSpPr/>
      </cdr:nvCxnSpPr>
      <cdr:spPr>
        <a:xfrm xmlns:a="http://schemas.openxmlformats.org/drawingml/2006/main" flipH="1" flipV="1">
          <a:off x="3755969" y="3667141"/>
          <a:ext cx="411367" cy="19677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0.83687</cdr:x>
      <cdr:y>0</cdr:y>
    </cdr:from>
    <cdr:to>
      <cdr:x>1</cdr:x>
      <cdr:y>0.12637</cdr:y>
    </cdr:to>
    <cdr:sp macro="" textlink="">
      <cdr:nvSpPr>
        <cdr:cNvPr id="2" name="TextBox 1"/>
        <cdr:cNvSpPr txBox="1"/>
      </cdr:nvSpPr>
      <cdr:spPr>
        <a:xfrm xmlns:a="http://schemas.openxmlformats.org/drawingml/2006/main">
          <a:off x="5987196" y="0"/>
          <a:ext cx="1167034"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dirty="0" smtClean="0"/>
            <a:t>Average</a:t>
          </a:r>
          <a:endParaRPr lang="en-US" sz="2000" dirty="0"/>
        </a:p>
      </cdr:txBody>
    </cdr:sp>
  </cdr:relSizeAnchor>
  <cdr:relSizeAnchor xmlns:cdr="http://schemas.openxmlformats.org/drawingml/2006/chartDrawing">
    <cdr:from>
      <cdr:x>0.78946</cdr:x>
      <cdr:y>0.19035</cdr:y>
    </cdr:from>
    <cdr:to>
      <cdr:x>0.9675</cdr:x>
      <cdr:y>0.31671</cdr:y>
    </cdr:to>
    <cdr:sp macro="" textlink="">
      <cdr:nvSpPr>
        <cdr:cNvPr id="3" name="TextBox 2"/>
        <cdr:cNvSpPr txBox="1"/>
      </cdr:nvSpPr>
      <cdr:spPr>
        <a:xfrm xmlns:a="http://schemas.openxmlformats.org/drawingml/2006/main">
          <a:off x="5647990" y="725264"/>
          <a:ext cx="1273727" cy="481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Dyslexic</a:t>
          </a:r>
          <a:endParaRPr lang="en-US" sz="2000" dirty="0"/>
        </a:p>
      </cdr:txBody>
    </cdr:sp>
  </cdr:relSizeAnchor>
  <cdr:relSizeAnchor xmlns:cdr="http://schemas.openxmlformats.org/drawingml/2006/chartDrawing">
    <cdr:from>
      <cdr:x>0.25281</cdr:x>
      <cdr:y>0.77504</cdr:y>
    </cdr:from>
    <cdr:to>
      <cdr:x>0.4871</cdr:x>
      <cdr:y>0.90141</cdr:y>
    </cdr:to>
    <cdr:sp macro="" textlink="">
      <cdr:nvSpPr>
        <cdr:cNvPr id="4" name="TextBox 3"/>
        <cdr:cNvSpPr txBox="1"/>
      </cdr:nvSpPr>
      <cdr:spPr>
        <a:xfrm xmlns:a="http://schemas.openxmlformats.org/drawingml/2006/main">
          <a:off x="1808676" y="2953101"/>
          <a:ext cx="1676154" cy="4814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smtClean="0"/>
            <a:t>Intervention</a:t>
          </a:r>
          <a:endParaRPr lang="en-US" sz="2000" dirty="0"/>
        </a:p>
      </cdr:txBody>
    </cdr:sp>
  </cdr:relSizeAnchor>
  <cdr:relSizeAnchor xmlns:cdr="http://schemas.openxmlformats.org/drawingml/2006/chartDrawing">
    <cdr:from>
      <cdr:x>0.19875</cdr:x>
      <cdr:y>0.8169</cdr:y>
    </cdr:from>
    <cdr:to>
      <cdr:x>0.25281</cdr:x>
      <cdr:y>0.83823</cdr:y>
    </cdr:to>
    <cdr:cxnSp macro="">
      <cdr:nvCxnSpPr>
        <cdr:cNvPr id="5" name="Straight Arrow Connector 4"/>
        <cdr:cNvCxnSpPr>
          <a:stCxn xmlns:a="http://schemas.openxmlformats.org/drawingml/2006/main" id="4" idx="1"/>
        </cdr:cNvCxnSpPr>
      </cdr:nvCxnSpPr>
      <cdr:spPr>
        <a:xfrm xmlns:a="http://schemas.openxmlformats.org/drawingml/2006/main" flipH="1" flipV="1">
          <a:off x="1421904" y="3112597"/>
          <a:ext cx="386772" cy="81248"/>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812DC-C5F2-6B4A-A50E-A7200742D5BA}"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5CDF5-70BB-C74F-B601-AC37508D6123}" type="slidenum">
              <a:rPr lang="en-US" smtClean="0"/>
              <a:t>‹#›</a:t>
            </a:fld>
            <a:endParaRPr lang="en-US"/>
          </a:p>
        </p:txBody>
      </p:sp>
    </p:spTree>
    <p:extLst>
      <p:ext uri="{BB962C8B-B14F-4D97-AF65-F5344CB8AC3E}">
        <p14:creationId xmlns:p14="http://schemas.microsoft.com/office/powerpoint/2010/main" val="3921254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enormous proportion of young citizens cannot read well enough to adequately function or to expand their knowledge about the world. The</a:t>
            </a:r>
            <a:r>
              <a:rPr lang="en-US" baseline="0" dirty="0" smtClean="0"/>
              <a:t> National Research Council reports that current reading difficulties in reading largely originate from rising demands for literacy, not from declining absolute levels of literacy. Other researchers suggest that teachers are still using instructional strategies that lack enough research evidence or that have the pseudonym scientifically based reading research. </a:t>
            </a:r>
            <a:endParaRPr lang="en-US" dirty="0"/>
          </a:p>
        </p:txBody>
      </p:sp>
      <p:sp>
        <p:nvSpPr>
          <p:cNvPr id="4" name="Slide Number Placeholder 3"/>
          <p:cNvSpPr>
            <a:spLocks noGrp="1"/>
          </p:cNvSpPr>
          <p:nvPr>
            <p:ph type="sldNum" sz="quarter" idx="10"/>
          </p:nvPr>
        </p:nvSpPr>
        <p:spPr/>
        <p:txBody>
          <a:bodyPr/>
          <a:lstStyle/>
          <a:p>
            <a:fld id="{A013E073-C0DE-964A-A18F-6394B6FD13C6}" type="slidenum">
              <a:rPr lang="en-US" smtClean="0"/>
              <a:t>2</a:t>
            </a:fld>
            <a:endParaRPr lang="en-US" dirty="0"/>
          </a:p>
        </p:txBody>
      </p:sp>
    </p:spTree>
    <p:extLst>
      <p:ext uri="{BB962C8B-B14F-4D97-AF65-F5344CB8AC3E}">
        <p14:creationId xmlns:p14="http://schemas.microsoft.com/office/powerpoint/2010/main" val="242491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2A8D13-7EC1-CC47-8612-B695D333840D}" type="slidenum">
              <a:rPr lang="en-US"/>
              <a:pPr>
                <a:defRPr/>
              </a:pPr>
              <a:t>47</a:t>
            </a:fld>
            <a:endParaRPr lang="en-US"/>
          </a:p>
        </p:txBody>
      </p:sp>
      <p:sp>
        <p:nvSpPr>
          <p:cNvPr id="3389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8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CF98A4-B246-D348-98DB-2C8E0AB8C02A}" type="slidenum">
              <a:rPr lang="en-US"/>
              <a:pPr>
                <a:defRPr/>
              </a:pPr>
              <a:t>61</a:t>
            </a:fld>
            <a:endParaRPr lang="en-US"/>
          </a:p>
        </p:txBody>
      </p:sp>
      <p:sp>
        <p:nvSpPr>
          <p:cNvPr id="5775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7539" name="Rectangle 3"/>
          <p:cNvSpPr>
            <a:spLocks noGrp="1" noChangeArrowheads="1"/>
          </p:cNvSpPr>
          <p:nvPr>
            <p:ph type="body" idx="1"/>
          </p:nvPr>
        </p:nvSpPr>
        <p:spPr/>
        <p:txBody>
          <a:bodyPr/>
          <a:lstStyle/>
          <a:p>
            <a:pPr>
              <a:defRPr/>
            </a:pPr>
            <a:r>
              <a:rPr lang="en-US" smtClean="0">
                <a:cs typeface="+mn-cs"/>
              </a:rPr>
              <a:t>Show Format for introducing and reviewing irregular words, pg. 183 Kameenui</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14AA6C-E627-3D4A-96BF-935B6363EAB6}" type="slidenum">
              <a:rPr lang="en-US"/>
              <a:pPr>
                <a:defRPr/>
              </a:pPr>
              <a:t>69</a:t>
            </a:fld>
            <a:endParaRPr lang="en-US"/>
          </a:p>
        </p:txBody>
      </p:sp>
      <p:sp>
        <p:nvSpPr>
          <p:cNvPr id="92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219" name="Rectangle 3"/>
          <p:cNvSpPr>
            <a:spLocks noGrp="1" noChangeArrowheads="1"/>
          </p:cNvSpPr>
          <p:nvPr>
            <p:ph type="body" idx="1"/>
          </p:nvPr>
        </p:nvSpPr>
        <p:spPr/>
        <p:txBody>
          <a:bodyPr/>
          <a:lstStyle/>
          <a:p>
            <a:pPr>
              <a:defRPr/>
            </a:pPr>
            <a:r>
              <a:rPr lang="en-US" smtClean="0">
                <a:cs typeface="+mn-cs"/>
              </a:rPr>
              <a:t>Form: rules by which a given communications system is governed; the “how” of language</a:t>
            </a:r>
          </a:p>
          <a:p>
            <a:pPr>
              <a:defRPr/>
            </a:pPr>
            <a:r>
              <a:rPr lang="en-US" smtClean="0">
                <a:cs typeface="+mn-cs"/>
              </a:rPr>
              <a:t>Content: the meaning component; the “what” of language</a:t>
            </a:r>
          </a:p>
          <a:p>
            <a:pPr>
              <a:defRPr/>
            </a:pPr>
            <a:r>
              <a:rPr lang="en-US" smtClean="0">
                <a:cs typeface="+mn-cs"/>
              </a:rPr>
              <a:t>Use: reason, purpose: the “why” of language</a:t>
            </a:r>
          </a:p>
          <a:p>
            <a:pPr>
              <a:defRPr/>
            </a:pPr>
            <a:r>
              <a:rPr lang="en-US" smtClean="0">
                <a:cs typeface="+mn-cs"/>
              </a:rPr>
              <a:t>Integration of the three components is referred to as Language Competence</a:t>
            </a:r>
          </a:p>
          <a:p>
            <a:pPr>
              <a:defRPr/>
            </a:pPr>
            <a:endParaRPr lang="en-US" smtClean="0">
              <a:cs typeface="+mn-cs"/>
            </a:endParaRPr>
          </a:p>
          <a:p>
            <a:pPr>
              <a:defRPr/>
            </a:pPr>
            <a:r>
              <a:rPr lang="en-US" smtClean="0">
                <a:cs typeface="+mn-cs"/>
              </a:rPr>
              <a:t>Problems in language may be result of</a:t>
            </a:r>
          </a:p>
          <a:p>
            <a:pPr lvl="1">
              <a:defRPr/>
            </a:pPr>
            <a:r>
              <a:rPr lang="en-US" smtClean="0"/>
              <a:t>Simple delay in development of language competence</a:t>
            </a:r>
          </a:p>
          <a:p>
            <a:pPr lvl="1">
              <a:defRPr/>
            </a:pPr>
            <a:r>
              <a:rPr lang="en-US" smtClean="0"/>
              <a:t>Disruption in one or more of the three components</a:t>
            </a:r>
          </a:p>
          <a:p>
            <a:pPr lvl="1">
              <a:defRPr/>
            </a:pPr>
            <a:r>
              <a:rPr lang="en-US" smtClean="0"/>
              <a:t>Failure to integrate the three components functionally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617BD5F-7E06-E444-B5F4-1D1B11FABB17}" type="slidenum">
              <a:rPr lang="en-US"/>
              <a:pPr>
                <a:defRPr/>
              </a:pPr>
              <a:t>82</a:t>
            </a:fld>
            <a:endParaRPr lang="en-US"/>
          </a:p>
        </p:txBody>
      </p:sp>
      <p:sp>
        <p:nvSpPr>
          <p:cNvPr id="993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p:txBody>
          <a:bodyPr/>
          <a:lstStyle/>
          <a:p>
            <a:pPr>
              <a:defRPr/>
            </a:pPr>
            <a:r>
              <a:rPr lang="en-US" smtClean="0">
                <a:cs typeface="+mn-cs"/>
              </a:rPr>
              <a:t>Keyword that interacts with one another. For example, to teach that a parasite is an organism that lives off a host, keyword for parasite is “pear, because it sounds like parasite and is easily pictured, and keyword for host is ghost because it sounds like host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cs typeface="+mn-cs"/>
              </a:rPr>
              <a:t>Short-term: storage of a limited amount of information (6 to 8 bits) for a limited amount of time</a:t>
            </a:r>
          </a:p>
          <a:p>
            <a:pPr>
              <a:defRPr/>
            </a:pPr>
            <a:r>
              <a:rPr lang="en-US" dirty="0" smtClean="0">
                <a:cs typeface="+mn-cs"/>
              </a:rPr>
              <a:t>Long-term: memory of a longer duration</a:t>
            </a:r>
          </a:p>
          <a:p>
            <a:pPr>
              <a:defRPr/>
            </a:pPr>
            <a:r>
              <a:rPr lang="en-US" dirty="0" smtClean="0">
                <a:cs typeface="+mn-cs"/>
              </a:rPr>
              <a:t>Working memory: ability of a student to hold a small amount of information in short-term memory while working with that information and integrating it with other information</a:t>
            </a:r>
          </a:p>
          <a:p>
            <a:pPr>
              <a:defRPr/>
            </a:pPr>
            <a:r>
              <a:rPr lang="en-US" dirty="0" smtClean="0">
                <a:cs typeface="+mn-cs"/>
              </a:rPr>
              <a:t>Time on task: amount of time in which a student is engage in an activity</a:t>
            </a:r>
          </a:p>
          <a:p>
            <a:pPr>
              <a:defRPr/>
            </a:pPr>
            <a:r>
              <a:rPr lang="en-US" dirty="0" smtClean="0">
                <a:cs typeface="+mn-cs"/>
              </a:rPr>
              <a:t>Focus of attention: focus on most relevant stimuli</a:t>
            </a:r>
          </a:p>
          <a:p>
            <a:pPr>
              <a:defRPr/>
            </a:pPr>
            <a:r>
              <a:rPr lang="en-US" dirty="0" smtClean="0">
                <a:cs typeface="+mn-cs"/>
              </a:rPr>
              <a:t>Distractibility: cannot focus on anything</a:t>
            </a:r>
          </a:p>
          <a:p>
            <a:pPr>
              <a:defRPr/>
            </a:pPr>
            <a:r>
              <a:rPr lang="en-US" dirty="0" smtClean="0">
                <a:cs typeface="+mn-cs"/>
              </a:rPr>
              <a:t>Selective attention: identify the important aspects of a stimulus and disregard all of the other stimuli in the environment</a:t>
            </a:r>
          </a:p>
          <a:p>
            <a:pPr>
              <a:defRPr/>
            </a:pPr>
            <a:endParaRPr lang="en-US" dirty="0" smtClean="0">
              <a:cs typeface="+mn-cs"/>
            </a:endParaRPr>
          </a:p>
          <a:p>
            <a:pPr>
              <a:defRPr/>
            </a:pPr>
            <a:r>
              <a:rPr lang="en-US" dirty="0" smtClean="0">
                <a:cs typeface="+mn-cs"/>
              </a:rPr>
              <a:t>Encoding translating a sensor input into some representation form for storage</a:t>
            </a:r>
          </a:p>
          <a:p>
            <a:pPr>
              <a:defRPr/>
            </a:pPr>
            <a:r>
              <a:rPr lang="en-US" dirty="0" smtClean="0">
                <a:cs typeface="+mn-cs"/>
              </a:rPr>
              <a:t>Retrieval: process of recovering an encoded representation of a stimulus from memory</a:t>
            </a:r>
          </a:p>
          <a:p>
            <a:endParaRPr lang="en-US" dirty="0"/>
          </a:p>
        </p:txBody>
      </p:sp>
      <p:sp>
        <p:nvSpPr>
          <p:cNvPr id="4" name="Slide Number Placeholder 3"/>
          <p:cNvSpPr>
            <a:spLocks noGrp="1"/>
          </p:cNvSpPr>
          <p:nvPr>
            <p:ph type="sldNum" sz="quarter" idx="10"/>
          </p:nvPr>
        </p:nvSpPr>
        <p:spPr/>
        <p:txBody>
          <a:bodyPr/>
          <a:lstStyle/>
          <a:p>
            <a:fld id="{89D5CDF5-70BB-C74F-B601-AC37508D6123}" type="slidenum">
              <a:rPr lang="en-US" smtClean="0"/>
              <a:t>7</a:t>
            </a:fld>
            <a:endParaRPr lang="en-US"/>
          </a:p>
        </p:txBody>
      </p:sp>
    </p:spTree>
    <p:extLst>
      <p:ext uri="{BB962C8B-B14F-4D97-AF65-F5344CB8AC3E}">
        <p14:creationId xmlns:p14="http://schemas.microsoft.com/office/powerpoint/2010/main" val="266099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3E073-C0DE-964A-A18F-6394B6FD13C6}" type="slidenum">
              <a:rPr lang="en-US" smtClean="0"/>
              <a:t>14</a:t>
            </a:fld>
            <a:endParaRPr lang="en-US"/>
          </a:p>
        </p:txBody>
      </p:sp>
    </p:spTree>
    <p:extLst>
      <p:ext uri="{BB962C8B-B14F-4D97-AF65-F5344CB8AC3E}">
        <p14:creationId xmlns:p14="http://schemas.microsoft.com/office/powerpoint/2010/main" val="231971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6E071E-69BE-034D-A7CA-CAA013FD844E}" type="slidenum">
              <a:rPr lang="en-US"/>
              <a:pPr>
                <a:defRPr/>
              </a:pPr>
              <a:t>32</a:t>
            </a:fld>
            <a:endParaRPr lang="en-US"/>
          </a:p>
        </p:txBody>
      </p:sp>
      <p:sp>
        <p:nvSpPr>
          <p:cNvPr id="2631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3171" name="Rectangle 3"/>
          <p:cNvSpPr>
            <a:spLocks noGrp="1" noChangeArrowheads="1"/>
          </p:cNvSpPr>
          <p:nvPr>
            <p:ph type="body" idx="1"/>
          </p:nvPr>
        </p:nvSpPr>
        <p:spPr/>
        <p:txBody>
          <a:bodyPr/>
          <a:lstStyle/>
          <a:p>
            <a:pPr>
              <a:defRPr/>
            </a:pPr>
            <a:r>
              <a:rPr lang="en-US" dirty="0"/>
              <a:t>Phonological awareness is the ability to attend to the sounds of speech in language. </a:t>
            </a:r>
            <a:r>
              <a:rPr lang="en-US" dirty="0" smtClean="0"/>
              <a:t>It </a:t>
            </a:r>
            <a:r>
              <a:rPr lang="en-US" dirty="0"/>
              <a:t>includes noticing similar sounds in words, appreciating rhymes and counting syllables.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CDF5-70BB-C74F-B601-AC37508D6123}" type="slidenum">
              <a:rPr lang="en-US" smtClean="0"/>
              <a:t>38</a:t>
            </a:fld>
            <a:endParaRPr lang="en-US"/>
          </a:p>
        </p:txBody>
      </p:sp>
    </p:spTree>
    <p:extLst>
      <p:ext uri="{BB962C8B-B14F-4D97-AF65-F5344CB8AC3E}">
        <p14:creationId xmlns:p14="http://schemas.microsoft.com/office/powerpoint/2010/main" val="171313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2800" dirty="0" smtClean="0"/>
              <a:t>Slow development of the “sight vocabulary” necessary for fluent reading arising from …</a:t>
            </a:r>
          </a:p>
          <a:p>
            <a:pPr marL="857250" lvl="1" indent="-457200">
              <a:buFont typeface="Arial"/>
              <a:buChar char="•"/>
            </a:pPr>
            <a:r>
              <a:rPr lang="en-US" sz="2800" dirty="0" smtClean="0"/>
              <a:t>limited exposure to text and</a:t>
            </a:r>
          </a:p>
          <a:p>
            <a:pPr marL="857250" lvl="1" indent="-457200">
              <a:buFont typeface="Arial"/>
              <a:buChar char="•"/>
            </a:pPr>
            <a:r>
              <a:rPr lang="en-US" sz="2800" dirty="0" smtClean="0"/>
              <a:t>lack of strategies to reliably identify words in text. </a:t>
            </a:r>
          </a:p>
          <a:p>
            <a:endParaRPr lang="en-US" dirty="0"/>
          </a:p>
        </p:txBody>
      </p:sp>
      <p:sp>
        <p:nvSpPr>
          <p:cNvPr id="4" name="Slide Number Placeholder 3"/>
          <p:cNvSpPr>
            <a:spLocks noGrp="1"/>
          </p:cNvSpPr>
          <p:nvPr>
            <p:ph type="sldNum" sz="quarter" idx="10"/>
          </p:nvPr>
        </p:nvSpPr>
        <p:spPr/>
        <p:txBody>
          <a:bodyPr/>
          <a:lstStyle/>
          <a:p>
            <a:fld id="{A013E073-C0DE-964A-A18F-6394B6FD13C6}" type="slidenum">
              <a:rPr lang="en-US" smtClean="0"/>
              <a:t>41</a:t>
            </a:fld>
            <a:endParaRPr lang="en-US" dirty="0"/>
          </a:p>
        </p:txBody>
      </p:sp>
    </p:spTree>
    <p:extLst>
      <p:ext uri="{BB962C8B-B14F-4D97-AF65-F5344CB8AC3E}">
        <p14:creationId xmlns:p14="http://schemas.microsoft.com/office/powerpoint/2010/main" val="842630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3E073-C0DE-964A-A18F-6394B6FD13C6}" type="slidenum">
              <a:rPr lang="en-US" smtClean="0"/>
              <a:t>43</a:t>
            </a:fld>
            <a:endParaRPr lang="en-US"/>
          </a:p>
        </p:txBody>
      </p:sp>
    </p:spTree>
    <p:extLst>
      <p:ext uri="{BB962C8B-B14F-4D97-AF65-F5344CB8AC3E}">
        <p14:creationId xmlns:p14="http://schemas.microsoft.com/office/powerpoint/2010/main" val="854157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1C48C05-6970-0B45-A12E-066D2E457C0D}" type="slidenum">
              <a:rPr lang="en-US"/>
              <a:pPr>
                <a:defRPr/>
              </a:pPr>
              <a:t>45</a:t>
            </a:fld>
            <a:endParaRPr lang="en-US"/>
          </a:p>
        </p:txBody>
      </p:sp>
      <p:sp>
        <p:nvSpPr>
          <p:cNvPr id="359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9427" name="Rectangle 3"/>
          <p:cNvSpPr>
            <a:spLocks noGrp="1" noChangeArrowheads="1"/>
          </p:cNvSpPr>
          <p:nvPr>
            <p:ph type="body" idx="1"/>
          </p:nvPr>
        </p:nvSpPr>
        <p:spPr/>
        <p:txBody>
          <a:bodyPr/>
          <a:lstStyle/>
          <a:p>
            <a:pPr eaLnBrk="1" hangingPunct="1">
              <a:defRPr/>
            </a:pPr>
            <a:r>
              <a:rPr lang="en-US" smtClean="0">
                <a:cs typeface="+mn-cs"/>
              </a:rPr>
              <a:t>Best in small groups of 3 to 4 students</a:t>
            </a:r>
          </a:p>
          <a:p>
            <a:pPr eaLnBrk="1" hangingPunct="1">
              <a:defRPr/>
            </a:pPr>
            <a:r>
              <a:rPr lang="en-US" smtClean="0">
                <a:cs typeface="+mn-cs"/>
              </a:rPr>
              <a:t>15-20 minutes, 2-3 times a week is a good guide</a:t>
            </a:r>
          </a:p>
          <a:p>
            <a:pPr eaLnBrk="1" hangingPunct="1">
              <a:defRPr/>
            </a:pPr>
            <a:r>
              <a:rPr lang="en-US" smtClean="0">
                <a:cs typeface="+mn-cs"/>
              </a:rPr>
              <a:t>Remember to teach children to apply the PA skills of segmenting and blending into spelling and reading as soon as possible</a:t>
            </a:r>
          </a:p>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D52D4E-6CE3-B149-9489-99A06B47DA27}" type="slidenum">
              <a:rPr lang="en-US"/>
              <a:pPr>
                <a:defRPr/>
              </a:pPr>
              <a:t>46</a:t>
            </a:fld>
            <a:endParaRPr lang="en-US"/>
          </a:p>
        </p:txBody>
      </p:sp>
      <p:sp>
        <p:nvSpPr>
          <p:cNvPr id="3368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6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8EE08B-5AA5-4846-8B7C-33A91852F3BE}"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1015512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8EE08B-5AA5-4846-8B7C-33A91852F3BE}"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354579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8EE08B-5AA5-4846-8B7C-33A91852F3BE}"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3613300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35563"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35563"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7"/>
          <p:cNvSpPr>
            <a:spLocks noGrp="1" noChangeArrowheads="1"/>
          </p:cNvSpPr>
          <p:nvPr>
            <p:ph type="dt" sz="half" idx="10"/>
          </p:nvPr>
        </p:nvSpPr>
        <p:spPr>
          <a:ln/>
        </p:spPr>
        <p:txBody>
          <a:bodyPr/>
          <a:lstStyle>
            <a:lvl1pPr>
              <a:defRPr/>
            </a:lvl1pPr>
          </a:lstStyle>
          <a:p>
            <a:pPr>
              <a:defRPr/>
            </a:pPr>
            <a:endParaRPr lang="en-US"/>
          </a:p>
        </p:txBody>
      </p:sp>
      <p:sp>
        <p:nvSpPr>
          <p:cNvPr id="7" name="Rectangle 28"/>
          <p:cNvSpPr>
            <a:spLocks noGrp="1" noChangeArrowheads="1"/>
          </p:cNvSpPr>
          <p:nvPr>
            <p:ph type="ftr" sz="quarter" idx="11"/>
          </p:nvPr>
        </p:nvSpPr>
        <p:spPr>
          <a:ln/>
        </p:spPr>
        <p:txBody>
          <a:bodyPr/>
          <a:lstStyle>
            <a:lvl1pPr>
              <a:defRPr/>
            </a:lvl1pPr>
          </a:lstStyle>
          <a:p>
            <a:pPr>
              <a:defRPr/>
            </a:pPr>
            <a:endParaRPr lang="en-US"/>
          </a:p>
        </p:txBody>
      </p:sp>
      <p:sp>
        <p:nvSpPr>
          <p:cNvPr id="8" name="Rectangle 29"/>
          <p:cNvSpPr>
            <a:spLocks noGrp="1" noChangeArrowheads="1"/>
          </p:cNvSpPr>
          <p:nvPr>
            <p:ph type="sldNum" sz="quarter" idx="12"/>
          </p:nvPr>
        </p:nvSpPr>
        <p:spPr>
          <a:ln/>
        </p:spPr>
        <p:txBody>
          <a:bodyPr/>
          <a:lstStyle>
            <a:lvl1pPr>
              <a:defRPr/>
            </a:lvl1pPr>
          </a:lstStyle>
          <a:p>
            <a:pPr>
              <a:defRPr/>
            </a:pPr>
            <a:fld id="{C6795D60-95A4-284C-ABF8-DD865CA9E427}" type="slidenum">
              <a:rPr lang="en-US"/>
              <a:pPr>
                <a:defRPr/>
              </a:pPr>
              <a:t>‹#›</a:t>
            </a:fld>
            <a:endParaRPr lang="en-US"/>
          </a:p>
        </p:txBody>
      </p:sp>
    </p:spTree>
    <p:extLst>
      <p:ext uri="{BB962C8B-B14F-4D97-AF65-F5344CB8AC3E}">
        <p14:creationId xmlns:p14="http://schemas.microsoft.com/office/powerpoint/2010/main" val="355254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8EE08B-5AA5-4846-8B7C-33A91852F3BE}"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281432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EE08B-5AA5-4846-8B7C-33A91852F3BE}"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275289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8EE08B-5AA5-4846-8B7C-33A91852F3BE}"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349456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8EE08B-5AA5-4846-8B7C-33A91852F3BE}" type="datetimeFigureOut">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3816678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8EE08B-5AA5-4846-8B7C-33A91852F3BE}" type="datetimeFigureOut">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123493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EE08B-5AA5-4846-8B7C-33A91852F3BE}" type="datetimeFigureOut">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81020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EE08B-5AA5-4846-8B7C-33A91852F3BE}"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358632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8EE08B-5AA5-4846-8B7C-33A91852F3BE}"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C43DA-4023-3B41-AB7C-FB993273FAFD}" type="slidenum">
              <a:rPr lang="en-US" smtClean="0"/>
              <a:t>‹#›</a:t>
            </a:fld>
            <a:endParaRPr lang="en-US"/>
          </a:p>
        </p:txBody>
      </p:sp>
    </p:spTree>
    <p:extLst>
      <p:ext uri="{BB962C8B-B14F-4D97-AF65-F5344CB8AC3E}">
        <p14:creationId xmlns:p14="http://schemas.microsoft.com/office/powerpoint/2010/main" val="368028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8EE08B-5AA5-4846-8B7C-33A91852F3BE}" type="datetimeFigureOut">
              <a:rPr lang="en-US" smtClean="0"/>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C43DA-4023-3B41-AB7C-FB993273FAFD}" type="slidenum">
              <a:rPr lang="en-US" smtClean="0"/>
              <a:t>‹#›</a:t>
            </a:fld>
            <a:endParaRPr lang="en-US"/>
          </a:p>
        </p:txBody>
      </p:sp>
    </p:spTree>
    <p:extLst>
      <p:ext uri="{BB962C8B-B14F-4D97-AF65-F5344CB8AC3E}">
        <p14:creationId xmlns:p14="http://schemas.microsoft.com/office/powerpoint/2010/main" val="1706180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slides/_rels/slide83.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hyperlink" Target="http://www.fcrr.org/for-educators/sca.asp"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mailto:lisa.liberty@shu.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2689" y="275139"/>
            <a:ext cx="6050612" cy="1470025"/>
          </a:xfrm>
        </p:spPr>
        <p:txBody>
          <a:bodyPr>
            <a:normAutofit fontScale="90000"/>
          </a:bodyPr>
          <a:lstStyle/>
          <a:p>
            <a:r>
              <a:rPr lang="en-US" sz="6000" b="1" dirty="0" smtClean="0">
                <a:solidFill>
                  <a:srgbClr val="3366FF"/>
                </a:solidFill>
              </a:rPr>
              <a:t>Reading Disabilities</a:t>
            </a:r>
            <a:endParaRPr lang="en-US" sz="6000" b="1" dirty="0">
              <a:solidFill>
                <a:srgbClr val="3366FF"/>
              </a:solidFill>
            </a:endParaRPr>
          </a:p>
        </p:txBody>
      </p:sp>
      <p:sp>
        <p:nvSpPr>
          <p:cNvPr id="3" name="Subtitle 2"/>
          <p:cNvSpPr>
            <a:spLocks noGrp="1"/>
          </p:cNvSpPr>
          <p:nvPr>
            <p:ph type="subTitle" idx="1"/>
          </p:nvPr>
        </p:nvSpPr>
        <p:spPr>
          <a:xfrm>
            <a:off x="1855398" y="5776386"/>
            <a:ext cx="5907905" cy="1076920"/>
          </a:xfrm>
        </p:spPr>
        <p:txBody>
          <a:bodyPr>
            <a:normAutofit lnSpcReduction="10000"/>
          </a:bodyPr>
          <a:lstStyle/>
          <a:p>
            <a:r>
              <a:rPr lang="en-US" dirty="0" smtClean="0"/>
              <a:t>Lisa Liberty, Ph.D.</a:t>
            </a:r>
          </a:p>
          <a:p>
            <a:r>
              <a:rPr lang="en-US" dirty="0" smtClean="0"/>
              <a:t>October 20, 2014</a:t>
            </a:r>
            <a:endParaRPr lang="en-US" dirty="0"/>
          </a:p>
        </p:txBody>
      </p:sp>
      <p:sp>
        <p:nvSpPr>
          <p:cNvPr id="4" name="AutoShape 6"/>
          <p:cNvSpPr>
            <a:spLocks noChangeArrowheads="1"/>
          </p:cNvSpPr>
          <p:nvPr/>
        </p:nvSpPr>
        <p:spPr bwMode="auto">
          <a:xfrm>
            <a:off x="127000" y="1456682"/>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 name="Picture 4" descr="729b63543f0cbfcfb35a51b6b9a66a13.jp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398" y="2490674"/>
            <a:ext cx="5907904" cy="2774207"/>
          </a:xfrm>
          <a:prstGeom prst="rect">
            <a:avLst/>
          </a:prstGeom>
        </p:spPr>
      </p:pic>
    </p:spTree>
    <p:extLst>
      <p:ext uri="{BB962C8B-B14F-4D97-AF65-F5344CB8AC3E}">
        <p14:creationId xmlns:p14="http://schemas.microsoft.com/office/powerpoint/2010/main" val="764355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14714"/>
            <a:ext cx="8861778" cy="1143000"/>
          </a:xfrm>
        </p:spPr>
        <p:txBody>
          <a:bodyPr>
            <a:normAutofit/>
          </a:bodyPr>
          <a:lstStyle/>
          <a:p>
            <a:r>
              <a:rPr lang="en-US" sz="4800" b="1" dirty="0" smtClean="0">
                <a:solidFill>
                  <a:srgbClr val="3366FF"/>
                </a:solidFill>
              </a:rPr>
              <a:t>Data on Students With LD</a:t>
            </a:r>
            <a:endParaRPr lang="en-US" sz="4800" b="1" dirty="0">
              <a:solidFill>
                <a:srgbClr val="3366FF"/>
              </a:solidFill>
            </a:endParaRPr>
          </a:p>
        </p:txBody>
      </p:sp>
      <p:sp>
        <p:nvSpPr>
          <p:cNvPr id="3" name="Content Placeholder 2"/>
          <p:cNvSpPr>
            <a:spLocks noGrp="1"/>
          </p:cNvSpPr>
          <p:nvPr>
            <p:ph idx="1"/>
          </p:nvPr>
        </p:nvSpPr>
        <p:spPr>
          <a:xfrm>
            <a:off x="127000" y="1600200"/>
            <a:ext cx="8861778" cy="4525963"/>
          </a:xfrm>
        </p:spPr>
        <p:txBody>
          <a:bodyPr>
            <a:normAutofit fontScale="85000" lnSpcReduction="20000"/>
          </a:bodyPr>
          <a:lstStyle/>
          <a:p>
            <a:r>
              <a:rPr lang="en-US" dirty="0" smtClean="0"/>
              <a:t>The </a:t>
            </a:r>
            <a:r>
              <a:rPr lang="en-US" b="1" dirty="0" smtClean="0"/>
              <a:t>largest</a:t>
            </a:r>
            <a:r>
              <a:rPr lang="en-US" dirty="0" smtClean="0"/>
              <a:t> category of students receiving special education services.</a:t>
            </a:r>
          </a:p>
          <a:p>
            <a:pPr lvl="1"/>
            <a:r>
              <a:rPr lang="en-US" dirty="0" smtClean="0"/>
              <a:t>2.4 million American public school students identified with LD under the Individuals with Disabilities Education Improvement Act (IDEIA)</a:t>
            </a:r>
            <a:endParaRPr lang="en-US" dirty="0"/>
          </a:p>
          <a:p>
            <a:pPr lvl="1"/>
            <a:r>
              <a:rPr lang="en-US" dirty="0" smtClean="0"/>
              <a:t>Forty-two percent of the 5.7 million school age children with all kinds of disabilities who receive special education services are served in this category. </a:t>
            </a:r>
          </a:p>
          <a:p>
            <a:r>
              <a:rPr lang="en-US" b="1" dirty="0" smtClean="0"/>
              <a:t>Two-thirds </a:t>
            </a:r>
            <a:r>
              <a:rPr lang="en-US" dirty="0" smtClean="0"/>
              <a:t>of students identified with LD are male. </a:t>
            </a:r>
          </a:p>
          <a:p>
            <a:r>
              <a:rPr lang="en-US" b="1" dirty="0" smtClean="0"/>
              <a:t>Black</a:t>
            </a:r>
            <a:r>
              <a:rPr lang="en-US" dirty="0" smtClean="0"/>
              <a:t> and </a:t>
            </a:r>
            <a:r>
              <a:rPr lang="en-US" b="1" dirty="0" smtClean="0"/>
              <a:t>Hispanic</a:t>
            </a:r>
            <a:r>
              <a:rPr lang="en-US" dirty="0" smtClean="0"/>
              <a:t> students are overrepresented in many states while white and Asian students are underrepresented in the LD category. </a:t>
            </a:r>
            <a:endParaRPr lang="en-US" dirty="0"/>
          </a:p>
        </p:txBody>
      </p:sp>
      <p:sp>
        <p:nvSpPr>
          <p:cNvPr id="4" name="AutoShape 6"/>
          <p:cNvSpPr>
            <a:spLocks noChangeArrowheads="1"/>
          </p:cNvSpPr>
          <p:nvPr/>
        </p:nvSpPr>
        <p:spPr bwMode="auto">
          <a:xfrm>
            <a:off x="127000" y="1062950"/>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748" y="5422189"/>
            <a:ext cx="3307251" cy="1414481"/>
          </a:xfrm>
          <a:prstGeom prst="rect">
            <a:avLst/>
          </a:prstGeom>
        </p:spPr>
      </p:pic>
    </p:spTree>
    <p:extLst>
      <p:ext uri="{BB962C8B-B14F-4D97-AF65-F5344CB8AC3E}">
        <p14:creationId xmlns:p14="http://schemas.microsoft.com/office/powerpoint/2010/main" val="145503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4514207"/>
              </p:ext>
            </p:extLst>
          </p:nvPr>
        </p:nvGraphicFramePr>
        <p:xfrm>
          <a:off x="0" y="142689"/>
          <a:ext cx="9144000" cy="6606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624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135112"/>
            <a:ext cx="8861778" cy="1143000"/>
          </a:xfrm>
        </p:spPr>
        <p:txBody>
          <a:bodyPr>
            <a:normAutofit/>
          </a:bodyPr>
          <a:lstStyle/>
          <a:p>
            <a:r>
              <a:rPr lang="en-US" sz="4800" b="1" dirty="0" smtClean="0">
                <a:solidFill>
                  <a:srgbClr val="3366FF"/>
                </a:solidFill>
              </a:rPr>
              <a:t>A Learning Disability is…</a:t>
            </a:r>
            <a:endParaRPr lang="en-US" sz="4800" b="1" dirty="0">
              <a:solidFill>
                <a:srgbClr val="3366FF"/>
              </a:solidFill>
            </a:endParaRPr>
          </a:p>
        </p:txBody>
      </p:sp>
      <p:sp>
        <p:nvSpPr>
          <p:cNvPr id="3" name="Content Placeholder 2"/>
          <p:cNvSpPr>
            <a:spLocks noGrp="1"/>
          </p:cNvSpPr>
          <p:nvPr>
            <p:ph idx="1"/>
          </p:nvPr>
        </p:nvSpPr>
        <p:spPr>
          <a:xfrm>
            <a:off x="127000" y="1600200"/>
            <a:ext cx="8861778" cy="4525963"/>
          </a:xfrm>
        </p:spPr>
        <p:txBody>
          <a:bodyPr/>
          <a:lstStyle/>
          <a:p>
            <a:r>
              <a:rPr lang="en-US" dirty="0" smtClean="0"/>
              <a:t>An unexpected, significant difficulty in academic achievement and related areas of learning and behavior for</a:t>
            </a:r>
          </a:p>
          <a:p>
            <a:pPr lvl="1"/>
            <a:r>
              <a:rPr lang="en-US" dirty="0" smtClean="0"/>
              <a:t>individuals who have not responded to high-quality instruction, and</a:t>
            </a:r>
          </a:p>
          <a:p>
            <a:pPr lvl="1"/>
            <a:r>
              <a:rPr lang="en-US" dirty="0" smtClean="0"/>
              <a:t>Individuals whom struggle which cannot be attributed to medical, educational, environmental or psychiatric causes.  </a:t>
            </a:r>
            <a:endParaRPr lang="en-US" dirty="0"/>
          </a:p>
        </p:txBody>
      </p:sp>
      <p:sp>
        <p:nvSpPr>
          <p:cNvPr id="4" name="AutoShape 6"/>
          <p:cNvSpPr>
            <a:spLocks noChangeArrowheads="1"/>
          </p:cNvSpPr>
          <p:nvPr/>
        </p:nvSpPr>
        <p:spPr bwMode="auto">
          <a:xfrm>
            <a:off x="127000" y="1074818"/>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 name="Picture 4" descr="dbmirro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778" y="5036929"/>
            <a:ext cx="2794000" cy="1641066"/>
          </a:xfrm>
          <a:prstGeom prst="rect">
            <a:avLst/>
          </a:prstGeom>
        </p:spPr>
      </p:pic>
    </p:spTree>
    <p:extLst>
      <p:ext uri="{BB962C8B-B14F-4D97-AF65-F5344CB8AC3E}">
        <p14:creationId xmlns:p14="http://schemas.microsoft.com/office/powerpoint/2010/main" val="754454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7001" y="169837"/>
            <a:ext cx="8861776" cy="1143000"/>
          </a:xfrm>
        </p:spPr>
        <p:txBody>
          <a:bodyPr>
            <a:normAutofit/>
          </a:bodyPr>
          <a:lstStyle/>
          <a:p>
            <a:pPr eaLnBrk="1" hangingPunct="1">
              <a:defRPr/>
            </a:pPr>
            <a:r>
              <a:rPr lang="en-US" sz="4800" b="1" dirty="0" smtClean="0">
                <a:solidFill>
                  <a:srgbClr val="3366FF"/>
                </a:solidFill>
                <a:cs typeface="+mj-cs"/>
              </a:rPr>
              <a:t>Academic Discrepancy in…</a:t>
            </a:r>
          </a:p>
        </p:txBody>
      </p:sp>
      <p:sp>
        <p:nvSpPr>
          <p:cNvPr id="55299" name="Rectangle 3"/>
          <p:cNvSpPr>
            <a:spLocks noGrp="1" noChangeArrowheads="1"/>
          </p:cNvSpPr>
          <p:nvPr>
            <p:ph idx="1"/>
          </p:nvPr>
        </p:nvSpPr>
        <p:spPr>
          <a:xfrm>
            <a:off x="127000" y="1600200"/>
            <a:ext cx="8861778" cy="4525963"/>
          </a:xfrm>
        </p:spPr>
        <p:txBody>
          <a:bodyPr/>
          <a:lstStyle/>
          <a:p>
            <a:pPr eaLnBrk="1" hangingPunct="1">
              <a:defRPr/>
            </a:pPr>
            <a:r>
              <a:rPr lang="en-US" dirty="0" smtClean="0">
                <a:cs typeface="+mn-cs"/>
              </a:rPr>
              <a:t>Oral expression</a:t>
            </a:r>
          </a:p>
          <a:p>
            <a:pPr eaLnBrk="1" hangingPunct="1">
              <a:defRPr/>
            </a:pPr>
            <a:r>
              <a:rPr lang="en-US" dirty="0" smtClean="0">
                <a:cs typeface="+mn-cs"/>
              </a:rPr>
              <a:t>Listening comprehension</a:t>
            </a:r>
          </a:p>
          <a:p>
            <a:pPr eaLnBrk="1" hangingPunct="1">
              <a:defRPr/>
            </a:pPr>
            <a:r>
              <a:rPr lang="en-US" dirty="0" smtClean="0">
                <a:cs typeface="+mn-cs"/>
              </a:rPr>
              <a:t>Written expression</a:t>
            </a:r>
          </a:p>
          <a:p>
            <a:pPr eaLnBrk="1" hangingPunct="1">
              <a:defRPr/>
            </a:pPr>
            <a:r>
              <a:rPr lang="en-US" sz="4000" dirty="0" smtClean="0">
                <a:solidFill>
                  <a:srgbClr val="3366FF"/>
                </a:solidFill>
                <a:cs typeface="+mn-cs"/>
              </a:rPr>
              <a:t>Basic reading skills</a:t>
            </a:r>
          </a:p>
          <a:p>
            <a:pPr eaLnBrk="1" hangingPunct="1">
              <a:defRPr/>
            </a:pPr>
            <a:r>
              <a:rPr lang="en-US" sz="4000" dirty="0" smtClean="0">
                <a:solidFill>
                  <a:srgbClr val="3366FF"/>
                </a:solidFill>
                <a:cs typeface="+mn-cs"/>
              </a:rPr>
              <a:t>Reading comprehension</a:t>
            </a:r>
          </a:p>
          <a:p>
            <a:pPr eaLnBrk="1" hangingPunct="1">
              <a:defRPr/>
            </a:pPr>
            <a:r>
              <a:rPr lang="en-US" dirty="0" smtClean="0">
                <a:cs typeface="+mn-cs"/>
              </a:rPr>
              <a:t>Mathematical calculation</a:t>
            </a:r>
          </a:p>
          <a:p>
            <a:pPr eaLnBrk="1" hangingPunct="1">
              <a:defRPr/>
            </a:pPr>
            <a:r>
              <a:rPr lang="en-US" dirty="0" smtClean="0">
                <a:cs typeface="+mn-cs"/>
              </a:rPr>
              <a:t>Mathematical reasoning</a:t>
            </a:r>
          </a:p>
          <a:p>
            <a:pPr eaLnBrk="1" hangingPunct="1">
              <a:defRPr/>
            </a:pPr>
            <a:endParaRPr lang="en-US" dirty="0" smtClean="0">
              <a:cs typeface="+mn-cs"/>
            </a:endParaRPr>
          </a:p>
        </p:txBody>
      </p:sp>
      <p:sp>
        <p:nvSpPr>
          <p:cNvPr id="4" name="AutoShape 6"/>
          <p:cNvSpPr>
            <a:spLocks noChangeArrowheads="1"/>
          </p:cNvSpPr>
          <p:nvPr/>
        </p:nvSpPr>
        <p:spPr bwMode="auto">
          <a:xfrm>
            <a:off x="127000" y="1081006"/>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 name="Picture 2" descr="Reading-Disability-Typ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92" y="1312838"/>
            <a:ext cx="3908586" cy="3077386"/>
          </a:xfrm>
          <a:prstGeom prst="rect">
            <a:avLst/>
          </a:prstGeom>
        </p:spPr>
      </p:pic>
    </p:spTree>
    <p:extLst>
      <p:ext uri="{BB962C8B-B14F-4D97-AF65-F5344CB8AC3E}">
        <p14:creationId xmlns:p14="http://schemas.microsoft.com/office/powerpoint/2010/main" val="1819682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Disabilities</a:t>
            </a:r>
            <a:endParaRPr lang="en-US" dirty="0"/>
          </a:p>
        </p:txBody>
      </p:sp>
      <p:sp>
        <p:nvSpPr>
          <p:cNvPr id="3" name="Content Placeholder 2"/>
          <p:cNvSpPr>
            <a:spLocks noGrp="1"/>
          </p:cNvSpPr>
          <p:nvPr>
            <p:ph idx="1"/>
          </p:nvPr>
        </p:nvSpPr>
        <p:spPr>
          <a:xfrm>
            <a:off x="457200" y="2047412"/>
            <a:ext cx="4336134" cy="4525963"/>
          </a:xfrm>
        </p:spPr>
        <p:txBody>
          <a:bodyPr/>
          <a:lstStyle/>
          <a:p>
            <a:pPr>
              <a:buFont typeface="Wingdings" charset="2"/>
              <a:buChar char="²"/>
            </a:pPr>
            <a:r>
              <a:rPr lang="en-US" dirty="0" smtClean="0">
                <a:solidFill>
                  <a:srgbClr val="000000"/>
                </a:solidFill>
              </a:rPr>
              <a:t>85% of students with LD have significant difficulties in reading</a:t>
            </a:r>
          </a:p>
          <a:p>
            <a:pPr>
              <a:buFont typeface="Wingdings" charset="2"/>
              <a:buChar char="²"/>
            </a:pPr>
            <a:r>
              <a:rPr lang="en-US" dirty="0" smtClean="0">
                <a:solidFill>
                  <a:srgbClr val="000000"/>
                </a:solidFill>
              </a:rPr>
              <a:t>Dyslexia</a:t>
            </a:r>
            <a:endParaRPr lang="en-US" dirty="0">
              <a:solidFill>
                <a:srgbClr val="000000"/>
              </a:solidFill>
            </a:endParaRPr>
          </a:p>
        </p:txBody>
      </p:sp>
      <p:pic>
        <p:nvPicPr>
          <p:cNvPr id="4" name="Picture 3" descr="dyslexia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933" y="1615612"/>
            <a:ext cx="3843867" cy="4810588"/>
          </a:xfrm>
          <a:prstGeom prst="rect">
            <a:avLst/>
          </a:prstGeom>
        </p:spPr>
      </p:pic>
    </p:spTree>
    <p:extLst>
      <p:ext uri="{BB962C8B-B14F-4D97-AF65-F5344CB8AC3E}">
        <p14:creationId xmlns:p14="http://schemas.microsoft.com/office/powerpoint/2010/main" val="979935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5726"/>
          </a:xfrm>
        </p:spPr>
        <p:txBody>
          <a:bodyPr/>
          <a:lstStyle/>
          <a:p>
            <a:r>
              <a:rPr lang="en-US" b="1" dirty="0" smtClean="0">
                <a:solidFill>
                  <a:srgbClr val="3366FF"/>
                </a:solidFill>
              </a:rPr>
              <a:t>Dyslexia</a:t>
            </a:r>
            <a:endParaRPr lang="en-US" b="1" dirty="0">
              <a:solidFill>
                <a:srgbClr val="3366FF"/>
              </a:solidFill>
            </a:endParaRPr>
          </a:p>
        </p:txBody>
      </p:sp>
      <p:sp>
        <p:nvSpPr>
          <p:cNvPr id="3" name="Content Placeholder 2"/>
          <p:cNvSpPr>
            <a:spLocks noGrp="1"/>
          </p:cNvSpPr>
          <p:nvPr>
            <p:ph idx="1"/>
          </p:nvPr>
        </p:nvSpPr>
        <p:spPr>
          <a:xfrm>
            <a:off x="457200" y="1421315"/>
            <a:ext cx="5469467" cy="4015321"/>
          </a:xfrm>
        </p:spPr>
        <p:txBody>
          <a:bodyPr/>
          <a:lstStyle/>
          <a:p>
            <a:pPr>
              <a:buFont typeface="Wingdings" charset="2"/>
              <a:buChar char="²"/>
            </a:pPr>
            <a:r>
              <a:rPr lang="en-US" dirty="0" smtClean="0">
                <a:solidFill>
                  <a:srgbClr val="000000"/>
                </a:solidFill>
              </a:rPr>
              <a:t>Contrary to popular belief, dyslexia is not a problem of letter or word reversals (b/d, was/saw) or of letters, words, or sentences “dancing around” on the page. </a:t>
            </a:r>
            <a:endParaRPr lang="en-US" dirty="0">
              <a:solidFill>
                <a:srgbClr val="000000"/>
              </a:solidFill>
            </a:endParaRPr>
          </a:p>
        </p:txBody>
      </p:sp>
      <p:pic>
        <p:nvPicPr>
          <p:cNvPr id="4" name="Picture 3" descr="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734" y="4635501"/>
            <a:ext cx="7247466" cy="1820334"/>
          </a:xfrm>
          <a:prstGeom prst="rect">
            <a:avLst/>
          </a:prstGeom>
        </p:spPr>
      </p:pic>
      <p:sp>
        <p:nvSpPr>
          <p:cNvPr id="5" name="AutoShape 6"/>
          <p:cNvSpPr>
            <a:spLocks noChangeArrowheads="1"/>
          </p:cNvSpPr>
          <p:nvPr/>
        </p:nvSpPr>
        <p:spPr bwMode="auto">
          <a:xfrm>
            <a:off x="998034" y="843737"/>
            <a:ext cx="7275166" cy="136251"/>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167516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55" y="300913"/>
            <a:ext cx="8229600" cy="1261533"/>
          </a:xfrm>
        </p:spPr>
        <p:txBody>
          <a:bodyPr/>
          <a:lstStyle/>
          <a:p>
            <a:r>
              <a:rPr lang="en-US" b="1" dirty="0" smtClean="0">
                <a:solidFill>
                  <a:srgbClr val="3366FF"/>
                </a:solidFill>
              </a:rPr>
              <a:t>Dyslexia</a:t>
            </a:r>
            <a:endParaRPr lang="en-US" b="1" dirty="0">
              <a:solidFill>
                <a:srgbClr val="3366FF"/>
              </a:solidFill>
            </a:endParaRPr>
          </a:p>
        </p:txBody>
      </p:sp>
      <p:sp>
        <p:nvSpPr>
          <p:cNvPr id="3" name="TextBox 2"/>
          <p:cNvSpPr txBox="1"/>
          <p:nvPr/>
        </p:nvSpPr>
        <p:spPr>
          <a:xfrm>
            <a:off x="1073134" y="2003511"/>
            <a:ext cx="7118459" cy="2308324"/>
          </a:xfrm>
          <a:prstGeom prst="rect">
            <a:avLst/>
          </a:prstGeom>
          <a:noFill/>
        </p:spPr>
        <p:txBody>
          <a:bodyPr wrap="square" rtlCol="0">
            <a:spAutoFit/>
          </a:bodyPr>
          <a:lstStyle/>
          <a:p>
            <a:pPr algn="ctr"/>
            <a:r>
              <a:rPr lang="en-US" sz="3600" dirty="0" smtClean="0"/>
              <a:t>Simply put, dyslexia is a significant difficulty in reading, also known as a specific learning disability in reading. </a:t>
            </a:r>
            <a:endParaRPr lang="en-US" sz="3600" dirty="0"/>
          </a:p>
        </p:txBody>
      </p:sp>
      <p:sp>
        <p:nvSpPr>
          <p:cNvPr id="4" name="AutoShape 6"/>
          <p:cNvSpPr>
            <a:spLocks noChangeArrowheads="1"/>
          </p:cNvSpPr>
          <p:nvPr/>
        </p:nvSpPr>
        <p:spPr bwMode="auto">
          <a:xfrm>
            <a:off x="593609" y="1310970"/>
            <a:ext cx="7992071"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577156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9"/>
            <a:ext cx="8229600" cy="1143000"/>
          </a:xfrm>
        </p:spPr>
        <p:txBody>
          <a:bodyPr/>
          <a:lstStyle/>
          <a:p>
            <a:r>
              <a:rPr lang="en-US" b="1" dirty="0">
                <a:solidFill>
                  <a:srgbClr val="3366FF"/>
                </a:solidFill>
              </a:rPr>
              <a:t>Dyslexia</a:t>
            </a:r>
            <a:endParaRPr lang="en-US" b="1" dirty="0"/>
          </a:p>
        </p:txBody>
      </p:sp>
      <p:pic>
        <p:nvPicPr>
          <p:cNvPr id="3" name="Picture 2" descr="1-s2_0-S0031395507000430-g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44430"/>
            <a:ext cx="8229600" cy="4990618"/>
          </a:xfrm>
          <a:prstGeom prst="rect">
            <a:avLst/>
          </a:prstGeom>
        </p:spPr>
      </p:pic>
      <p:sp>
        <p:nvSpPr>
          <p:cNvPr id="4" name="AutoShape 6"/>
          <p:cNvSpPr>
            <a:spLocks noChangeArrowheads="1"/>
          </p:cNvSpPr>
          <p:nvPr/>
        </p:nvSpPr>
        <p:spPr bwMode="auto">
          <a:xfrm>
            <a:off x="127000" y="933242"/>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82870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32066"/>
            <a:ext cx="8861778" cy="1143000"/>
          </a:xfrm>
        </p:spPr>
        <p:txBody>
          <a:bodyPr>
            <a:normAutofit/>
          </a:bodyPr>
          <a:lstStyle/>
          <a:p>
            <a:r>
              <a:rPr lang="en-US" sz="4800" b="1" dirty="0" smtClean="0">
                <a:solidFill>
                  <a:srgbClr val="3366FF"/>
                </a:solidFill>
              </a:rPr>
              <a:t>Dyslexia is…</a:t>
            </a:r>
            <a:endParaRPr lang="en-US" sz="4800" b="1" dirty="0">
              <a:solidFill>
                <a:srgbClr val="3366FF"/>
              </a:solidFill>
            </a:endParaRPr>
          </a:p>
        </p:txBody>
      </p:sp>
      <p:sp>
        <p:nvSpPr>
          <p:cNvPr id="3" name="Content Placeholder 2"/>
          <p:cNvSpPr>
            <a:spLocks noGrp="1"/>
          </p:cNvSpPr>
          <p:nvPr>
            <p:ph idx="1"/>
          </p:nvPr>
        </p:nvSpPr>
        <p:spPr>
          <a:xfrm>
            <a:off x="127000" y="1369816"/>
            <a:ext cx="8861778" cy="5250963"/>
          </a:xfrm>
        </p:spPr>
        <p:txBody>
          <a:bodyPr>
            <a:normAutofit/>
          </a:bodyPr>
          <a:lstStyle/>
          <a:p>
            <a:r>
              <a:rPr lang="en-US" dirty="0" smtClean="0"/>
              <a:t>A term associated with specific learning disabilities in reading. </a:t>
            </a:r>
          </a:p>
          <a:p>
            <a:pPr lvl="1"/>
            <a:r>
              <a:rPr lang="en-US" dirty="0" smtClean="0"/>
              <a:t>Difficulty with phonemic awareness </a:t>
            </a:r>
          </a:p>
          <a:p>
            <a:pPr lvl="2"/>
            <a:r>
              <a:rPr lang="en-US" dirty="0"/>
              <a:t>T</a:t>
            </a:r>
            <a:r>
              <a:rPr lang="en-US" dirty="0" smtClean="0"/>
              <a:t>he ability to notice, think about and work with individual sounds in words</a:t>
            </a:r>
          </a:p>
          <a:p>
            <a:pPr lvl="1"/>
            <a:r>
              <a:rPr lang="en-US" dirty="0" smtClean="0"/>
              <a:t>Difficulty with phonological processing </a:t>
            </a:r>
          </a:p>
          <a:p>
            <a:pPr lvl="2"/>
            <a:r>
              <a:rPr lang="en-US" dirty="0"/>
              <a:t>D</a:t>
            </a:r>
            <a:r>
              <a:rPr lang="en-US" dirty="0" smtClean="0"/>
              <a:t>etecting and discriminating differences in phonemes or speech sounds</a:t>
            </a:r>
          </a:p>
          <a:p>
            <a:pPr lvl="1"/>
            <a:r>
              <a:rPr lang="en-US" dirty="0" smtClean="0"/>
              <a:t>Difficulties with word decoding, fluency, rate of reading, rhyming, spelling, vocabulary, comprehension, and written expression</a:t>
            </a:r>
          </a:p>
        </p:txBody>
      </p:sp>
      <p:sp>
        <p:nvSpPr>
          <p:cNvPr id="4" name="AutoShape 6"/>
          <p:cNvSpPr>
            <a:spLocks noChangeArrowheads="1"/>
          </p:cNvSpPr>
          <p:nvPr/>
        </p:nvSpPr>
        <p:spPr bwMode="auto">
          <a:xfrm>
            <a:off x="127000" y="980302"/>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 name="Picture 4" descr="prod-lr-phonics-flip-cards-0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855" y="84888"/>
            <a:ext cx="2393923" cy="841866"/>
          </a:xfrm>
          <a:prstGeom prst="rect">
            <a:avLst/>
          </a:prstGeom>
        </p:spPr>
      </p:pic>
    </p:spTree>
    <p:extLst>
      <p:ext uri="{BB962C8B-B14F-4D97-AF65-F5344CB8AC3E}">
        <p14:creationId xmlns:p14="http://schemas.microsoft.com/office/powerpoint/2010/main" val="163621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6617" y="622033"/>
            <a:ext cx="6385150" cy="830997"/>
          </a:xfrm>
          <a:prstGeom prst="rect">
            <a:avLst/>
          </a:prstGeom>
          <a:noFill/>
        </p:spPr>
        <p:txBody>
          <a:bodyPr wrap="square" rtlCol="0">
            <a:spAutoFit/>
          </a:bodyPr>
          <a:lstStyle/>
          <a:p>
            <a:pPr algn="ctr"/>
            <a:r>
              <a:rPr lang="en-US" sz="2400" dirty="0" smtClean="0">
                <a:solidFill>
                  <a:srgbClr val="3366FF"/>
                </a:solidFill>
              </a:rPr>
              <a:t>Like so many other things, Reading Achievement is also normally distributed in the population.</a:t>
            </a:r>
            <a:endParaRPr lang="en-US" sz="2400" dirty="0">
              <a:solidFill>
                <a:srgbClr val="3366FF"/>
              </a:solidFill>
            </a:endParaRPr>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55" y="2207413"/>
            <a:ext cx="8692389" cy="3964116"/>
          </a:xfrm>
          <a:prstGeom prst="rect">
            <a:avLst/>
          </a:prstGeom>
        </p:spPr>
      </p:pic>
      <p:sp>
        <p:nvSpPr>
          <p:cNvPr id="4" name="TextBox 3"/>
          <p:cNvSpPr txBox="1"/>
          <p:nvPr/>
        </p:nvSpPr>
        <p:spPr>
          <a:xfrm>
            <a:off x="304055" y="2207413"/>
            <a:ext cx="2486095" cy="461665"/>
          </a:xfrm>
          <a:prstGeom prst="rect">
            <a:avLst/>
          </a:prstGeom>
          <a:noFill/>
        </p:spPr>
        <p:txBody>
          <a:bodyPr wrap="square" rtlCol="0">
            <a:spAutoFit/>
          </a:bodyPr>
          <a:lstStyle/>
          <a:p>
            <a:r>
              <a:rPr lang="en-US" sz="2400" dirty="0" smtClean="0"/>
              <a:t>Percentile Ranks</a:t>
            </a:r>
            <a:endParaRPr lang="en-US" sz="2400" dirty="0"/>
          </a:p>
        </p:txBody>
      </p:sp>
      <p:sp>
        <p:nvSpPr>
          <p:cNvPr id="5" name="TextBox 4"/>
          <p:cNvSpPr txBox="1"/>
          <p:nvPr/>
        </p:nvSpPr>
        <p:spPr>
          <a:xfrm>
            <a:off x="4346196" y="2563835"/>
            <a:ext cx="894279" cy="461665"/>
          </a:xfrm>
          <a:prstGeom prst="rect">
            <a:avLst/>
          </a:prstGeom>
          <a:noFill/>
        </p:spPr>
        <p:txBody>
          <a:bodyPr wrap="square" rtlCol="0">
            <a:spAutoFit/>
          </a:bodyPr>
          <a:lstStyle/>
          <a:p>
            <a:r>
              <a:rPr lang="en-US" sz="2400" dirty="0" smtClean="0"/>
              <a:t>50</a:t>
            </a:r>
            <a:r>
              <a:rPr lang="en-US" sz="2400" baseline="30000" dirty="0" smtClean="0"/>
              <a:t>th</a:t>
            </a:r>
            <a:r>
              <a:rPr lang="en-US" sz="2400" dirty="0" smtClean="0"/>
              <a:t> </a:t>
            </a:r>
            <a:endParaRPr lang="en-US" sz="2400" dirty="0"/>
          </a:p>
        </p:txBody>
      </p:sp>
      <p:sp>
        <p:nvSpPr>
          <p:cNvPr id="6" name="TextBox 5"/>
          <p:cNvSpPr txBox="1"/>
          <p:nvPr/>
        </p:nvSpPr>
        <p:spPr>
          <a:xfrm>
            <a:off x="5947329" y="3503329"/>
            <a:ext cx="894279" cy="461665"/>
          </a:xfrm>
          <a:prstGeom prst="rect">
            <a:avLst/>
          </a:prstGeom>
          <a:noFill/>
        </p:spPr>
        <p:txBody>
          <a:bodyPr wrap="square" rtlCol="0">
            <a:spAutoFit/>
          </a:bodyPr>
          <a:lstStyle/>
          <a:p>
            <a:r>
              <a:rPr lang="en-US" sz="2400" dirty="0" smtClean="0"/>
              <a:t>84</a:t>
            </a:r>
            <a:r>
              <a:rPr lang="en-US" sz="2400" baseline="30000" dirty="0" smtClean="0"/>
              <a:t>th</a:t>
            </a:r>
            <a:r>
              <a:rPr lang="en-US" sz="2400" dirty="0" smtClean="0"/>
              <a:t> </a:t>
            </a:r>
            <a:endParaRPr lang="en-US" sz="2400" dirty="0"/>
          </a:p>
        </p:txBody>
      </p:sp>
      <p:sp>
        <p:nvSpPr>
          <p:cNvPr id="7" name="TextBox 6"/>
          <p:cNvSpPr txBox="1"/>
          <p:nvPr/>
        </p:nvSpPr>
        <p:spPr>
          <a:xfrm>
            <a:off x="6841605" y="4663961"/>
            <a:ext cx="894279" cy="461665"/>
          </a:xfrm>
          <a:prstGeom prst="rect">
            <a:avLst/>
          </a:prstGeom>
          <a:noFill/>
        </p:spPr>
        <p:txBody>
          <a:bodyPr wrap="square" rtlCol="0">
            <a:spAutoFit/>
          </a:bodyPr>
          <a:lstStyle/>
          <a:p>
            <a:r>
              <a:rPr lang="en-US" sz="2400" dirty="0" smtClean="0"/>
              <a:t>98</a:t>
            </a:r>
            <a:r>
              <a:rPr lang="en-US" sz="2400" baseline="30000" dirty="0" smtClean="0"/>
              <a:t>th</a:t>
            </a:r>
            <a:r>
              <a:rPr lang="en-US" sz="2400" dirty="0" smtClean="0"/>
              <a:t> </a:t>
            </a:r>
            <a:endParaRPr lang="en-US" sz="2400" dirty="0"/>
          </a:p>
        </p:txBody>
      </p:sp>
      <p:sp>
        <p:nvSpPr>
          <p:cNvPr id="8" name="TextBox 7"/>
          <p:cNvSpPr txBox="1"/>
          <p:nvPr/>
        </p:nvSpPr>
        <p:spPr>
          <a:xfrm>
            <a:off x="3076319" y="3644317"/>
            <a:ext cx="894279" cy="461665"/>
          </a:xfrm>
          <a:prstGeom prst="rect">
            <a:avLst/>
          </a:prstGeom>
          <a:noFill/>
        </p:spPr>
        <p:txBody>
          <a:bodyPr wrap="square" rtlCol="0">
            <a:spAutoFit/>
          </a:bodyPr>
          <a:lstStyle/>
          <a:p>
            <a:r>
              <a:rPr lang="en-US" sz="2400" dirty="0" smtClean="0"/>
              <a:t>16</a:t>
            </a:r>
            <a:r>
              <a:rPr lang="en-US" sz="2400" baseline="30000" dirty="0" smtClean="0"/>
              <a:t>th</a:t>
            </a:r>
            <a:r>
              <a:rPr lang="en-US" sz="2400" dirty="0" smtClean="0"/>
              <a:t> </a:t>
            </a:r>
            <a:endParaRPr lang="en-US" sz="2400" dirty="0"/>
          </a:p>
        </p:txBody>
      </p:sp>
      <p:sp>
        <p:nvSpPr>
          <p:cNvPr id="9" name="TextBox 8"/>
          <p:cNvSpPr txBox="1"/>
          <p:nvPr/>
        </p:nvSpPr>
        <p:spPr>
          <a:xfrm>
            <a:off x="2182040" y="4663961"/>
            <a:ext cx="894279" cy="461665"/>
          </a:xfrm>
          <a:prstGeom prst="rect">
            <a:avLst/>
          </a:prstGeom>
          <a:noFill/>
        </p:spPr>
        <p:txBody>
          <a:bodyPr wrap="square" rtlCol="0">
            <a:spAutoFit/>
          </a:bodyPr>
          <a:lstStyle/>
          <a:p>
            <a:r>
              <a:rPr lang="en-US" sz="2400" dirty="0" smtClean="0"/>
              <a:t>2</a:t>
            </a:r>
            <a:r>
              <a:rPr lang="en-US" sz="2400" baseline="30000" dirty="0" smtClean="0"/>
              <a:t>nd</a:t>
            </a:r>
            <a:r>
              <a:rPr lang="en-US" sz="2400" dirty="0" smtClean="0"/>
              <a:t>  </a:t>
            </a:r>
            <a:endParaRPr lang="en-US" sz="2400" dirty="0"/>
          </a:p>
        </p:txBody>
      </p:sp>
      <p:sp>
        <p:nvSpPr>
          <p:cNvPr id="10" name="TextBox 9"/>
          <p:cNvSpPr txBox="1"/>
          <p:nvPr/>
        </p:nvSpPr>
        <p:spPr>
          <a:xfrm>
            <a:off x="4346195" y="5709864"/>
            <a:ext cx="751193" cy="461665"/>
          </a:xfrm>
          <a:prstGeom prst="rect">
            <a:avLst/>
          </a:prstGeom>
          <a:noFill/>
        </p:spPr>
        <p:txBody>
          <a:bodyPr wrap="square" rtlCol="0">
            <a:spAutoFit/>
          </a:bodyPr>
          <a:lstStyle/>
          <a:p>
            <a:r>
              <a:rPr lang="en-US" sz="2400" dirty="0" smtClean="0"/>
              <a:t>100 </a:t>
            </a:r>
            <a:endParaRPr lang="en-US" sz="2400" dirty="0"/>
          </a:p>
        </p:txBody>
      </p:sp>
      <p:sp>
        <p:nvSpPr>
          <p:cNvPr id="11" name="TextBox 10"/>
          <p:cNvSpPr txBox="1"/>
          <p:nvPr/>
        </p:nvSpPr>
        <p:spPr>
          <a:xfrm>
            <a:off x="5240475" y="5709864"/>
            <a:ext cx="751193" cy="461665"/>
          </a:xfrm>
          <a:prstGeom prst="rect">
            <a:avLst/>
          </a:prstGeom>
          <a:noFill/>
        </p:spPr>
        <p:txBody>
          <a:bodyPr wrap="square" rtlCol="0">
            <a:spAutoFit/>
          </a:bodyPr>
          <a:lstStyle/>
          <a:p>
            <a:r>
              <a:rPr lang="en-US" sz="2400" dirty="0" smtClean="0"/>
              <a:t>115 </a:t>
            </a:r>
            <a:endParaRPr lang="en-US" sz="2400" dirty="0"/>
          </a:p>
        </p:txBody>
      </p:sp>
      <p:sp>
        <p:nvSpPr>
          <p:cNvPr id="12" name="TextBox 11"/>
          <p:cNvSpPr txBox="1"/>
          <p:nvPr/>
        </p:nvSpPr>
        <p:spPr>
          <a:xfrm>
            <a:off x="6251383" y="5702979"/>
            <a:ext cx="751193" cy="461665"/>
          </a:xfrm>
          <a:prstGeom prst="rect">
            <a:avLst/>
          </a:prstGeom>
          <a:noFill/>
        </p:spPr>
        <p:txBody>
          <a:bodyPr wrap="square" rtlCol="0">
            <a:spAutoFit/>
          </a:bodyPr>
          <a:lstStyle/>
          <a:p>
            <a:r>
              <a:rPr lang="en-US" sz="2400" dirty="0" smtClean="0"/>
              <a:t>130 </a:t>
            </a:r>
            <a:endParaRPr lang="en-US" sz="2400" dirty="0"/>
          </a:p>
        </p:txBody>
      </p:sp>
      <p:sp>
        <p:nvSpPr>
          <p:cNvPr id="13" name="TextBox 12"/>
          <p:cNvSpPr txBox="1"/>
          <p:nvPr/>
        </p:nvSpPr>
        <p:spPr>
          <a:xfrm>
            <a:off x="3380376" y="5709864"/>
            <a:ext cx="751193" cy="461665"/>
          </a:xfrm>
          <a:prstGeom prst="rect">
            <a:avLst/>
          </a:prstGeom>
          <a:noFill/>
        </p:spPr>
        <p:txBody>
          <a:bodyPr wrap="square" rtlCol="0">
            <a:spAutoFit/>
          </a:bodyPr>
          <a:lstStyle/>
          <a:p>
            <a:r>
              <a:rPr lang="en-US" sz="2400" dirty="0" smtClean="0"/>
              <a:t>85 </a:t>
            </a:r>
            <a:endParaRPr lang="en-US" sz="2400" dirty="0"/>
          </a:p>
        </p:txBody>
      </p:sp>
      <p:sp>
        <p:nvSpPr>
          <p:cNvPr id="14" name="TextBox 13"/>
          <p:cNvSpPr txBox="1"/>
          <p:nvPr/>
        </p:nvSpPr>
        <p:spPr>
          <a:xfrm>
            <a:off x="2468210" y="5726028"/>
            <a:ext cx="751193" cy="461665"/>
          </a:xfrm>
          <a:prstGeom prst="rect">
            <a:avLst/>
          </a:prstGeom>
          <a:noFill/>
        </p:spPr>
        <p:txBody>
          <a:bodyPr wrap="square" rtlCol="0">
            <a:spAutoFit/>
          </a:bodyPr>
          <a:lstStyle/>
          <a:p>
            <a:r>
              <a:rPr lang="en-US" sz="2400" dirty="0"/>
              <a:t>7</a:t>
            </a:r>
            <a:r>
              <a:rPr lang="en-US" sz="2400" dirty="0" smtClean="0"/>
              <a:t>0 </a:t>
            </a:r>
            <a:endParaRPr lang="en-US" sz="2400" dirty="0"/>
          </a:p>
        </p:txBody>
      </p:sp>
      <p:sp>
        <p:nvSpPr>
          <p:cNvPr id="15" name="TextBox 14"/>
          <p:cNvSpPr txBox="1"/>
          <p:nvPr/>
        </p:nvSpPr>
        <p:spPr>
          <a:xfrm>
            <a:off x="3380376" y="6222002"/>
            <a:ext cx="2486095" cy="461665"/>
          </a:xfrm>
          <a:prstGeom prst="rect">
            <a:avLst/>
          </a:prstGeom>
          <a:noFill/>
        </p:spPr>
        <p:txBody>
          <a:bodyPr wrap="square" rtlCol="0">
            <a:spAutoFit/>
          </a:bodyPr>
          <a:lstStyle/>
          <a:p>
            <a:pPr algn="ctr"/>
            <a:r>
              <a:rPr lang="en-US" sz="2400" dirty="0" smtClean="0"/>
              <a:t>Standard Scores</a:t>
            </a:r>
            <a:endParaRPr lang="en-US" sz="2400" dirty="0"/>
          </a:p>
        </p:txBody>
      </p:sp>
    </p:spTree>
    <p:extLst>
      <p:ext uri="{BB962C8B-B14F-4D97-AF65-F5344CB8AC3E}">
        <p14:creationId xmlns:p14="http://schemas.microsoft.com/office/powerpoint/2010/main" val="3703423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4561" y="1368070"/>
            <a:ext cx="7945872" cy="3046988"/>
          </a:xfrm>
          <a:prstGeom prst="rect">
            <a:avLst/>
          </a:prstGeom>
          <a:noFill/>
        </p:spPr>
        <p:txBody>
          <a:bodyPr wrap="square" rtlCol="0">
            <a:spAutoFit/>
          </a:bodyPr>
          <a:lstStyle/>
          <a:p>
            <a:r>
              <a:rPr lang="en-US" sz="3200" b="1" dirty="0" smtClean="0">
                <a:solidFill>
                  <a:srgbClr val="3366FF"/>
                </a:solidFill>
              </a:rPr>
              <a:t>“Current difficulties in reading largely originate from rising demands for literacy, not from declining absolute levels of literacy.”</a:t>
            </a:r>
          </a:p>
          <a:p>
            <a:endParaRPr lang="en-US" sz="3200" dirty="0"/>
          </a:p>
          <a:p>
            <a:pPr algn="r"/>
            <a:r>
              <a:rPr lang="en-US" sz="3200" dirty="0" smtClean="0">
                <a:solidFill>
                  <a:srgbClr val="3366FF"/>
                </a:solidFill>
              </a:rPr>
              <a:t>Report of the National Research Council</a:t>
            </a:r>
            <a:endParaRPr lang="en-US" sz="3200" dirty="0">
              <a:solidFill>
                <a:srgbClr val="3366FF"/>
              </a:solidFill>
            </a:endParaRPr>
          </a:p>
        </p:txBody>
      </p:sp>
    </p:spTree>
    <p:extLst>
      <p:ext uri="{BB962C8B-B14F-4D97-AF65-F5344CB8AC3E}">
        <p14:creationId xmlns:p14="http://schemas.microsoft.com/office/powerpoint/2010/main" val="2107662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872533961"/>
              </p:ext>
            </p:extLst>
          </p:nvPr>
        </p:nvGraphicFramePr>
        <p:xfrm>
          <a:off x="572338" y="1396999"/>
          <a:ext cx="7923310" cy="522174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6200000">
            <a:off x="-612410" y="3825728"/>
            <a:ext cx="2000163" cy="369332"/>
          </a:xfrm>
          <a:prstGeom prst="rect">
            <a:avLst/>
          </a:prstGeom>
          <a:noFill/>
        </p:spPr>
        <p:txBody>
          <a:bodyPr wrap="square" rtlCol="0">
            <a:spAutoFit/>
          </a:bodyPr>
          <a:lstStyle/>
          <a:p>
            <a:r>
              <a:rPr lang="en-US" dirty="0" smtClean="0"/>
              <a:t>Standard Scores </a:t>
            </a:r>
            <a:endParaRPr lang="en-US" dirty="0"/>
          </a:p>
        </p:txBody>
      </p:sp>
      <p:sp>
        <p:nvSpPr>
          <p:cNvPr id="5" name="TextBox 4"/>
          <p:cNvSpPr txBox="1"/>
          <p:nvPr/>
        </p:nvSpPr>
        <p:spPr>
          <a:xfrm>
            <a:off x="3630771" y="309649"/>
            <a:ext cx="5186817" cy="584776"/>
          </a:xfrm>
          <a:prstGeom prst="rect">
            <a:avLst/>
          </a:prstGeom>
          <a:noFill/>
        </p:spPr>
        <p:txBody>
          <a:bodyPr wrap="square" rtlCol="0">
            <a:spAutoFit/>
          </a:bodyPr>
          <a:lstStyle/>
          <a:p>
            <a:pPr algn="ctr"/>
            <a:r>
              <a:rPr lang="en-US" sz="3200" dirty="0" smtClean="0"/>
              <a:t>Discrepancy Definition</a:t>
            </a:r>
            <a:endParaRPr lang="en-US" sz="3200" dirty="0"/>
          </a:p>
        </p:txBody>
      </p:sp>
    </p:spTree>
    <p:extLst>
      <p:ext uri="{BB962C8B-B14F-4D97-AF65-F5344CB8AC3E}">
        <p14:creationId xmlns:p14="http://schemas.microsoft.com/office/powerpoint/2010/main" val="3027078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0771" y="309649"/>
            <a:ext cx="5186817" cy="584776"/>
          </a:xfrm>
          <a:prstGeom prst="rect">
            <a:avLst/>
          </a:prstGeom>
          <a:noFill/>
        </p:spPr>
        <p:txBody>
          <a:bodyPr wrap="square" rtlCol="0">
            <a:spAutoFit/>
          </a:bodyPr>
          <a:lstStyle/>
          <a:p>
            <a:pPr algn="ctr"/>
            <a:r>
              <a:rPr lang="en-US" sz="3200" b="1" dirty="0" smtClean="0">
                <a:solidFill>
                  <a:srgbClr val="3366FF"/>
                </a:solidFill>
              </a:rPr>
              <a:t>Discrepancy Definition</a:t>
            </a:r>
            <a:endParaRPr lang="en-US" sz="3200" b="1" dirty="0">
              <a:solidFill>
                <a:srgbClr val="3366FF"/>
              </a:solidFill>
            </a:endParaRPr>
          </a:p>
        </p:txBody>
      </p:sp>
      <p:sp>
        <p:nvSpPr>
          <p:cNvPr id="3" name="TextBox 2"/>
          <p:cNvSpPr txBox="1"/>
          <p:nvPr/>
        </p:nvSpPr>
        <p:spPr>
          <a:xfrm>
            <a:off x="1439138" y="1088583"/>
            <a:ext cx="3204260" cy="12284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dirty="0" smtClean="0"/>
              <a:t>Depending on the State</a:t>
            </a:r>
            <a:r>
              <a:rPr lang="en-US" sz="2400" dirty="0"/>
              <a:t> </a:t>
            </a:r>
            <a:r>
              <a:rPr lang="en-US" sz="2400" dirty="0" smtClean="0"/>
              <a:t>can meet the definition for RD</a:t>
            </a:r>
            <a:endParaRPr lang="en-US" sz="2400" dirty="0"/>
          </a:p>
        </p:txBody>
      </p:sp>
      <p:graphicFrame>
        <p:nvGraphicFramePr>
          <p:cNvPr id="4" name="Chart 3"/>
          <p:cNvGraphicFramePr/>
          <p:nvPr>
            <p:extLst>
              <p:ext uri="{D42A27DB-BD31-4B8C-83A1-F6EECF244321}">
                <p14:modId xmlns:p14="http://schemas.microsoft.com/office/powerpoint/2010/main" val="2568144230"/>
              </p:ext>
            </p:extLst>
          </p:nvPr>
        </p:nvGraphicFramePr>
        <p:xfrm>
          <a:off x="572338" y="1538088"/>
          <a:ext cx="8270871" cy="48885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612410" y="3825728"/>
            <a:ext cx="2000163" cy="369332"/>
          </a:xfrm>
          <a:prstGeom prst="rect">
            <a:avLst/>
          </a:prstGeom>
          <a:noFill/>
        </p:spPr>
        <p:txBody>
          <a:bodyPr wrap="square" rtlCol="0">
            <a:spAutoFit/>
          </a:bodyPr>
          <a:lstStyle/>
          <a:p>
            <a:r>
              <a:rPr lang="en-US" dirty="0" smtClean="0"/>
              <a:t>Standard Score </a:t>
            </a:r>
            <a:endParaRPr lang="en-US" dirty="0"/>
          </a:p>
        </p:txBody>
      </p:sp>
    </p:spTree>
    <p:extLst>
      <p:ext uri="{BB962C8B-B14F-4D97-AF65-F5344CB8AC3E}">
        <p14:creationId xmlns:p14="http://schemas.microsoft.com/office/powerpoint/2010/main" val="187734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3366FF"/>
                </a:solidFill>
              </a:rPr>
              <a:t>Assessment &amp; Intervention Framework for Struggling Readers</a:t>
            </a:r>
            <a:endParaRPr lang="en-US" b="1" dirty="0">
              <a:solidFill>
                <a:srgbClr val="3366FF"/>
              </a:solidFill>
            </a:endParaRPr>
          </a:p>
        </p:txBody>
      </p:sp>
      <p:sp>
        <p:nvSpPr>
          <p:cNvPr id="3" name="AutoShape 6"/>
          <p:cNvSpPr>
            <a:spLocks noChangeArrowheads="1"/>
          </p:cNvSpPr>
          <p:nvPr/>
        </p:nvSpPr>
        <p:spPr bwMode="auto">
          <a:xfrm>
            <a:off x="358926" y="1551493"/>
            <a:ext cx="8502851"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 name="Content Placeholder 4" descr="fluency-4.jpg"/>
          <p:cNvPicPr>
            <a:picLocks noChangeAspect="1"/>
          </p:cNvPicPr>
          <p:nvPr/>
        </p:nvPicPr>
        <p:blipFill>
          <a:blip r:embed="rId2" cstate="print">
            <a:extLst>
              <a:ext uri="{28A0092B-C50C-407E-A947-70E740481C1C}">
                <a14:useLocalDpi xmlns:a14="http://schemas.microsoft.com/office/drawing/2010/main" val="0"/>
              </a:ext>
            </a:extLst>
          </a:blip>
          <a:srcRect l="16512" r="16512"/>
          <a:stretch>
            <a:fillRect/>
          </a:stretch>
        </p:blipFill>
        <p:spPr>
          <a:xfrm>
            <a:off x="358927" y="2014372"/>
            <a:ext cx="8502850" cy="4526280"/>
          </a:xfrm>
          <a:prstGeom prst="rect">
            <a:avLst/>
          </a:prstGeom>
        </p:spPr>
      </p:pic>
    </p:spTree>
    <p:extLst>
      <p:ext uri="{BB962C8B-B14F-4D97-AF65-F5344CB8AC3E}">
        <p14:creationId xmlns:p14="http://schemas.microsoft.com/office/powerpoint/2010/main" val="348786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5855"/>
            <a:ext cx="8861778" cy="881416"/>
          </a:xfrm>
        </p:spPr>
        <p:txBody>
          <a:bodyPr>
            <a:normAutofit/>
          </a:bodyPr>
          <a:lstStyle/>
          <a:p>
            <a:r>
              <a:rPr lang="en-US" sz="4800" b="1" dirty="0" smtClean="0">
                <a:solidFill>
                  <a:srgbClr val="3366FF"/>
                </a:solidFill>
              </a:rPr>
              <a:t>A Child with LD is Eligible if…</a:t>
            </a:r>
            <a:endParaRPr lang="en-US" sz="4800" b="1" dirty="0">
              <a:solidFill>
                <a:srgbClr val="3366FF"/>
              </a:solidFill>
            </a:endParaRPr>
          </a:p>
        </p:txBody>
      </p:sp>
      <p:sp>
        <p:nvSpPr>
          <p:cNvPr id="3" name="Content Placeholder 2"/>
          <p:cNvSpPr>
            <a:spLocks noGrp="1"/>
          </p:cNvSpPr>
          <p:nvPr>
            <p:ph idx="1"/>
          </p:nvPr>
        </p:nvSpPr>
        <p:spPr>
          <a:xfrm>
            <a:off x="127000" y="1155784"/>
            <a:ext cx="8861778" cy="4970380"/>
          </a:xfrm>
        </p:spPr>
        <p:txBody>
          <a:bodyPr>
            <a:normAutofit/>
          </a:bodyPr>
          <a:lstStyle/>
          <a:p>
            <a:r>
              <a:rPr lang="en-US" dirty="0" smtClean="0"/>
              <a:t>They do not achieve adequately for the their age or meet state-approved grade-level standards when:</a:t>
            </a:r>
          </a:p>
          <a:p>
            <a:pPr lvl="1"/>
            <a:r>
              <a:rPr lang="en-US" dirty="0" smtClean="0"/>
              <a:t>provided with learning experiences and instruction appropriate for the child’s age or state approved grade-level standards.</a:t>
            </a:r>
          </a:p>
          <a:p>
            <a:pPr lvl="1"/>
            <a:r>
              <a:rPr lang="en-US" dirty="0" smtClean="0"/>
              <a:t>the child does not respond to scientific, research-based intervention.</a:t>
            </a:r>
          </a:p>
        </p:txBody>
      </p:sp>
      <p:sp>
        <p:nvSpPr>
          <p:cNvPr id="4" name="AutoShape 6"/>
          <p:cNvSpPr>
            <a:spLocks noChangeArrowheads="1"/>
          </p:cNvSpPr>
          <p:nvPr/>
        </p:nvSpPr>
        <p:spPr bwMode="auto">
          <a:xfrm>
            <a:off x="127000" y="858580"/>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 name="Picture 4" descr="rtiblocks.ashx_.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142" y="4669455"/>
            <a:ext cx="3979636" cy="2065476"/>
          </a:xfrm>
          <a:prstGeom prst="rect">
            <a:avLst/>
          </a:prstGeom>
        </p:spPr>
      </p:pic>
    </p:spTree>
    <p:extLst>
      <p:ext uri="{BB962C8B-B14F-4D97-AF65-F5344CB8AC3E}">
        <p14:creationId xmlns:p14="http://schemas.microsoft.com/office/powerpoint/2010/main" val="1605605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27000" y="0"/>
            <a:ext cx="8861778" cy="1143000"/>
          </a:xfrm>
        </p:spPr>
        <p:txBody>
          <a:bodyPr>
            <a:normAutofit fontScale="90000"/>
          </a:bodyPr>
          <a:lstStyle/>
          <a:p>
            <a:pPr eaLnBrk="1" hangingPunct="1">
              <a:defRPr/>
            </a:pPr>
            <a:r>
              <a:rPr lang="en-US" b="1" dirty="0" smtClean="0">
                <a:solidFill>
                  <a:srgbClr val="3366FF"/>
                </a:solidFill>
                <a:cs typeface="+mj-cs"/>
              </a:rPr>
              <a:t>Problems Identifying Students with LD</a:t>
            </a:r>
          </a:p>
        </p:txBody>
      </p:sp>
      <p:sp>
        <p:nvSpPr>
          <p:cNvPr id="56323" name="Rectangle 3"/>
          <p:cNvSpPr>
            <a:spLocks noGrp="1" noChangeArrowheads="1"/>
          </p:cNvSpPr>
          <p:nvPr>
            <p:ph idx="1"/>
          </p:nvPr>
        </p:nvSpPr>
        <p:spPr>
          <a:xfrm>
            <a:off x="127000" y="1600200"/>
            <a:ext cx="4566655" cy="4525963"/>
          </a:xfrm>
        </p:spPr>
        <p:txBody>
          <a:bodyPr>
            <a:normAutofit lnSpcReduction="10000"/>
          </a:bodyPr>
          <a:lstStyle/>
          <a:p>
            <a:pPr eaLnBrk="1" hangingPunct="1">
              <a:lnSpc>
                <a:spcPct val="90000"/>
              </a:lnSpc>
              <a:defRPr/>
            </a:pPr>
            <a:r>
              <a:rPr lang="en-US" dirty="0" smtClean="0">
                <a:cs typeface="+mn-cs"/>
              </a:rPr>
              <a:t>IQ tests</a:t>
            </a:r>
          </a:p>
          <a:p>
            <a:pPr eaLnBrk="1" hangingPunct="1">
              <a:lnSpc>
                <a:spcPct val="90000"/>
              </a:lnSpc>
              <a:defRPr/>
            </a:pPr>
            <a:r>
              <a:rPr lang="en-US" dirty="0" smtClean="0">
                <a:cs typeface="+mn-cs"/>
              </a:rPr>
              <a:t>Intelligence of students with LD may be underestimated </a:t>
            </a:r>
          </a:p>
          <a:p>
            <a:pPr eaLnBrk="1" hangingPunct="1">
              <a:lnSpc>
                <a:spcPct val="90000"/>
              </a:lnSpc>
              <a:defRPr/>
            </a:pPr>
            <a:r>
              <a:rPr lang="en-US" dirty="0" smtClean="0">
                <a:cs typeface="+mn-cs"/>
              </a:rPr>
              <a:t>Failure to discriminate between groups of poor readers</a:t>
            </a:r>
          </a:p>
          <a:p>
            <a:pPr eaLnBrk="1" hangingPunct="1">
              <a:lnSpc>
                <a:spcPct val="90000"/>
              </a:lnSpc>
              <a:defRPr/>
            </a:pPr>
            <a:r>
              <a:rPr lang="en-US" dirty="0" smtClean="0">
                <a:cs typeface="+mn-cs"/>
              </a:rPr>
              <a:t>Difficult to identify students in the early grades</a:t>
            </a:r>
          </a:p>
          <a:p>
            <a:pPr eaLnBrk="1" hangingPunct="1">
              <a:lnSpc>
                <a:spcPct val="90000"/>
              </a:lnSpc>
              <a:defRPr/>
            </a:pPr>
            <a:endParaRPr lang="en-US" dirty="0" smtClean="0">
              <a:cs typeface="+mn-cs"/>
            </a:endParaRPr>
          </a:p>
        </p:txBody>
      </p:sp>
      <p:sp>
        <p:nvSpPr>
          <p:cNvPr id="4" name="AutoShape 6"/>
          <p:cNvSpPr>
            <a:spLocks noChangeArrowheads="1"/>
          </p:cNvSpPr>
          <p:nvPr/>
        </p:nvSpPr>
        <p:spPr bwMode="auto">
          <a:xfrm>
            <a:off x="127000" y="885818"/>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7578380_ori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360" y="1600199"/>
            <a:ext cx="4091418" cy="4525963"/>
          </a:xfrm>
          <a:prstGeom prst="rect">
            <a:avLst/>
          </a:prstGeom>
        </p:spPr>
      </p:pic>
    </p:spTree>
    <p:extLst>
      <p:ext uri="{BB962C8B-B14F-4D97-AF65-F5344CB8AC3E}">
        <p14:creationId xmlns:p14="http://schemas.microsoft.com/office/powerpoint/2010/main" val="37029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8861778" cy="1143000"/>
          </a:xfrm>
        </p:spPr>
        <p:txBody>
          <a:bodyPr>
            <a:normAutofit fontScale="90000"/>
          </a:bodyPr>
          <a:lstStyle/>
          <a:p>
            <a:r>
              <a:rPr lang="en-US" b="1" dirty="0" smtClean="0">
                <a:solidFill>
                  <a:srgbClr val="3366FF"/>
                </a:solidFill>
              </a:rPr>
              <a:t>Remediation, Intervention &amp; Prevention</a:t>
            </a:r>
            <a:endParaRPr lang="en-US" b="1" dirty="0">
              <a:solidFill>
                <a:srgbClr val="3366FF"/>
              </a:solidFill>
            </a:endParaRPr>
          </a:p>
        </p:txBody>
      </p:sp>
      <p:sp>
        <p:nvSpPr>
          <p:cNvPr id="3" name="Content Placeholder 2"/>
          <p:cNvSpPr>
            <a:spLocks noGrp="1"/>
          </p:cNvSpPr>
          <p:nvPr>
            <p:ph idx="1"/>
          </p:nvPr>
        </p:nvSpPr>
        <p:spPr>
          <a:xfrm>
            <a:off x="127000" y="1600200"/>
            <a:ext cx="6409016" cy="4525963"/>
          </a:xfrm>
        </p:spPr>
        <p:txBody>
          <a:bodyPr>
            <a:normAutofit/>
          </a:bodyPr>
          <a:lstStyle/>
          <a:p>
            <a:r>
              <a:rPr lang="en-US" dirty="0" smtClean="0"/>
              <a:t>Remediation</a:t>
            </a:r>
          </a:p>
          <a:p>
            <a:pPr lvl="1"/>
            <a:r>
              <a:rPr lang="en-US" dirty="0" smtClean="0"/>
              <a:t>Correcting a deficiency</a:t>
            </a:r>
          </a:p>
          <a:p>
            <a:r>
              <a:rPr lang="en-US" dirty="0" smtClean="0"/>
              <a:t>Intervention</a:t>
            </a:r>
          </a:p>
          <a:p>
            <a:pPr lvl="1"/>
            <a:r>
              <a:rPr lang="en-US" dirty="0" smtClean="0"/>
              <a:t>Altering an action</a:t>
            </a:r>
          </a:p>
          <a:p>
            <a:r>
              <a:rPr lang="en-US" dirty="0" smtClean="0"/>
              <a:t>Prevention</a:t>
            </a:r>
          </a:p>
          <a:p>
            <a:pPr lvl="1"/>
            <a:r>
              <a:rPr lang="en-US" dirty="0" smtClean="0"/>
              <a:t>Process of preventing something from occurring</a:t>
            </a:r>
            <a:endParaRPr lang="en-US" dirty="0"/>
          </a:p>
        </p:txBody>
      </p:sp>
      <p:sp>
        <p:nvSpPr>
          <p:cNvPr id="4" name="AutoShape 6"/>
          <p:cNvSpPr>
            <a:spLocks noChangeArrowheads="1"/>
          </p:cNvSpPr>
          <p:nvPr/>
        </p:nvSpPr>
        <p:spPr bwMode="auto">
          <a:xfrm>
            <a:off x="127000" y="889688"/>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 name="Picture 4" descr="teacher_clipart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179" y="1284202"/>
            <a:ext cx="2514432" cy="3923953"/>
          </a:xfrm>
          <a:prstGeom prst="rect">
            <a:avLst/>
          </a:prstGeom>
        </p:spPr>
      </p:pic>
    </p:spTree>
    <p:extLst>
      <p:ext uri="{BB962C8B-B14F-4D97-AF65-F5344CB8AC3E}">
        <p14:creationId xmlns:p14="http://schemas.microsoft.com/office/powerpoint/2010/main" val="2760945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189" y="110445"/>
            <a:ext cx="8817389" cy="861291"/>
          </a:xfrm>
        </p:spPr>
        <p:txBody>
          <a:bodyPr>
            <a:normAutofit fontScale="90000"/>
          </a:bodyPr>
          <a:lstStyle/>
          <a:p>
            <a:r>
              <a:rPr lang="en-US" b="1" dirty="0" smtClean="0">
                <a:solidFill>
                  <a:srgbClr val="3366FF"/>
                </a:solidFill>
              </a:rPr>
              <a:t>Prevention &amp; Intervention Framework</a:t>
            </a:r>
            <a:endParaRPr lang="en-US" b="1" dirty="0">
              <a:solidFill>
                <a:srgbClr val="3366FF"/>
              </a:solidFill>
            </a:endParaRPr>
          </a:p>
        </p:txBody>
      </p:sp>
      <p:pic>
        <p:nvPicPr>
          <p:cNvPr id="4" name="Picture 3" descr="RtI_system_resiz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290"/>
            <a:ext cx="9144000" cy="5996709"/>
          </a:xfrm>
          <a:prstGeom prst="rect">
            <a:avLst/>
          </a:prstGeom>
        </p:spPr>
      </p:pic>
      <p:sp>
        <p:nvSpPr>
          <p:cNvPr id="5" name="AutoShape 6"/>
          <p:cNvSpPr>
            <a:spLocks noChangeArrowheads="1"/>
          </p:cNvSpPr>
          <p:nvPr/>
        </p:nvSpPr>
        <p:spPr bwMode="auto">
          <a:xfrm>
            <a:off x="127000" y="861290"/>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0482305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8861778" cy="1143000"/>
          </a:xfrm>
        </p:spPr>
        <p:txBody>
          <a:bodyPr>
            <a:normAutofit fontScale="90000"/>
          </a:bodyPr>
          <a:lstStyle/>
          <a:p>
            <a:r>
              <a:rPr lang="en-US" b="1" dirty="0" smtClean="0">
                <a:solidFill>
                  <a:srgbClr val="3366FF"/>
                </a:solidFill>
              </a:rPr>
              <a:t>Framework for Prevention and Intervention</a:t>
            </a:r>
            <a:endParaRPr lang="en-US" b="1" dirty="0">
              <a:solidFill>
                <a:srgbClr val="3366FF"/>
              </a:solidFill>
            </a:endParaRPr>
          </a:p>
        </p:txBody>
      </p:sp>
      <p:sp>
        <p:nvSpPr>
          <p:cNvPr id="3" name="TextBox 2"/>
          <p:cNvSpPr txBox="1"/>
          <p:nvPr/>
        </p:nvSpPr>
        <p:spPr>
          <a:xfrm>
            <a:off x="3247627" y="2041526"/>
            <a:ext cx="3054699" cy="954107"/>
          </a:xfrm>
          <a:prstGeom prst="rect">
            <a:avLst/>
          </a:prstGeom>
          <a:noFill/>
          <a:ln>
            <a:solidFill>
              <a:srgbClr val="800000"/>
            </a:solidFill>
          </a:ln>
        </p:spPr>
        <p:txBody>
          <a:bodyPr wrap="square" rtlCol="0">
            <a:spAutoFit/>
          </a:bodyPr>
          <a:lstStyle/>
          <a:p>
            <a:pPr algn="ctr"/>
            <a:r>
              <a:rPr lang="en-US" sz="2800" dirty="0" smtClean="0"/>
              <a:t>Assess and Diagnose</a:t>
            </a:r>
            <a:endParaRPr lang="en-US" sz="2800" dirty="0"/>
          </a:p>
        </p:txBody>
      </p:sp>
      <p:sp>
        <p:nvSpPr>
          <p:cNvPr id="5" name="TextBox 4"/>
          <p:cNvSpPr txBox="1"/>
          <p:nvPr/>
        </p:nvSpPr>
        <p:spPr>
          <a:xfrm>
            <a:off x="2548262" y="4835732"/>
            <a:ext cx="2009670" cy="523220"/>
          </a:xfrm>
          <a:prstGeom prst="rect">
            <a:avLst/>
          </a:prstGeom>
          <a:noFill/>
          <a:ln>
            <a:solidFill>
              <a:srgbClr val="800000"/>
            </a:solidFill>
          </a:ln>
        </p:spPr>
        <p:txBody>
          <a:bodyPr wrap="square" rtlCol="0">
            <a:spAutoFit/>
          </a:bodyPr>
          <a:lstStyle/>
          <a:p>
            <a:pPr algn="ctr"/>
            <a:r>
              <a:rPr lang="en-US" sz="2800" dirty="0" smtClean="0"/>
              <a:t>Reassess</a:t>
            </a:r>
            <a:endParaRPr lang="en-US" sz="2800" dirty="0"/>
          </a:p>
        </p:txBody>
      </p:sp>
      <p:sp>
        <p:nvSpPr>
          <p:cNvPr id="7" name="TextBox 6"/>
          <p:cNvSpPr txBox="1"/>
          <p:nvPr/>
        </p:nvSpPr>
        <p:spPr>
          <a:xfrm>
            <a:off x="3247627" y="3637362"/>
            <a:ext cx="3054699" cy="523220"/>
          </a:xfrm>
          <a:prstGeom prst="rect">
            <a:avLst/>
          </a:prstGeom>
          <a:noFill/>
          <a:ln>
            <a:solidFill>
              <a:srgbClr val="800000"/>
            </a:solidFill>
          </a:ln>
        </p:spPr>
        <p:txBody>
          <a:bodyPr wrap="square" rtlCol="0">
            <a:spAutoFit/>
          </a:bodyPr>
          <a:lstStyle/>
          <a:p>
            <a:pPr algn="ctr"/>
            <a:r>
              <a:rPr lang="en-US" sz="2800" dirty="0" smtClean="0"/>
              <a:t>Teach/Reteach</a:t>
            </a:r>
            <a:endParaRPr lang="en-US" sz="2800" dirty="0"/>
          </a:p>
        </p:txBody>
      </p:sp>
      <p:sp>
        <p:nvSpPr>
          <p:cNvPr id="8" name="TextBox 7"/>
          <p:cNvSpPr txBox="1"/>
          <p:nvPr/>
        </p:nvSpPr>
        <p:spPr>
          <a:xfrm>
            <a:off x="1543427" y="5899528"/>
            <a:ext cx="2009670" cy="523220"/>
          </a:xfrm>
          <a:prstGeom prst="rect">
            <a:avLst/>
          </a:prstGeom>
          <a:noFill/>
          <a:ln>
            <a:solidFill>
              <a:srgbClr val="800000"/>
            </a:solidFill>
          </a:ln>
        </p:spPr>
        <p:txBody>
          <a:bodyPr wrap="square" rtlCol="0">
            <a:spAutoFit/>
          </a:bodyPr>
          <a:lstStyle/>
          <a:p>
            <a:pPr algn="ctr"/>
            <a:r>
              <a:rPr lang="en-US" sz="2800" dirty="0" smtClean="0"/>
              <a:t>Apply</a:t>
            </a:r>
            <a:endParaRPr lang="en-US" sz="2800" dirty="0"/>
          </a:p>
        </p:txBody>
      </p:sp>
      <p:sp>
        <p:nvSpPr>
          <p:cNvPr id="9" name="TextBox 8"/>
          <p:cNvSpPr txBox="1"/>
          <p:nvPr/>
        </p:nvSpPr>
        <p:spPr>
          <a:xfrm>
            <a:off x="5297491" y="5899528"/>
            <a:ext cx="2009670" cy="523220"/>
          </a:xfrm>
          <a:prstGeom prst="rect">
            <a:avLst/>
          </a:prstGeom>
          <a:noFill/>
          <a:ln>
            <a:solidFill>
              <a:srgbClr val="800000"/>
            </a:solidFill>
          </a:ln>
        </p:spPr>
        <p:txBody>
          <a:bodyPr wrap="square" rtlCol="0">
            <a:spAutoFit/>
          </a:bodyPr>
          <a:lstStyle/>
          <a:p>
            <a:pPr algn="ctr"/>
            <a:r>
              <a:rPr lang="en-US" sz="2800" dirty="0" smtClean="0"/>
              <a:t>Practice</a:t>
            </a:r>
            <a:endParaRPr lang="en-US" sz="2800" dirty="0"/>
          </a:p>
        </p:txBody>
      </p:sp>
      <p:cxnSp>
        <p:nvCxnSpPr>
          <p:cNvPr id="11" name="Straight Arrow Connector 10"/>
          <p:cNvCxnSpPr>
            <a:stCxn id="3" idx="2"/>
            <a:endCxn id="7" idx="0"/>
          </p:cNvCxnSpPr>
          <p:nvPr/>
        </p:nvCxnSpPr>
        <p:spPr>
          <a:xfrm>
            <a:off x="4774977" y="2995633"/>
            <a:ext cx="0" cy="641729"/>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935750" y="4160582"/>
            <a:ext cx="723482" cy="162642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420293" y="4160582"/>
            <a:ext cx="470429" cy="67515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863529" y="5358952"/>
            <a:ext cx="303711" cy="505581"/>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3762103" y="6186034"/>
            <a:ext cx="1482636" cy="0"/>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13" name="AutoShape 6"/>
          <p:cNvSpPr>
            <a:spLocks noChangeArrowheads="1"/>
          </p:cNvSpPr>
          <p:nvPr/>
        </p:nvSpPr>
        <p:spPr bwMode="auto">
          <a:xfrm>
            <a:off x="127000" y="1164798"/>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436555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7000" y="0"/>
            <a:ext cx="8861778" cy="1143000"/>
          </a:xfrm>
        </p:spPr>
        <p:txBody>
          <a:bodyPr>
            <a:normAutofit/>
          </a:bodyPr>
          <a:lstStyle/>
          <a:p>
            <a:pPr eaLnBrk="1" hangingPunct="1">
              <a:defRPr/>
            </a:pPr>
            <a:r>
              <a:rPr lang="en-US" sz="4000" b="1" dirty="0" smtClean="0">
                <a:solidFill>
                  <a:srgbClr val="3366FF"/>
                </a:solidFill>
                <a:cs typeface="+mj-cs"/>
              </a:rPr>
              <a:t>Effective Intervention Components</a:t>
            </a:r>
          </a:p>
        </p:txBody>
      </p:sp>
      <p:sp>
        <p:nvSpPr>
          <p:cNvPr id="20483" name="Rectangle 3"/>
          <p:cNvSpPr>
            <a:spLocks noGrp="1" noChangeArrowheads="1"/>
          </p:cNvSpPr>
          <p:nvPr>
            <p:ph idx="1"/>
          </p:nvPr>
        </p:nvSpPr>
        <p:spPr>
          <a:xfrm>
            <a:off x="127000" y="1311545"/>
            <a:ext cx="7244800" cy="5342820"/>
          </a:xfrm>
        </p:spPr>
        <p:txBody>
          <a:bodyPr>
            <a:normAutofit/>
          </a:bodyPr>
          <a:lstStyle/>
          <a:p>
            <a:pPr>
              <a:lnSpc>
                <a:spcPct val="90000"/>
              </a:lnSpc>
              <a:defRPr/>
            </a:pPr>
            <a:r>
              <a:rPr lang="en-US" sz="2400" dirty="0" smtClean="0"/>
              <a:t>Use clear objectives</a:t>
            </a:r>
          </a:p>
          <a:p>
            <a:pPr>
              <a:lnSpc>
                <a:spcPct val="90000"/>
              </a:lnSpc>
              <a:defRPr/>
            </a:pPr>
            <a:r>
              <a:rPr lang="en-US" sz="2400" dirty="0" smtClean="0"/>
              <a:t>Follow specific sequence for teaching</a:t>
            </a:r>
          </a:p>
          <a:p>
            <a:pPr>
              <a:lnSpc>
                <a:spcPct val="90000"/>
              </a:lnSpc>
              <a:defRPr/>
            </a:pPr>
            <a:r>
              <a:rPr lang="en-US" sz="2400" dirty="0" smtClean="0"/>
              <a:t>Inform the students of the importance of the strategy</a:t>
            </a:r>
          </a:p>
          <a:p>
            <a:pPr>
              <a:lnSpc>
                <a:spcPct val="90000"/>
              </a:lnSpc>
              <a:defRPr/>
            </a:pPr>
            <a:r>
              <a:rPr lang="en-US" sz="2400" dirty="0" smtClean="0"/>
              <a:t>Monitor performance</a:t>
            </a:r>
          </a:p>
          <a:p>
            <a:pPr>
              <a:lnSpc>
                <a:spcPct val="90000"/>
              </a:lnSpc>
              <a:defRPr/>
            </a:pPr>
            <a:r>
              <a:rPr lang="en-US" sz="2400" dirty="0" smtClean="0"/>
              <a:t>Encourage questions that require students to think about strategies and text</a:t>
            </a:r>
          </a:p>
          <a:p>
            <a:pPr>
              <a:lnSpc>
                <a:spcPct val="90000"/>
              </a:lnSpc>
              <a:defRPr/>
            </a:pPr>
            <a:r>
              <a:rPr lang="en-US" sz="2400" dirty="0" smtClean="0"/>
              <a:t>Encourage appropriate attributions</a:t>
            </a:r>
          </a:p>
          <a:p>
            <a:pPr>
              <a:lnSpc>
                <a:spcPct val="90000"/>
              </a:lnSpc>
              <a:defRPr/>
            </a:pPr>
            <a:r>
              <a:rPr lang="en-US" sz="2400" dirty="0" smtClean="0"/>
              <a:t>Teach for generalized use of the strategy</a:t>
            </a:r>
          </a:p>
        </p:txBody>
      </p:sp>
      <p:sp>
        <p:nvSpPr>
          <p:cNvPr id="4" name="AutoShape 6"/>
          <p:cNvSpPr>
            <a:spLocks noChangeArrowheads="1"/>
          </p:cNvSpPr>
          <p:nvPr/>
        </p:nvSpPr>
        <p:spPr bwMode="auto">
          <a:xfrm>
            <a:off x="127000" y="890879"/>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366635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ctrTitle"/>
          </p:nvPr>
        </p:nvSpPr>
        <p:spPr>
          <a:xfrm>
            <a:off x="589166" y="524618"/>
            <a:ext cx="7772400" cy="1115417"/>
          </a:xfrm>
        </p:spPr>
        <p:txBody>
          <a:bodyPr>
            <a:normAutofit/>
          </a:bodyPr>
          <a:lstStyle/>
          <a:p>
            <a:pPr eaLnBrk="1" hangingPunct="1">
              <a:defRPr/>
            </a:pPr>
            <a:r>
              <a:rPr lang="en-US" sz="5400" b="1" dirty="0" smtClean="0">
                <a:solidFill>
                  <a:srgbClr val="3366FF"/>
                </a:solidFill>
                <a:cs typeface="+mj-cs"/>
              </a:rPr>
              <a:t>Basic Reading Skills</a:t>
            </a:r>
          </a:p>
        </p:txBody>
      </p:sp>
      <p:sp>
        <p:nvSpPr>
          <p:cNvPr id="5" name="AutoShape 6"/>
          <p:cNvSpPr>
            <a:spLocks noChangeArrowheads="1"/>
          </p:cNvSpPr>
          <p:nvPr/>
        </p:nvSpPr>
        <p:spPr bwMode="auto">
          <a:xfrm>
            <a:off x="127000" y="1542653"/>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93" y="1932803"/>
            <a:ext cx="8726485" cy="4707757"/>
          </a:xfrm>
          <a:prstGeom prst="rect">
            <a:avLst/>
          </a:prstGeom>
        </p:spPr>
      </p:pic>
    </p:spTree>
    <p:extLst>
      <p:ext uri="{BB962C8B-B14F-4D97-AF65-F5344CB8AC3E}">
        <p14:creationId xmlns:p14="http://schemas.microsoft.com/office/powerpoint/2010/main" val="1309723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29"/>
            <a:ext cx="8229600" cy="1143000"/>
          </a:xfrm>
        </p:spPr>
        <p:txBody>
          <a:bodyPr>
            <a:normAutofit/>
          </a:bodyPr>
          <a:lstStyle/>
          <a:p>
            <a:r>
              <a:rPr lang="en-US" sz="4800" b="1" dirty="0" smtClean="0">
                <a:solidFill>
                  <a:srgbClr val="3366FF"/>
                </a:solidFill>
              </a:rPr>
              <a:t>Agenda</a:t>
            </a:r>
            <a:endParaRPr lang="en-US" sz="4800" b="1" dirty="0">
              <a:solidFill>
                <a:srgbClr val="3366FF"/>
              </a:solidFill>
            </a:endParaRPr>
          </a:p>
        </p:txBody>
      </p:sp>
      <p:sp>
        <p:nvSpPr>
          <p:cNvPr id="3" name="Content Placeholder 2"/>
          <p:cNvSpPr>
            <a:spLocks noGrp="1"/>
          </p:cNvSpPr>
          <p:nvPr>
            <p:ph idx="1"/>
          </p:nvPr>
        </p:nvSpPr>
        <p:spPr/>
        <p:txBody>
          <a:bodyPr>
            <a:normAutofit fontScale="92500" lnSpcReduction="20000"/>
          </a:bodyPr>
          <a:lstStyle/>
          <a:p>
            <a:r>
              <a:rPr lang="en-US" dirty="0" smtClean="0"/>
              <a:t>Introduction</a:t>
            </a:r>
          </a:p>
          <a:p>
            <a:r>
              <a:rPr lang="en-US" dirty="0" smtClean="0"/>
              <a:t>Discuss the Story of “Nathan”</a:t>
            </a:r>
          </a:p>
          <a:p>
            <a:r>
              <a:rPr lang="en-US" dirty="0" smtClean="0"/>
              <a:t>Acquire understanding of Learning Disabilities</a:t>
            </a:r>
          </a:p>
          <a:p>
            <a:r>
              <a:rPr lang="en-US" dirty="0" smtClean="0"/>
              <a:t>Discuss prevention/intervention framework</a:t>
            </a:r>
          </a:p>
          <a:p>
            <a:r>
              <a:rPr lang="en-US" dirty="0" smtClean="0"/>
              <a:t>Understand specific reading </a:t>
            </a:r>
            <a:r>
              <a:rPr lang="en-US" dirty="0"/>
              <a:t>s</a:t>
            </a:r>
            <a:r>
              <a:rPr lang="en-US" dirty="0" smtClean="0"/>
              <a:t>kills that are necessary to access general education curriculum.</a:t>
            </a:r>
          </a:p>
          <a:p>
            <a:r>
              <a:rPr lang="en-US" dirty="0" smtClean="0"/>
              <a:t>Learn various teaching strategies for students with learning disabilities. </a:t>
            </a:r>
          </a:p>
          <a:p>
            <a:r>
              <a:rPr lang="en-US" dirty="0" smtClean="0"/>
              <a:t>Small group activity: Case Study</a:t>
            </a:r>
            <a:endParaRPr lang="en-US" dirty="0"/>
          </a:p>
        </p:txBody>
      </p:sp>
      <p:sp>
        <p:nvSpPr>
          <p:cNvPr id="4" name="AutoShape 6"/>
          <p:cNvSpPr>
            <a:spLocks noChangeArrowheads="1"/>
          </p:cNvSpPr>
          <p:nvPr/>
        </p:nvSpPr>
        <p:spPr bwMode="auto">
          <a:xfrm>
            <a:off x="656456" y="951265"/>
            <a:ext cx="7834656"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 name="Picture 4" descr="Picture 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827" y="5165349"/>
            <a:ext cx="2465277" cy="1664112"/>
          </a:xfrm>
          <a:prstGeom prst="rect">
            <a:avLst/>
          </a:prstGeom>
        </p:spPr>
      </p:pic>
    </p:spTree>
    <p:extLst>
      <p:ext uri="{BB962C8B-B14F-4D97-AF65-F5344CB8AC3E}">
        <p14:creationId xmlns:p14="http://schemas.microsoft.com/office/powerpoint/2010/main" val="97444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27000" y="98817"/>
            <a:ext cx="8861778" cy="879214"/>
          </a:xfrm>
        </p:spPr>
        <p:txBody>
          <a:bodyPr/>
          <a:lstStyle/>
          <a:p>
            <a:pPr eaLnBrk="1" hangingPunct="1">
              <a:defRPr/>
            </a:pPr>
            <a:r>
              <a:rPr lang="en-US" b="1" dirty="0" smtClean="0">
                <a:solidFill>
                  <a:srgbClr val="3366FF"/>
                </a:solidFill>
                <a:cs typeface="+mj-cs"/>
              </a:rPr>
              <a:t>Children Must Be Able To…</a:t>
            </a:r>
          </a:p>
        </p:txBody>
      </p:sp>
      <p:sp>
        <p:nvSpPr>
          <p:cNvPr id="569347" name="Rectangle 3"/>
          <p:cNvSpPr>
            <a:spLocks noGrp="1" noChangeArrowheads="1"/>
          </p:cNvSpPr>
          <p:nvPr>
            <p:ph idx="1"/>
          </p:nvPr>
        </p:nvSpPr>
        <p:spPr>
          <a:xfrm>
            <a:off x="127000" y="1201100"/>
            <a:ext cx="8861778" cy="4925064"/>
          </a:xfrm>
        </p:spPr>
        <p:txBody>
          <a:bodyPr>
            <a:normAutofit/>
          </a:bodyPr>
          <a:lstStyle/>
          <a:p>
            <a:pPr eaLnBrk="1" hangingPunct="1">
              <a:lnSpc>
                <a:spcPct val="90000"/>
              </a:lnSpc>
              <a:defRPr/>
            </a:pPr>
            <a:r>
              <a:rPr lang="en-US" sz="2800" dirty="0"/>
              <a:t>H</a:t>
            </a:r>
            <a:r>
              <a:rPr lang="en-US" sz="2800" dirty="0" smtClean="0">
                <a:cs typeface="+mn-cs"/>
              </a:rPr>
              <a:t>ear, identify, and manipulate the individual sounds in spoken words.</a:t>
            </a:r>
          </a:p>
          <a:p>
            <a:pPr>
              <a:lnSpc>
                <a:spcPct val="90000"/>
              </a:lnSpc>
              <a:defRPr/>
            </a:pPr>
            <a:r>
              <a:rPr lang="en-US" sz="2800" dirty="0" smtClean="0"/>
              <a:t>Understand the relationship between the letters of written language and the individual sounds of spoken language, and using these relationships to read and spell words. </a:t>
            </a:r>
            <a:endParaRPr lang="en-US" sz="2800" dirty="0"/>
          </a:p>
          <a:p>
            <a:pPr>
              <a:lnSpc>
                <a:spcPct val="90000"/>
              </a:lnSpc>
              <a:defRPr/>
            </a:pPr>
            <a:r>
              <a:rPr lang="en-US" sz="2800" dirty="0" smtClean="0"/>
              <a:t>Read connected text effortlessly, automatically, and accurately. </a:t>
            </a:r>
            <a:endParaRPr lang="en-US" sz="2800" dirty="0" smtClean="0">
              <a:cs typeface="+mn-cs"/>
            </a:endParaRPr>
          </a:p>
          <a:p>
            <a:pPr eaLnBrk="1" hangingPunct="1">
              <a:lnSpc>
                <a:spcPct val="90000"/>
              </a:lnSpc>
              <a:defRPr/>
            </a:pPr>
            <a:r>
              <a:rPr lang="en-US" sz="2800" dirty="0" smtClean="0">
                <a:cs typeface="+mn-cs"/>
              </a:rPr>
              <a:t>Understand and use words to acquire and convey meaning. </a:t>
            </a:r>
            <a:endParaRPr lang="en-US" sz="2400" dirty="0" smtClean="0"/>
          </a:p>
        </p:txBody>
      </p:sp>
      <p:sp>
        <p:nvSpPr>
          <p:cNvPr id="4" name="AutoShape 6"/>
          <p:cNvSpPr>
            <a:spLocks noChangeArrowheads="1"/>
          </p:cNvSpPr>
          <p:nvPr/>
        </p:nvSpPr>
        <p:spPr bwMode="auto">
          <a:xfrm>
            <a:off x="127000" y="929340"/>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678" y="5108122"/>
            <a:ext cx="3213100" cy="1653237"/>
          </a:xfrm>
          <a:prstGeom prst="rect">
            <a:avLst/>
          </a:prstGeom>
        </p:spPr>
      </p:pic>
    </p:spTree>
    <p:extLst>
      <p:ext uri="{BB962C8B-B14F-4D97-AF65-F5344CB8AC3E}">
        <p14:creationId xmlns:p14="http://schemas.microsoft.com/office/powerpoint/2010/main" val="335762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607452"/>
            <a:ext cx="8229600" cy="3387847"/>
          </a:xfrm>
        </p:spPr>
        <p:txBody>
          <a:bodyPr/>
          <a:lstStyle/>
          <a:p>
            <a:pPr marL="0" indent="0" eaLnBrk="1" hangingPunct="1">
              <a:buNone/>
              <a:defRPr/>
            </a:pPr>
            <a:r>
              <a:rPr lang="ja-JP" altLang="en-US" sz="2800" dirty="0" smtClean="0">
                <a:solidFill>
                  <a:srgbClr val="3366FF"/>
                </a:solidFill>
              </a:rPr>
              <a:t>“</a:t>
            </a:r>
            <a:r>
              <a:rPr lang="en-US" sz="2800" dirty="0" smtClean="0">
                <a:solidFill>
                  <a:srgbClr val="3366FF"/>
                </a:solidFill>
              </a:rPr>
              <a:t>The best predictor of reading difficulty in kindergarten or first grade is the inability to segment words and syllables into constituent sound units (phonemic awareness)</a:t>
            </a:r>
            <a:r>
              <a:rPr lang="ja-JP" altLang="en-US" sz="2800" dirty="0" smtClean="0">
                <a:solidFill>
                  <a:srgbClr val="3366FF"/>
                </a:solidFill>
              </a:rPr>
              <a:t>”</a:t>
            </a:r>
            <a:r>
              <a:rPr lang="en-US" sz="2800" dirty="0" smtClean="0">
                <a:solidFill>
                  <a:srgbClr val="3366FF"/>
                </a:solidFill>
              </a:rPr>
              <a:t> </a:t>
            </a:r>
          </a:p>
          <a:p>
            <a:pPr marL="0" indent="0" eaLnBrk="1" hangingPunct="1">
              <a:buNone/>
              <a:defRPr/>
            </a:pPr>
            <a:r>
              <a:rPr lang="en-US" sz="2800" dirty="0"/>
              <a:t>	</a:t>
            </a:r>
            <a:r>
              <a:rPr lang="en-US" sz="2800" dirty="0" smtClean="0"/>
              <a:t>												</a:t>
            </a:r>
            <a:r>
              <a:rPr lang="en-US" sz="2800" dirty="0" smtClean="0">
                <a:solidFill>
                  <a:srgbClr val="3366FF"/>
                </a:solidFill>
              </a:rPr>
              <a:t>(Lyon, 1995)</a:t>
            </a:r>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73" y="4707756"/>
            <a:ext cx="7716921" cy="2026000"/>
          </a:xfrm>
          <a:prstGeom prst="rect">
            <a:avLst/>
          </a:prstGeom>
        </p:spPr>
      </p:pic>
    </p:spTree>
    <p:extLst>
      <p:ext uri="{BB962C8B-B14F-4D97-AF65-F5344CB8AC3E}">
        <p14:creationId xmlns:p14="http://schemas.microsoft.com/office/powerpoint/2010/main" val="2089357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8861778" cy="1143000"/>
          </a:xfrm>
        </p:spPr>
        <p:txBody>
          <a:bodyPr>
            <a:normAutofit/>
          </a:bodyPr>
          <a:lstStyle/>
          <a:p>
            <a:pPr>
              <a:defRPr/>
            </a:pPr>
            <a:r>
              <a:rPr lang="en-US" b="1" dirty="0" smtClean="0">
                <a:solidFill>
                  <a:srgbClr val="3366FF"/>
                </a:solidFill>
              </a:rPr>
              <a:t>PHONOLOGICAL AWARENESS</a:t>
            </a:r>
            <a:endParaRPr lang="en-US" dirty="0">
              <a:solidFill>
                <a:srgbClr val="3366FF"/>
              </a:solidFill>
            </a:endParaRPr>
          </a:p>
        </p:txBody>
      </p:sp>
      <p:sp>
        <p:nvSpPr>
          <p:cNvPr id="3" name="Content Placeholder 2"/>
          <p:cNvSpPr>
            <a:spLocks noGrp="1"/>
          </p:cNvSpPr>
          <p:nvPr>
            <p:ph idx="1"/>
          </p:nvPr>
        </p:nvSpPr>
        <p:spPr>
          <a:xfrm>
            <a:off x="685800" y="1752600"/>
            <a:ext cx="3980246" cy="4114800"/>
          </a:xfrm>
        </p:spPr>
        <p:txBody>
          <a:bodyPr>
            <a:normAutofit lnSpcReduction="10000"/>
          </a:bodyPr>
          <a:lstStyle/>
          <a:p>
            <a:pPr>
              <a:spcBef>
                <a:spcPct val="50000"/>
              </a:spcBef>
              <a:defRPr/>
            </a:pPr>
            <a:r>
              <a:rPr lang="en-US" dirty="0" smtClean="0"/>
              <a:t>The </a:t>
            </a:r>
            <a:r>
              <a:rPr lang="en-US" dirty="0"/>
              <a:t>sensitivity or awareness of word structure in one’s own </a:t>
            </a:r>
            <a:r>
              <a:rPr lang="en-US" dirty="0" smtClean="0"/>
              <a:t>language. </a:t>
            </a:r>
          </a:p>
          <a:p>
            <a:pPr>
              <a:spcBef>
                <a:spcPct val="50000"/>
              </a:spcBef>
              <a:defRPr/>
            </a:pPr>
            <a:r>
              <a:rPr lang="en-US" dirty="0" smtClean="0"/>
              <a:t>This </a:t>
            </a:r>
            <a:r>
              <a:rPr lang="en-US" dirty="0"/>
              <a:t>includes an awareness at the </a:t>
            </a:r>
            <a:r>
              <a:rPr lang="en-US" dirty="0">
                <a:solidFill>
                  <a:schemeClr val="hlink"/>
                </a:solidFill>
              </a:rPr>
              <a:t>word</a:t>
            </a:r>
            <a:r>
              <a:rPr lang="en-US" dirty="0"/>
              <a:t>, </a:t>
            </a:r>
            <a:r>
              <a:rPr lang="en-US" dirty="0">
                <a:solidFill>
                  <a:schemeClr val="hlink"/>
                </a:solidFill>
              </a:rPr>
              <a:t>syllable</a:t>
            </a:r>
            <a:r>
              <a:rPr lang="en-US" dirty="0"/>
              <a:t> and </a:t>
            </a:r>
            <a:r>
              <a:rPr lang="en-US" dirty="0">
                <a:solidFill>
                  <a:schemeClr val="hlink"/>
                </a:solidFill>
              </a:rPr>
              <a:t>sound level</a:t>
            </a:r>
            <a:r>
              <a:rPr lang="en-US" dirty="0" smtClean="0"/>
              <a:t>.</a:t>
            </a:r>
            <a:endParaRPr lang="en-US" dirty="0"/>
          </a:p>
        </p:txBody>
      </p:sp>
      <p:sp>
        <p:nvSpPr>
          <p:cNvPr id="4" name="AutoShape 6"/>
          <p:cNvSpPr>
            <a:spLocks noChangeArrowheads="1"/>
          </p:cNvSpPr>
          <p:nvPr/>
        </p:nvSpPr>
        <p:spPr bwMode="auto">
          <a:xfrm>
            <a:off x="127000" y="1143373"/>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 name="Picture 4" descr="umbrell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4094" y="1752600"/>
            <a:ext cx="4022394" cy="4114800"/>
          </a:xfrm>
          <a:prstGeom prst="rect">
            <a:avLst/>
          </a:prstGeom>
        </p:spPr>
      </p:pic>
    </p:spTree>
    <p:extLst>
      <p:ext uri="{BB962C8B-B14F-4D97-AF65-F5344CB8AC3E}">
        <p14:creationId xmlns:p14="http://schemas.microsoft.com/office/powerpoint/2010/main" val="614695363"/>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4503" y="822870"/>
            <a:ext cx="6027438" cy="1569660"/>
          </a:xfrm>
          <a:prstGeom prst="rect">
            <a:avLst/>
          </a:prstGeom>
          <a:noFill/>
        </p:spPr>
        <p:txBody>
          <a:bodyPr wrap="square" rtlCol="0">
            <a:spAutoFit/>
          </a:bodyPr>
          <a:lstStyle/>
          <a:p>
            <a:pPr algn="ctr"/>
            <a:r>
              <a:rPr lang="en-US" sz="3200" dirty="0" smtClean="0"/>
              <a:t>Important fact about talent in the phonological language domain:</a:t>
            </a:r>
            <a:endParaRPr lang="en-US" sz="3200" dirty="0"/>
          </a:p>
        </p:txBody>
      </p:sp>
      <p:sp>
        <p:nvSpPr>
          <p:cNvPr id="3" name="TextBox 2"/>
          <p:cNvSpPr txBox="1"/>
          <p:nvPr/>
        </p:nvSpPr>
        <p:spPr>
          <a:xfrm>
            <a:off x="1734901" y="3327259"/>
            <a:ext cx="6349379" cy="1569660"/>
          </a:xfrm>
          <a:prstGeom prst="rect">
            <a:avLst/>
          </a:prstGeom>
          <a:noFill/>
        </p:spPr>
        <p:txBody>
          <a:bodyPr wrap="square" rtlCol="0">
            <a:spAutoFit/>
          </a:bodyPr>
          <a:lstStyle/>
          <a:p>
            <a:pPr algn="ctr"/>
            <a:r>
              <a:rPr lang="en-US" sz="3200" dirty="0" smtClean="0"/>
              <a:t>It is like most other talents in that it is distributed normally in the population</a:t>
            </a:r>
            <a:endParaRPr lang="en-US" sz="3200" dirty="0"/>
          </a:p>
        </p:txBody>
      </p:sp>
    </p:spTree>
    <p:extLst>
      <p:ext uri="{BB962C8B-B14F-4D97-AF65-F5344CB8AC3E}">
        <p14:creationId xmlns:p14="http://schemas.microsoft.com/office/powerpoint/2010/main" val="195830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6617" y="622033"/>
            <a:ext cx="6385150" cy="830997"/>
          </a:xfrm>
          <a:prstGeom prst="rect">
            <a:avLst/>
          </a:prstGeom>
          <a:noFill/>
        </p:spPr>
        <p:txBody>
          <a:bodyPr wrap="square" rtlCol="0">
            <a:spAutoFit/>
          </a:bodyPr>
          <a:lstStyle/>
          <a:p>
            <a:pPr algn="ctr"/>
            <a:r>
              <a:rPr lang="en-US" sz="2400" b="1" dirty="0" smtClean="0">
                <a:solidFill>
                  <a:srgbClr val="3366FF"/>
                </a:solidFill>
              </a:rPr>
              <a:t>“Phonological talent” is normally distributed in the population</a:t>
            </a:r>
            <a:endParaRPr lang="en-US" sz="2400" b="1" dirty="0">
              <a:solidFill>
                <a:srgbClr val="3366FF"/>
              </a:solidFill>
            </a:endParaRPr>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93" y="2207413"/>
            <a:ext cx="7404627" cy="3964116"/>
          </a:xfrm>
          <a:prstGeom prst="rect">
            <a:avLst/>
          </a:prstGeom>
        </p:spPr>
      </p:pic>
      <p:sp>
        <p:nvSpPr>
          <p:cNvPr id="4" name="TextBox 3"/>
          <p:cNvSpPr txBox="1"/>
          <p:nvPr/>
        </p:nvSpPr>
        <p:spPr>
          <a:xfrm>
            <a:off x="876393" y="2207413"/>
            <a:ext cx="2808037" cy="523220"/>
          </a:xfrm>
          <a:prstGeom prst="rect">
            <a:avLst/>
          </a:prstGeom>
          <a:noFill/>
        </p:spPr>
        <p:txBody>
          <a:bodyPr wrap="square" rtlCol="0">
            <a:spAutoFit/>
          </a:bodyPr>
          <a:lstStyle/>
          <a:p>
            <a:r>
              <a:rPr lang="en-US" sz="2800" dirty="0" smtClean="0"/>
              <a:t>Percentile Ranks</a:t>
            </a:r>
            <a:endParaRPr lang="en-US" sz="2800" dirty="0"/>
          </a:p>
        </p:txBody>
      </p:sp>
      <p:sp>
        <p:nvSpPr>
          <p:cNvPr id="5" name="TextBox 4"/>
          <p:cNvSpPr txBox="1"/>
          <p:nvPr/>
        </p:nvSpPr>
        <p:spPr>
          <a:xfrm>
            <a:off x="4346196" y="2563835"/>
            <a:ext cx="894279" cy="461665"/>
          </a:xfrm>
          <a:prstGeom prst="rect">
            <a:avLst/>
          </a:prstGeom>
          <a:noFill/>
        </p:spPr>
        <p:txBody>
          <a:bodyPr wrap="square" rtlCol="0">
            <a:spAutoFit/>
          </a:bodyPr>
          <a:lstStyle/>
          <a:p>
            <a:r>
              <a:rPr lang="en-US" sz="2400" dirty="0" smtClean="0"/>
              <a:t>50</a:t>
            </a:r>
            <a:r>
              <a:rPr lang="en-US" sz="2400" baseline="30000" dirty="0" smtClean="0"/>
              <a:t>th</a:t>
            </a:r>
            <a:r>
              <a:rPr lang="en-US" sz="2400" dirty="0" smtClean="0"/>
              <a:t> </a:t>
            </a:r>
            <a:endParaRPr lang="en-US" sz="2400" dirty="0"/>
          </a:p>
        </p:txBody>
      </p:sp>
      <p:sp>
        <p:nvSpPr>
          <p:cNvPr id="6" name="TextBox 5"/>
          <p:cNvSpPr txBox="1"/>
          <p:nvPr/>
        </p:nvSpPr>
        <p:spPr>
          <a:xfrm>
            <a:off x="5589616" y="3503329"/>
            <a:ext cx="894279" cy="461665"/>
          </a:xfrm>
          <a:prstGeom prst="rect">
            <a:avLst/>
          </a:prstGeom>
          <a:noFill/>
        </p:spPr>
        <p:txBody>
          <a:bodyPr wrap="square" rtlCol="0">
            <a:spAutoFit/>
          </a:bodyPr>
          <a:lstStyle/>
          <a:p>
            <a:r>
              <a:rPr lang="en-US" sz="2400" dirty="0" smtClean="0"/>
              <a:t>84</a:t>
            </a:r>
            <a:r>
              <a:rPr lang="en-US" sz="2400" baseline="30000" dirty="0" smtClean="0"/>
              <a:t>th</a:t>
            </a:r>
            <a:r>
              <a:rPr lang="en-US" sz="2400" dirty="0" smtClean="0"/>
              <a:t> </a:t>
            </a:r>
            <a:endParaRPr lang="en-US" sz="2400" dirty="0"/>
          </a:p>
        </p:txBody>
      </p:sp>
      <p:sp>
        <p:nvSpPr>
          <p:cNvPr id="7" name="TextBox 6"/>
          <p:cNvSpPr txBox="1"/>
          <p:nvPr/>
        </p:nvSpPr>
        <p:spPr>
          <a:xfrm>
            <a:off x="6483895" y="4693261"/>
            <a:ext cx="894279" cy="461665"/>
          </a:xfrm>
          <a:prstGeom prst="rect">
            <a:avLst/>
          </a:prstGeom>
          <a:noFill/>
        </p:spPr>
        <p:txBody>
          <a:bodyPr wrap="square" rtlCol="0">
            <a:spAutoFit/>
          </a:bodyPr>
          <a:lstStyle/>
          <a:p>
            <a:r>
              <a:rPr lang="en-US" sz="2400" dirty="0" smtClean="0"/>
              <a:t>98</a:t>
            </a:r>
            <a:r>
              <a:rPr lang="en-US" sz="2400" baseline="30000" dirty="0" smtClean="0"/>
              <a:t>th</a:t>
            </a:r>
            <a:r>
              <a:rPr lang="en-US" sz="2400" dirty="0" smtClean="0"/>
              <a:t> </a:t>
            </a:r>
            <a:endParaRPr lang="en-US" sz="2400" dirty="0"/>
          </a:p>
        </p:txBody>
      </p:sp>
      <p:sp>
        <p:nvSpPr>
          <p:cNvPr id="8" name="TextBox 7"/>
          <p:cNvSpPr txBox="1"/>
          <p:nvPr/>
        </p:nvSpPr>
        <p:spPr>
          <a:xfrm>
            <a:off x="3076319" y="3644317"/>
            <a:ext cx="894279" cy="461665"/>
          </a:xfrm>
          <a:prstGeom prst="rect">
            <a:avLst/>
          </a:prstGeom>
          <a:noFill/>
        </p:spPr>
        <p:txBody>
          <a:bodyPr wrap="square" rtlCol="0">
            <a:spAutoFit/>
          </a:bodyPr>
          <a:lstStyle/>
          <a:p>
            <a:r>
              <a:rPr lang="en-US" sz="2400" dirty="0" smtClean="0"/>
              <a:t>16</a:t>
            </a:r>
            <a:r>
              <a:rPr lang="en-US" sz="2400" baseline="30000" dirty="0" smtClean="0"/>
              <a:t>th</a:t>
            </a:r>
            <a:r>
              <a:rPr lang="en-US" sz="2400" dirty="0" smtClean="0"/>
              <a:t> </a:t>
            </a:r>
            <a:endParaRPr lang="en-US" sz="2400" dirty="0"/>
          </a:p>
        </p:txBody>
      </p:sp>
      <p:sp>
        <p:nvSpPr>
          <p:cNvPr id="9" name="TextBox 8"/>
          <p:cNvSpPr txBox="1"/>
          <p:nvPr/>
        </p:nvSpPr>
        <p:spPr>
          <a:xfrm>
            <a:off x="2182040" y="4663961"/>
            <a:ext cx="894279" cy="461665"/>
          </a:xfrm>
          <a:prstGeom prst="rect">
            <a:avLst/>
          </a:prstGeom>
          <a:noFill/>
        </p:spPr>
        <p:txBody>
          <a:bodyPr wrap="square" rtlCol="0">
            <a:spAutoFit/>
          </a:bodyPr>
          <a:lstStyle/>
          <a:p>
            <a:r>
              <a:rPr lang="en-US" sz="2400" dirty="0" smtClean="0"/>
              <a:t>2</a:t>
            </a:r>
            <a:r>
              <a:rPr lang="en-US" sz="2400" baseline="30000" dirty="0" smtClean="0"/>
              <a:t>nd</a:t>
            </a:r>
            <a:r>
              <a:rPr lang="en-US" sz="2400" dirty="0" smtClean="0"/>
              <a:t>  </a:t>
            </a:r>
            <a:endParaRPr lang="en-US" sz="2400" dirty="0"/>
          </a:p>
        </p:txBody>
      </p:sp>
      <p:sp>
        <p:nvSpPr>
          <p:cNvPr id="10" name="TextBox 9"/>
          <p:cNvSpPr txBox="1"/>
          <p:nvPr/>
        </p:nvSpPr>
        <p:spPr>
          <a:xfrm>
            <a:off x="4346195" y="5709864"/>
            <a:ext cx="751193" cy="461665"/>
          </a:xfrm>
          <a:prstGeom prst="rect">
            <a:avLst/>
          </a:prstGeom>
          <a:noFill/>
        </p:spPr>
        <p:txBody>
          <a:bodyPr wrap="square" rtlCol="0">
            <a:spAutoFit/>
          </a:bodyPr>
          <a:lstStyle/>
          <a:p>
            <a:r>
              <a:rPr lang="en-US" sz="2400" dirty="0" smtClean="0"/>
              <a:t>100 </a:t>
            </a:r>
            <a:endParaRPr lang="en-US" sz="2400" dirty="0"/>
          </a:p>
        </p:txBody>
      </p:sp>
      <p:sp>
        <p:nvSpPr>
          <p:cNvPr id="11" name="TextBox 10"/>
          <p:cNvSpPr txBox="1"/>
          <p:nvPr/>
        </p:nvSpPr>
        <p:spPr>
          <a:xfrm>
            <a:off x="5240475" y="5709864"/>
            <a:ext cx="751193" cy="461665"/>
          </a:xfrm>
          <a:prstGeom prst="rect">
            <a:avLst/>
          </a:prstGeom>
          <a:noFill/>
        </p:spPr>
        <p:txBody>
          <a:bodyPr wrap="square" rtlCol="0">
            <a:spAutoFit/>
          </a:bodyPr>
          <a:lstStyle/>
          <a:p>
            <a:r>
              <a:rPr lang="en-US" sz="2400" dirty="0" smtClean="0"/>
              <a:t>115 </a:t>
            </a:r>
            <a:endParaRPr lang="en-US" sz="2400" dirty="0"/>
          </a:p>
        </p:txBody>
      </p:sp>
      <p:sp>
        <p:nvSpPr>
          <p:cNvPr id="12" name="TextBox 11"/>
          <p:cNvSpPr txBox="1"/>
          <p:nvPr/>
        </p:nvSpPr>
        <p:spPr>
          <a:xfrm>
            <a:off x="6251383" y="5702979"/>
            <a:ext cx="751193" cy="461665"/>
          </a:xfrm>
          <a:prstGeom prst="rect">
            <a:avLst/>
          </a:prstGeom>
          <a:noFill/>
        </p:spPr>
        <p:txBody>
          <a:bodyPr wrap="square" rtlCol="0">
            <a:spAutoFit/>
          </a:bodyPr>
          <a:lstStyle/>
          <a:p>
            <a:r>
              <a:rPr lang="en-US" sz="2400" dirty="0" smtClean="0"/>
              <a:t>130 </a:t>
            </a:r>
            <a:endParaRPr lang="en-US" sz="2400" dirty="0"/>
          </a:p>
        </p:txBody>
      </p:sp>
      <p:sp>
        <p:nvSpPr>
          <p:cNvPr id="13" name="TextBox 12"/>
          <p:cNvSpPr txBox="1"/>
          <p:nvPr/>
        </p:nvSpPr>
        <p:spPr>
          <a:xfrm>
            <a:off x="3380376" y="5709864"/>
            <a:ext cx="751193" cy="461665"/>
          </a:xfrm>
          <a:prstGeom prst="rect">
            <a:avLst/>
          </a:prstGeom>
          <a:noFill/>
        </p:spPr>
        <p:txBody>
          <a:bodyPr wrap="square" rtlCol="0">
            <a:spAutoFit/>
          </a:bodyPr>
          <a:lstStyle/>
          <a:p>
            <a:r>
              <a:rPr lang="en-US" sz="2400" dirty="0" smtClean="0"/>
              <a:t>85 </a:t>
            </a:r>
            <a:endParaRPr lang="en-US" sz="2400" dirty="0"/>
          </a:p>
        </p:txBody>
      </p:sp>
      <p:sp>
        <p:nvSpPr>
          <p:cNvPr id="14" name="TextBox 13"/>
          <p:cNvSpPr txBox="1"/>
          <p:nvPr/>
        </p:nvSpPr>
        <p:spPr>
          <a:xfrm>
            <a:off x="2468210" y="5726028"/>
            <a:ext cx="751193" cy="461665"/>
          </a:xfrm>
          <a:prstGeom prst="rect">
            <a:avLst/>
          </a:prstGeom>
          <a:noFill/>
        </p:spPr>
        <p:txBody>
          <a:bodyPr wrap="square" rtlCol="0">
            <a:spAutoFit/>
          </a:bodyPr>
          <a:lstStyle/>
          <a:p>
            <a:r>
              <a:rPr lang="en-US" sz="2400" dirty="0"/>
              <a:t>7</a:t>
            </a:r>
            <a:r>
              <a:rPr lang="en-US" sz="2400" dirty="0" smtClean="0"/>
              <a:t>0 </a:t>
            </a:r>
            <a:endParaRPr lang="en-US" sz="2400" dirty="0"/>
          </a:p>
        </p:txBody>
      </p:sp>
      <p:sp>
        <p:nvSpPr>
          <p:cNvPr id="15" name="TextBox 14"/>
          <p:cNvSpPr txBox="1"/>
          <p:nvPr/>
        </p:nvSpPr>
        <p:spPr>
          <a:xfrm>
            <a:off x="3380376" y="6222002"/>
            <a:ext cx="2486095" cy="461665"/>
          </a:xfrm>
          <a:prstGeom prst="rect">
            <a:avLst/>
          </a:prstGeom>
          <a:noFill/>
        </p:spPr>
        <p:txBody>
          <a:bodyPr wrap="square" rtlCol="0">
            <a:spAutoFit/>
          </a:bodyPr>
          <a:lstStyle/>
          <a:p>
            <a:pPr algn="ctr"/>
            <a:r>
              <a:rPr lang="en-US" sz="2400" dirty="0" smtClean="0"/>
              <a:t>Standard Scores</a:t>
            </a:r>
            <a:endParaRPr lang="en-US" sz="2400" dirty="0"/>
          </a:p>
        </p:txBody>
      </p:sp>
    </p:spTree>
    <p:extLst>
      <p:ext uri="{BB962C8B-B14F-4D97-AF65-F5344CB8AC3E}">
        <p14:creationId xmlns:p14="http://schemas.microsoft.com/office/powerpoint/2010/main" val="23612975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020" y="1055421"/>
            <a:ext cx="6528235" cy="1815882"/>
          </a:xfrm>
          <a:prstGeom prst="rect">
            <a:avLst/>
          </a:prstGeom>
          <a:noFill/>
        </p:spPr>
        <p:txBody>
          <a:bodyPr wrap="square" rtlCol="0">
            <a:spAutoFit/>
          </a:bodyPr>
          <a:lstStyle/>
          <a:p>
            <a:pPr algn="ctr"/>
            <a:r>
              <a:rPr lang="en-US" sz="2800" dirty="0" smtClean="0"/>
              <a:t>Fundamentally, these problems arise from an underlying weakness or lack of talent in phonological language processing.</a:t>
            </a:r>
            <a:endParaRPr lang="en-US" sz="2800" dirty="0"/>
          </a:p>
        </p:txBody>
      </p:sp>
      <p:sp>
        <p:nvSpPr>
          <p:cNvPr id="3" name="TextBox 2"/>
          <p:cNvSpPr txBox="1"/>
          <p:nvPr/>
        </p:nvSpPr>
        <p:spPr>
          <a:xfrm>
            <a:off x="1877985" y="3720806"/>
            <a:ext cx="5365673" cy="1384995"/>
          </a:xfrm>
          <a:prstGeom prst="rect">
            <a:avLst/>
          </a:prstGeom>
          <a:noFill/>
        </p:spPr>
        <p:txBody>
          <a:bodyPr wrap="square" rtlCol="0">
            <a:spAutoFit/>
          </a:bodyPr>
          <a:lstStyle/>
          <a:p>
            <a:pPr algn="ctr"/>
            <a:r>
              <a:rPr lang="en-US" sz="2800" dirty="0" smtClean="0">
                <a:solidFill>
                  <a:srgbClr val="3366FF"/>
                </a:solidFill>
              </a:rPr>
              <a:t>A lack of talent in language processing that is not necessarily related to a person’s IQ. </a:t>
            </a:r>
          </a:p>
        </p:txBody>
      </p:sp>
    </p:spTree>
    <p:extLst>
      <p:ext uri="{BB962C8B-B14F-4D97-AF65-F5344CB8AC3E}">
        <p14:creationId xmlns:p14="http://schemas.microsoft.com/office/powerpoint/2010/main" val="40911686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Text Box 2"/>
          <p:cNvSpPr txBox="1">
            <a:spLocks noChangeArrowheads="1"/>
          </p:cNvSpPr>
          <p:nvPr/>
        </p:nvSpPr>
        <p:spPr bwMode="auto">
          <a:xfrm>
            <a:off x="127000" y="304800"/>
            <a:ext cx="886177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4400" b="1" dirty="0" smtClean="0">
                <a:solidFill>
                  <a:srgbClr val="3366FF"/>
                </a:solidFill>
                <a:latin typeface="+mj-lt"/>
              </a:rPr>
              <a:t>PHONEMIC AWARENESS</a:t>
            </a:r>
            <a:endParaRPr lang="en-US" sz="4400" b="1" dirty="0">
              <a:solidFill>
                <a:srgbClr val="3366FF"/>
              </a:solidFill>
              <a:latin typeface="+mj-lt"/>
            </a:endParaRPr>
          </a:p>
        </p:txBody>
      </p:sp>
      <p:sp>
        <p:nvSpPr>
          <p:cNvPr id="418819" name="Text Box 3"/>
          <p:cNvSpPr txBox="1">
            <a:spLocks noChangeArrowheads="1"/>
          </p:cNvSpPr>
          <p:nvPr/>
        </p:nvSpPr>
        <p:spPr bwMode="auto">
          <a:xfrm>
            <a:off x="304800" y="1383623"/>
            <a:ext cx="630773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buFontTx/>
              <a:buAutoNum type="arabicPeriod"/>
              <a:defRPr/>
            </a:pPr>
            <a:r>
              <a:rPr lang="en-US" sz="2800" dirty="0" smtClean="0">
                <a:latin typeface="+mn-lt"/>
                <a:cs typeface="+mn-cs"/>
              </a:rPr>
              <a:t>Understanding that words are made up of small reusable chunks of sound. </a:t>
            </a:r>
          </a:p>
          <a:p>
            <a:pPr>
              <a:spcBef>
                <a:spcPct val="50000"/>
              </a:spcBef>
              <a:buFontTx/>
              <a:buAutoNum type="arabicPeriod"/>
              <a:defRPr/>
            </a:pPr>
            <a:r>
              <a:rPr lang="en-US" sz="2800" dirty="0" smtClean="0">
                <a:latin typeface="+mn-lt"/>
                <a:cs typeface="+mn-cs"/>
              </a:rPr>
              <a:t>Awareness of the critical distinctive features of phonemes so that their identity, order, and number can be specified in words.</a:t>
            </a:r>
          </a:p>
          <a:p>
            <a:pPr>
              <a:spcBef>
                <a:spcPct val="50000"/>
              </a:spcBef>
              <a:buFontTx/>
              <a:buAutoNum type="arabicPeriod"/>
              <a:defRPr/>
            </a:pPr>
            <a:r>
              <a:rPr lang="en-US" sz="2800" dirty="0" smtClean="0">
                <a:latin typeface="+mn-lt"/>
                <a:cs typeface="+mn-cs"/>
              </a:rPr>
              <a:t>Awareness of way phonemes are co-articulated when they are blended.</a:t>
            </a:r>
          </a:p>
        </p:txBody>
      </p:sp>
      <p:sp>
        <p:nvSpPr>
          <p:cNvPr id="5" name="AutoShape 6"/>
          <p:cNvSpPr>
            <a:spLocks noChangeArrowheads="1"/>
          </p:cNvSpPr>
          <p:nvPr/>
        </p:nvSpPr>
        <p:spPr bwMode="auto">
          <a:xfrm>
            <a:off x="127000" y="1014545"/>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phonemic awareness girl.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776" y="3548074"/>
            <a:ext cx="2973223" cy="3309926"/>
          </a:xfrm>
          <a:prstGeom prst="rect">
            <a:avLst/>
          </a:prstGeom>
        </p:spPr>
      </p:pic>
    </p:spTree>
    <p:extLst>
      <p:ext uri="{BB962C8B-B14F-4D97-AF65-F5344CB8AC3E}">
        <p14:creationId xmlns:p14="http://schemas.microsoft.com/office/powerpoint/2010/main" val="29092863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127000" y="131948"/>
            <a:ext cx="8861778" cy="1143000"/>
          </a:xfrm>
        </p:spPr>
        <p:txBody>
          <a:bodyPr>
            <a:normAutofit fontScale="90000"/>
          </a:bodyPr>
          <a:lstStyle/>
          <a:p>
            <a:pPr eaLnBrk="1" hangingPunct="1">
              <a:defRPr/>
            </a:pPr>
            <a:r>
              <a:rPr lang="en-US" dirty="0" smtClean="0">
                <a:solidFill>
                  <a:srgbClr val="3366FF"/>
                </a:solidFill>
                <a:cs typeface="+mj-cs"/>
              </a:rPr>
              <a:t>Phonemic Awareness is Difficult because: </a:t>
            </a:r>
          </a:p>
        </p:txBody>
      </p:sp>
      <p:sp>
        <p:nvSpPr>
          <p:cNvPr id="38915" name="Rectangle 1027"/>
          <p:cNvSpPr>
            <a:spLocks noGrp="1" noChangeArrowheads="1"/>
          </p:cNvSpPr>
          <p:nvPr>
            <p:ph idx="1"/>
          </p:nvPr>
        </p:nvSpPr>
        <p:spPr>
          <a:xfrm>
            <a:off x="457200" y="1600200"/>
            <a:ext cx="5409869" cy="4525963"/>
          </a:xfrm>
        </p:spPr>
        <p:txBody>
          <a:bodyPr>
            <a:normAutofit/>
          </a:bodyPr>
          <a:lstStyle/>
          <a:p>
            <a:pPr eaLnBrk="1" hangingPunct="1">
              <a:lnSpc>
                <a:spcPct val="90000"/>
              </a:lnSpc>
              <a:defRPr/>
            </a:pPr>
            <a:r>
              <a:rPr lang="en-US" sz="2800" dirty="0"/>
              <a:t>T</a:t>
            </a:r>
            <a:r>
              <a:rPr lang="en-US" sz="2800" dirty="0" smtClean="0">
                <a:cs typeface="+mn-cs"/>
              </a:rPr>
              <a:t>here are 26 letters in the English language and  there are approximately 40 sounds in the English language.</a:t>
            </a:r>
          </a:p>
          <a:p>
            <a:pPr eaLnBrk="1" hangingPunct="1">
              <a:lnSpc>
                <a:spcPct val="90000"/>
              </a:lnSpc>
              <a:defRPr/>
            </a:pPr>
            <a:r>
              <a:rPr lang="en-US" sz="2800" dirty="0" smtClean="0">
                <a:cs typeface="+mn-cs"/>
              </a:rPr>
              <a:t>Sounds are represented in 250 different spellings.</a:t>
            </a:r>
          </a:p>
          <a:p>
            <a:pPr marL="0" indent="0" eaLnBrk="1" hangingPunct="1">
              <a:lnSpc>
                <a:spcPct val="90000"/>
              </a:lnSpc>
              <a:buNone/>
              <a:defRPr/>
            </a:pPr>
            <a:r>
              <a:rPr lang="en-US" sz="2800" dirty="0" smtClean="0">
                <a:cs typeface="+mn-cs"/>
              </a:rPr>
              <a:t> 	(e.g., /f/ as in </a:t>
            </a:r>
            <a:r>
              <a:rPr lang="en-US" sz="2800" dirty="0" err="1" smtClean="0">
                <a:cs typeface="+mn-cs"/>
              </a:rPr>
              <a:t>ph</a:t>
            </a:r>
            <a:r>
              <a:rPr lang="en-US" sz="2800" dirty="0" smtClean="0">
                <a:cs typeface="+mn-cs"/>
              </a:rPr>
              <a:t>, f, </a:t>
            </a:r>
            <a:r>
              <a:rPr lang="en-US" sz="2800" dirty="0" err="1" smtClean="0">
                <a:cs typeface="+mn-cs"/>
              </a:rPr>
              <a:t>gh</a:t>
            </a:r>
            <a:r>
              <a:rPr lang="en-US" sz="2800" dirty="0" smtClean="0">
                <a:cs typeface="+mn-cs"/>
              </a:rPr>
              <a:t>, </a:t>
            </a:r>
            <a:r>
              <a:rPr lang="en-US" sz="2800" dirty="0" err="1" smtClean="0">
                <a:cs typeface="+mn-cs"/>
              </a:rPr>
              <a:t>ff</a:t>
            </a:r>
            <a:r>
              <a:rPr lang="en-US" sz="2800" dirty="0" smtClean="0">
                <a:cs typeface="+mn-cs"/>
              </a:rPr>
              <a:t>)</a:t>
            </a:r>
          </a:p>
          <a:p>
            <a:pPr>
              <a:defRPr/>
            </a:pPr>
            <a:r>
              <a:rPr lang="en-US" sz="2800" dirty="0"/>
              <a:t>It requires readers to notice how letters represent sounds</a:t>
            </a:r>
            <a:r>
              <a:rPr lang="en-US" sz="2800" dirty="0" smtClean="0"/>
              <a:t>.</a:t>
            </a:r>
            <a:endParaRPr lang="en-US" sz="2800" dirty="0"/>
          </a:p>
          <a:p>
            <a:pPr eaLnBrk="1" hangingPunct="1">
              <a:lnSpc>
                <a:spcPct val="90000"/>
              </a:lnSpc>
              <a:defRPr/>
            </a:pPr>
            <a:endParaRPr lang="en-US" sz="2800" dirty="0" smtClean="0">
              <a:cs typeface="+mn-cs"/>
            </a:endParaRPr>
          </a:p>
        </p:txBody>
      </p:sp>
      <p:sp>
        <p:nvSpPr>
          <p:cNvPr id="4" name="AutoShape 6"/>
          <p:cNvSpPr>
            <a:spLocks noChangeArrowheads="1"/>
          </p:cNvSpPr>
          <p:nvPr/>
        </p:nvSpPr>
        <p:spPr bwMode="auto">
          <a:xfrm>
            <a:off x="127000" y="1032377"/>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86" y="2157676"/>
            <a:ext cx="2790392" cy="3419842"/>
          </a:xfrm>
          <a:prstGeom prst="rect">
            <a:avLst/>
          </a:prstGeom>
        </p:spPr>
      </p:pic>
    </p:spTree>
    <p:extLst>
      <p:ext uri="{BB962C8B-B14F-4D97-AF65-F5344CB8AC3E}">
        <p14:creationId xmlns:p14="http://schemas.microsoft.com/office/powerpoint/2010/main" val="3092997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127000" y="25029"/>
            <a:ext cx="8840034" cy="1143000"/>
          </a:xfrm>
        </p:spPr>
        <p:txBody>
          <a:bodyPr>
            <a:normAutofit/>
          </a:bodyPr>
          <a:lstStyle/>
          <a:p>
            <a:pPr eaLnBrk="1" hangingPunct="1">
              <a:defRPr/>
            </a:pPr>
            <a:r>
              <a:rPr lang="en-US" b="1" dirty="0" smtClean="0">
                <a:solidFill>
                  <a:srgbClr val="3366FF"/>
                </a:solidFill>
                <a:cs typeface="+mj-cs"/>
              </a:rPr>
              <a:t>Children Lacking PA Skills Cannot…</a:t>
            </a:r>
          </a:p>
        </p:txBody>
      </p:sp>
      <p:sp>
        <p:nvSpPr>
          <p:cNvPr id="40963" name="Rectangle 1027"/>
          <p:cNvSpPr>
            <a:spLocks noGrp="1" noChangeArrowheads="1"/>
          </p:cNvSpPr>
          <p:nvPr>
            <p:ph idx="1"/>
          </p:nvPr>
        </p:nvSpPr>
        <p:spPr>
          <a:xfrm>
            <a:off x="127000" y="1600200"/>
            <a:ext cx="5988557" cy="4525963"/>
          </a:xfrm>
        </p:spPr>
        <p:txBody>
          <a:bodyPr>
            <a:normAutofit fontScale="92500"/>
          </a:bodyPr>
          <a:lstStyle/>
          <a:p>
            <a:pPr eaLnBrk="1" hangingPunct="1">
              <a:defRPr/>
            </a:pPr>
            <a:r>
              <a:rPr lang="en-US" sz="2400" dirty="0"/>
              <a:t>G</a:t>
            </a:r>
            <a:r>
              <a:rPr lang="en-US" sz="2400" dirty="0" smtClean="0"/>
              <a:t>roup words with similar and dissimilar sounds </a:t>
            </a:r>
          </a:p>
          <a:p>
            <a:pPr marL="0" indent="0" eaLnBrk="1" hangingPunct="1">
              <a:buNone/>
              <a:defRPr/>
            </a:pPr>
            <a:r>
              <a:rPr lang="en-US" sz="2400" dirty="0"/>
              <a:t>	</a:t>
            </a:r>
            <a:r>
              <a:rPr lang="en-US" sz="2400" dirty="0" smtClean="0">
                <a:solidFill>
                  <a:srgbClr val="3366FF"/>
                </a:solidFill>
              </a:rPr>
              <a:t>(e.g., mat, mug, sun)</a:t>
            </a:r>
          </a:p>
          <a:p>
            <a:pPr eaLnBrk="1" hangingPunct="1">
              <a:defRPr/>
            </a:pPr>
            <a:r>
              <a:rPr lang="en-US" sz="2400" dirty="0" smtClean="0"/>
              <a:t>Blend and split syllables </a:t>
            </a:r>
          </a:p>
          <a:p>
            <a:pPr marL="0" indent="0" eaLnBrk="1" hangingPunct="1">
              <a:buNone/>
              <a:defRPr/>
            </a:pPr>
            <a:r>
              <a:rPr lang="en-US" sz="2400" dirty="0"/>
              <a:t>	</a:t>
            </a:r>
            <a:r>
              <a:rPr lang="en-US" sz="2400" dirty="0" smtClean="0">
                <a:solidFill>
                  <a:srgbClr val="3366FF"/>
                </a:solidFill>
              </a:rPr>
              <a:t>(e.g., f </a:t>
            </a:r>
            <a:r>
              <a:rPr lang="en-US" sz="2400" dirty="0" err="1" smtClean="0">
                <a:solidFill>
                  <a:srgbClr val="3366FF"/>
                </a:solidFill>
              </a:rPr>
              <a:t>oot</a:t>
            </a:r>
            <a:r>
              <a:rPr lang="en-US" sz="2400" dirty="0" smtClean="0">
                <a:solidFill>
                  <a:srgbClr val="3366FF"/>
                </a:solidFill>
              </a:rPr>
              <a:t>)</a:t>
            </a:r>
          </a:p>
          <a:p>
            <a:pPr eaLnBrk="1" hangingPunct="1">
              <a:defRPr/>
            </a:pPr>
            <a:r>
              <a:rPr lang="en-US" sz="2400" dirty="0" smtClean="0"/>
              <a:t>Blend sounds into words </a:t>
            </a:r>
          </a:p>
          <a:p>
            <a:pPr marL="0" indent="0" eaLnBrk="1" hangingPunct="1">
              <a:buNone/>
              <a:defRPr/>
            </a:pPr>
            <a:r>
              <a:rPr lang="en-US" sz="2400" dirty="0"/>
              <a:t>	</a:t>
            </a:r>
            <a:r>
              <a:rPr lang="en-US" sz="2400" dirty="0" smtClean="0">
                <a:solidFill>
                  <a:srgbClr val="3366FF"/>
                </a:solidFill>
              </a:rPr>
              <a:t>(e.g., </a:t>
            </a:r>
            <a:r>
              <a:rPr lang="en-US" sz="2400" dirty="0" err="1" smtClean="0">
                <a:solidFill>
                  <a:srgbClr val="3366FF"/>
                </a:solidFill>
              </a:rPr>
              <a:t>m_a_n</a:t>
            </a:r>
            <a:r>
              <a:rPr lang="en-US" sz="2400" dirty="0" smtClean="0">
                <a:solidFill>
                  <a:srgbClr val="3366FF"/>
                </a:solidFill>
              </a:rPr>
              <a:t>)</a:t>
            </a:r>
          </a:p>
          <a:p>
            <a:pPr eaLnBrk="1" hangingPunct="1">
              <a:defRPr/>
            </a:pPr>
            <a:r>
              <a:rPr lang="en-US" sz="2400" dirty="0" smtClean="0"/>
              <a:t>Segment a word as a sequence of sounds</a:t>
            </a:r>
          </a:p>
          <a:p>
            <a:pPr marL="0" indent="0" eaLnBrk="1" hangingPunct="1">
              <a:buNone/>
              <a:defRPr/>
            </a:pPr>
            <a:r>
              <a:rPr lang="en-US" sz="2400" dirty="0"/>
              <a:t>	</a:t>
            </a:r>
            <a:r>
              <a:rPr lang="en-US" sz="2400" dirty="0" smtClean="0">
                <a:solidFill>
                  <a:srgbClr val="3366FF"/>
                </a:solidFill>
              </a:rPr>
              <a:t>(e.g., fish is made up of three phonemes</a:t>
            </a:r>
          </a:p>
          <a:p>
            <a:pPr marL="0" indent="0" eaLnBrk="1" hangingPunct="1">
              <a:buNone/>
              <a:defRPr/>
            </a:pPr>
            <a:r>
              <a:rPr lang="en-US" sz="2400" dirty="0">
                <a:solidFill>
                  <a:srgbClr val="3366FF"/>
                </a:solidFill>
              </a:rPr>
              <a:t>	</a:t>
            </a:r>
            <a:r>
              <a:rPr lang="en-US" sz="2400" dirty="0" smtClean="0">
                <a:solidFill>
                  <a:srgbClr val="3366FF"/>
                </a:solidFill>
              </a:rPr>
              <a:t>/f/, /</a:t>
            </a:r>
            <a:r>
              <a:rPr lang="en-US" sz="2400" dirty="0" err="1" smtClean="0">
                <a:solidFill>
                  <a:srgbClr val="3366FF"/>
                </a:solidFill>
              </a:rPr>
              <a:t>i</a:t>
            </a:r>
            <a:r>
              <a:rPr lang="en-US" sz="2400" dirty="0" smtClean="0">
                <a:solidFill>
                  <a:srgbClr val="3366FF"/>
                </a:solidFill>
              </a:rPr>
              <a:t>/, /</a:t>
            </a:r>
            <a:r>
              <a:rPr lang="en-US" sz="2400" dirty="0" err="1" smtClean="0">
                <a:solidFill>
                  <a:srgbClr val="3366FF"/>
                </a:solidFill>
              </a:rPr>
              <a:t>sh</a:t>
            </a:r>
            <a:r>
              <a:rPr lang="en-US" sz="2400" dirty="0" smtClean="0">
                <a:solidFill>
                  <a:srgbClr val="3366FF"/>
                </a:solidFill>
              </a:rPr>
              <a:t>/)</a:t>
            </a:r>
          </a:p>
          <a:p>
            <a:pPr eaLnBrk="1" hangingPunct="1">
              <a:defRPr/>
            </a:pPr>
            <a:r>
              <a:rPr lang="en-US" sz="2400" dirty="0" smtClean="0"/>
              <a:t>Detect and manipulate sounds within words </a:t>
            </a:r>
          </a:p>
          <a:p>
            <a:pPr marL="0" indent="0" eaLnBrk="1" hangingPunct="1">
              <a:buNone/>
              <a:defRPr/>
            </a:pPr>
            <a:r>
              <a:rPr lang="en-US" sz="2400" dirty="0"/>
              <a:t>	</a:t>
            </a:r>
            <a:r>
              <a:rPr lang="en-US" sz="2400" dirty="0" smtClean="0">
                <a:solidFill>
                  <a:srgbClr val="3366FF"/>
                </a:solidFill>
              </a:rPr>
              <a:t>(</a:t>
            </a:r>
            <a:r>
              <a:rPr lang="en-US" sz="2400" dirty="0">
                <a:solidFill>
                  <a:srgbClr val="3366FF"/>
                </a:solidFill>
              </a:rPr>
              <a:t>e</a:t>
            </a:r>
            <a:r>
              <a:rPr lang="en-US" sz="2400" dirty="0" smtClean="0">
                <a:solidFill>
                  <a:srgbClr val="3366FF"/>
                </a:solidFill>
              </a:rPr>
              <a:t>.g., change r in run to s for sun)</a:t>
            </a:r>
          </a:p>
        </p:txBody>
      </p:sp>
      <p:sp>
        <p:nvSpPr>
          <p:cNvPr id="4" name="AutoShape 6"/>
          <p:cNvSpPr>
            <a:spLocks noChangeArrowheads="1"/>
          </p:cNvSpPr>
          <p:nvPr/>
        </p:nvSpPr>
        <p:spPr bwMode="auto">
          <a:xfrm>
            <a:off x="127000" y="939177"/>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453974ebcdbd02bb9f48794295e501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834" y="2471227"/>
            <a:ext cx="2997200" cy="3654936"/>
          </a:xfrm>
          <a:prstGeom prst="rect">
            <a:avLst/>
          </a:prstGeom>
        </p:spPr>
      </p:pic>
    </p:spTree>
    <p:extLst>
      <p:ext uri="{BB962C8B-B14F-4D97-AF65-F5344CB8AC3E}">
        <p14:creationId xmlns:p14="http://schemas.microsoft.com/office/powerpoint/2010/main" val="2488322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What is Reading </a:t>
            </a:r>
            <a:r>
              <a:rPr lang="en-US" b="1" dirty="0">
                <a:solidFill>
                  <a:srgbClr val="3366FF"/>
                </a:solidFill>
              </a:rPr>
              <a:t>F</a:t>
            </a:r>
            <a:r>
              <a:rPr lang="en-US" b="1" dirty="0" smtClean="0">
                <a:solidFill>
                  <a:srgbClr val="3366FF"/>
                </a:solidFill>
              </a:rPr>
              <a:t>luency?</a:t>
            </a:r>
            <a:endParaRPr lang="en-US" b="1" dirty="0">
              <a:solidFill>
                <a:srgbClr val="3366FF"/>
              </a:solidFill>
            </a:endParaRPr>
          </a:p>
        </p:txBody>
      </p:sp>
      <p:sp>
        <p:nvSpPr>
          <p:cNvPr id="3" name="Content Placeholder 2"/>
          <p:cNvSpPr>
            <a:spLocks noGrp="1"/>
          </p:cNvSpPr>
          <p:nvPr>
            <p:ph idx="1"/>
          </p:nvPr>
        </p:nvSpPr>
        <p:spPr>
          <a:xfrm>
            <a:off x="457200" y="1967734"/>
            <a:ext cx="8229600" cy="4158429"/>
          </a:xfrm>
        </p:spPr>
        <p:txBody>
          <a:bodyPr/>
          <a:lstStyle/>
          <a:p>
            <a:r>
              <a:rPr lang="en-US" dirty="0" smtClean="0">
                <a:solidFill>
                  <a:srgbClr val="000000"/>
                </a:solidFill>
              </a:rPr>
              <a:t>Accurate reading at a conversational rate with appropriate prosody.</a:t>
            </a:r>
          </a:p>
          <a:p>
            <a:pPr marL="0" indent="0">
              <a:buNone/>
            </a:pPr>
            <a:r>
              <a:rPr lang="en-US" dirty="0">
                <a:solidFill>
                  <a:srgbClr val="000000"/>
                </a:solidFill>
              </a:rPr>
              <a:t>	</a:t>
            </a:r>
            <a:r>
              <a:rPr lang="en-US" dirty="0" smtClean="0">
                <a:solidFill>
                  <a:srgbClr val="000000"/>
                </a:solidFill>
              </a:rPr>
              <a:t>(Hudson, Lane, &amp; Pullen, 2005)</a:t>
            </a:r>
          </a:p>
          <a:p>
            <a:pPr marL="0" indent="0">
              <a:buNone/>
            </a:pPr>
            <a:endParaRPr lang="en-US" dirty="0" smtClean="0">
              <a:solidFill>
                <a:srgbClr val="000000"/>
              </a:solidFill>
            </a:endParaRPr>
          </a:p>
          <a:p>
            <a:r>
              <a:rPr lang="en-US" dirty="0" smtClean="0">
                <a:solidFill>
                  <a:srgbClr val="000000"/>
                </a:solidFill>
              </a:rPr>
              <a:t>Decoding and comprehending text at the same time.</a:t>
            </a:r>
          </a:p>
          <a:p>
            <a:pPr marL="0" indent="0">
              <a:buNone/>
            </a:pPr>
            <a:r>
              <a:rPr lang="en-US" dirty="0">
                <a:solidFill>
                  <a:srgbClr val="000000"/>
                </a:solidFill>
              </a:rPr>
              <a:t>	</a:t>
            </a:r>
            <a:r>
              <a:rPr lang="en-US" dirty="0" smtClean="0">
                <a:solidFill>
                  <a:srgbClr val="000000"/>
                </a:solidFill>
              </a:rPr>
              <a:t>(Samuels, 2006)</a:t>
            </a:r>
          </a:p>
        </p:txBody>
      </p:sp>
      <p:sp>
        <p:nvSpPr>
          <p:cNvPr id="4" name="AutoShape 6"/>
          <p:cNvSpPr>
            <a:spLocks noChangeArrowheads="1"/>
          </p:cNvSpPr>
          <p:nvPr/>
        </p:nvSpPr>
        <p:spPr bwMode="auto">
          <a:xfrm>
            <a:off x="317512" y="1169913"/>
            <a:ext cx="8544266"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521956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56" y="274638"/>
            <a:ext cx="7834656" cy="887398"/>
          </a:xfrm>
        </p:spPr>
        <p:txBody>
          <a:bodyPr>
            <a:normAutofit fontScale="90000"/>
          </a:bodyPr>
          <a:lstStyle/>
          <a:p>
            <a:r>
              <a:rPr lang="en-US" sz="5400" b="1" dirty="0" smtClean="0">
                <a:solidFill>
                  <a:srgbClr val="3366FF"/>
                </a:solidFill>
              </a:rPr>
              <a:t>Who is Nathan?</a:t>
            </a:r>
            <a:endParaRPr lang="en-US" sz="5400" b="1" dirty="0">
              <a:solidFill>
                <a:srgbClr val="3366FF"/>
              </a:solidFill>
            </a:endParaRPr>
          </a:p>
        </p:txBody>
      </p:sp>
      <p:sp>
        <p:nvSpPr>
          <p:cNvPr id="3" name="Content Placeholder 2"/>
          <p:cNvSpPr>
            <a:spLocks noGrp="1"/>
          </p:cNvSpPr>
          <p:nvPr>
            <p:ph idx="1"/>
          </p:nvPr>
        </p:nvSpPr>
        <p:spPr>
          <a:xfrm>
            <a:off x="656456" y="1600200"/>
            <a:ext cx="7834656" cy="4525963"/>
          </a:xfrm>
        </p:spPr>
        <p:txBody>
          <a:bodyPr/>
          <a:lstStyle/>
          <a:p>
            <a:r>
              <a:rPr lang="en-US" dirty="0" smtClean="0"/>
              <a:t>How does Nathan struggle with learning to read?</a:t>
            </a:r>
          </a:p>
          <a:p>
            <a:r>
              <a:rPr lang="en-US" dirty="0" smtClean="0"/>
              <a:t>Describe the types of evaluations used to identify Nathan with a LD?</a:t>
            </a:r>
          </a:p>
          <a:p>
            <a:r>
              <a:rPr lang="en-US" dirty="0" smtClean="0"/>
              <a:t>What types of supports and services does Nathan require in a general education setting? </a:t>
            </a:r>
            <a:endParaRPr lang="en-US" dirty="0"/>
          </a:p>
        </p:txBody>
      </p:sp>
      <p:sp>
        <p:nvSpPr>
          <p:cNvPr id="4" name="AutoShape 6"/>
          <p:cNvSpPr>
            <a:spLocks noChangeArrowheads="1"/>
          </p:cNvSpPr>
          <p:nvPr/>
        </p:nvSpPr>
        <p:spPr bwMode="auto">
          <a:xfrm>
            <a:off x="656456" y="1064654"/>
            <a:ext cx="7834656"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0555359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41" y="0"/>
            <a:ext cx="8947259" cy="1600200"/>
          </a:xfrm>
        </p:spPr>
        <p:txBody>
          <a:bodyPr/>
          <a:lstStyle/>
          <a:p>
            <a:r>
              <a:rPr lang="en-US" b="1" dirty="0" smtClean="0">
                <a:solidFill>
                  <a:srgbClr val="3366FF"/>
                </a:solidFill>
              </a:rPr>
              <a:t>Why is Fluency </a:t>
            </a:r>
            <a:r>
              <a:rPr lang="en-US" b="1" dirty="0">
                <a:solidFill>
                  <a:srgbClr val="3366FF"/>
                </a:solidFill>
              </a:rPr>
              <a:t>I</a:t>
            </a:r>
            <a:r>
              <a:rPr lang="en-US" b="1" dirty="0" smtClean="0">
                <a:solidFill>
                  <a:srgbClr val="3366FF"/>
                </a:solidFill>
              </a:rPr>
              <a:t>mportant?</a:t>
            </a:r>
            <a:endParaRPr lang="en-US" b="1" dirty="0">
              <a:solidFill>
                <a:srgbClr val="3366FF"/>
              </a:solidFill>
            </a:endParaRPr>
          </a:p>
        </p:txBody>
      </p:sp>
      <p:sp>
        <p:nvSpPr>
          <p:cNvPr id="3" name="Content Placeholder 2"/>
          <p:cNvSpPr>
            <a:spLocks noGrp="1"/>
          </p:cNvSpPr>
          <p:nvPr>
            <p:ph idx="1"/>
          </p:nvPr>
        </p:nvSpPr>
        <p:spPr>
          <a:xfrm>
            <a:off x="457200" y="1600201"/>
            <a:ext cx="8229600" cy="1888056"/>
          </a:xfrm>
        </p:spPr>
        <p:txBody>
          <a:bodyPr/>
          <a:lstStyle/>
          <a:p>
            <a:pPr marL="0" indent="0">
              <a:buNone/>
            </a:pPr>
            <a:endParaRPr lang="en-US" dirty="0" smtClean="0"/>
          </a:p>
          <a:p>
            <a:pPr marL="0" indent="0" algn="ctr">
              <a:buNone/>
            </a:pPr>
            <a:r>
              <a:rPr lang="en-US" dirty="0" smtClean="0">
                <a:solidFill>
                  <a:srgbClr val="000000"/>
                </a:solidFill>
              </a:rPr>
              <a:t>Because it provides a bridge between word recognition and comprehension </a:t>
            </a:r>
            <a:endParaRPr lang="en-US" dirty="0">
              <a:solidFill>
                <a:srgbClr val="000000"/>
              </a:solidFill>
            </a:endParaRPr>
          </a:p>
        </p:txBody>
      </p:sp>
      <p:pic>
        <p:nvPicPr>
          <p:cNvPr id="4" name="Picture 3"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075" y="3372954"/>
            <a:ext cx="6546120" cy="2413000"/>
          </a:xfrm>
          <a:prstGeom prst="rect">
            <a:avLst/>
          </a:prstGeom>
        </p:spPr>
      </p:pic>
      <p:sp>
        <p:nvSpPr>
          <p:cNvPr id="5" name="AutoShape 6"/>
          <p:cNvSpPr>
            <a:spLocks noChangeArrowheads="1"/>
          </p:cNvSpPr>
          <p:nvPr/>
        </p:nvSpPr>
        <p:spPr bwMode="auto">
          <a:xfrm>
            <a:off x="457200" y="1197875"/>
            <a:ext cx="8229600" cy="45719"/>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6284838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3366FF"/>
                </a:solidFill>
              </a:rPr>
              <a:t>Current Hypothesis </a:t>
            </a:r>
            <a:r>
              <a:rPr lang="en-US" b="1" dirty="0">
                <a:solidFill>
                  <a:srgbClr val="3366FF"/>
                </a:solidFill>
              </a:rPr>
              <a:t>A</a:t>
            </a:r>
            <a:r>
              <a:rPr lang="en-US" b="1" dirty="0" smtClean="0">
                <a:solidFill>
                  <a:srgbClr val="3366FF"/>
                </a:solidFill>
              </a:rPr>
              <a:t>bout the Persistent </a:t>
            </a:r>
            <a:r>
              <a:rPr lang="en-US" b="1" dirty="0">
                <a:solidFill>
                  <a:srgbClr val="3366FF"/>
                </a:solidFill>
              </a:rPr>
              <a:t>F</a:t>
            </a:r>
            <a:r>
              <a:rPr lang="en-US" b="1" dirty="0" smtClean="0">
                <a:solidFill>
                  <a:srgbClr val="3366FF"/>
                </a:solidFill>
              </a:rPr>
              <a:t>luency </a:t>
            </a:r>
            <a:r>
              <a:rPr lang="en-US" b="1" dirty="0">
                <a:solidFill>
                  <a:srgbClr val="3366FF"/>
                </a:solidFill>
              </a:rPr>
              <a:t>G</a:t>
            </a:r>
            <a:r>
              <a:rPr lang="en-US" b="1" dirty="0" smtClean="0">
                <a:solidFill>
                  <a:srgbClr val="3366FF"/>
                </a:solidFill>
              </a:rPr>
              <a:t>ap</a:t>
            </a:r>
            <a:endParaRPr lang="en-US" b="1" dirty="0">
              <a:solidFill>
                <a:srgbClr val="3366FF"/>
              </a:solidFill>
            </a:endParaRPr>
          </a:p>
        </p:txBody>
      </p:sp>
      <p:sp>
        <p:nvSpPr>
          <p:cNvPr id="3" name="Content Placeholder 2"/>
          <p:cNvSpPr>
            <a:spLocks noGrp="1"/>
          </p:cNvSpPr>
          <p:nvPr>
            <p:ph idx="1"/>
          </p:nvPr>
        </p:nvSpPr>
        <p:spPr>
          <a:xfrm>
            <a:off x="600284" y="2065301"/>
            <a:ext cx="8229600" cy="4525963"/>
          </a:xfrm>
        </p:spPr>
        <p:txBody>
          <a:bodyPr>
            <a:normAutofit fontScale="85000" lnSpcReduction="10000"/>
          </a:bodyPr>
          <a:lstStyle/>
          <a:p>
            <a:pPr>
              <a:buFont typeface="Wingdings" charset="2"/>
              <a:buChar char="²"/>
            </a:pPr>
            <a:r>
              <a:rPr lang="en-US" dirty="0" smtClean="0"/>
              <a:t>Children who struggle initially miss out on the hundreds of thousands of opportunities to learn words.</a:t>
            </a:r>
          </a:p>
          <a:p>
            <a:pPr>
              <a:buFont typeface="Wingdings" charset="2"/>
              <a:buChar char="²"/>
            </a:pPr>
            <a:r>
              <a:rPr lang="en-US" dirty="0" smtClean="0"/>
              <a:t>By 3</a:t>
            </a:r>
            <a:r>
              <a:rPr lang="en-US" baseline="30000" dirty="0" smtClean="0"/>
              <a:t>rd</a:t>
            </a:r>
            <a:r>
              <a:rPr lang="en-US" dirty="0" smtClean="0"/>
              <a:t> or 4</a:t>
            </a:r>
            <a:r>
              <a:rPr lang="en-US" baseline="30000" dirty="0" smtClean="0"/>
              <a:t>th</a:t>
            </a:r>
            <a:r>
              <a:rPr lang="en-US" dirty="0" smtClean="0"/>
              <a:t> grade, their sight word vocabulary is very small compared to good readers their own age.</a:t>
            </a:r>
          </a:p>
          <a:p>
            <a:pPr>
              <a:buFont typeface="Wingdings" charset="2"/>
              <a:buChar char="²"/>
            </a:pPr>
            <a:r>
              <a:rPr lang="en-US" dirty="0" smtClean="0"/>
              <a:t>Even if they get intense intervention and become accurate readers, they are still very dysfluent because their peers are also learning new sight words. </a:t>
            </a:r>
          </a:p>
          <a:p>
            <a:pPr>
              <a:buFont typeface="Wingdings" charset="2"/>
              <a:buChar char="²"/>
            </a:pPr>
            <a:r>
              <a:rPr lang="en-US" dirty="0" smtClean="0"/>
              <a:t>They are trying to catch up to a moving target.</a:t>
            </a:r>
          </a:p>
          <a:p>
            <a:pPr marL="914400" lvl="2" indent="0">
              <a:buNone/>
            </a:pPr>
            <a:r>
              <a:rPr lang="en-US" dirty="0"/>
              <a:t>	</a:t>
            </a:r>
            <a:r>
              <a:rPr lang="en-US" dirty="0" smtClean="0"/>
              <a:t>		</a:t>
            </a:r>
          </a:p>
          <a:p>
            <a:pPr marL="914400" lvl="2" indent="0">
              <a:buNone/>
            </a:pPr>
            <a:r>
              <a:rPr lang="en-US" dirty="0"/>
              <a:t>	</a:t>
            </a:r>
            <a:r>
              <a:rPr lang="en-US" dirty="0" smtClean="0"/>
              <a:t>		Torgesen, Rashotte, &amp; Alexander, 2001</a:t>
            </a:r>
            <a:endParaRPr lang="en-US" dirty="0"/>
          </a:p>
        </p:txBody>
      </p:sp>
      <p:sp>
        <p:nvSpPr>
          <p:cNvPr id="4" name="AutoShape 6"/>
          <p:cNvSpPr>
            <a:spLocks noChangeArrowheads="1"/>
          </p:cNvSpPr>
          <p:nvPr/>
        </p:nvSpPr>
        <p:spPr bwMode="auto">
          <a:xfrm>
            <a:off x="0" y="1460184"/>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7874086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88"/>
            <a:ext cx="8229600" cy="1600200"/>
          </a:xfrm>
        </p:spPr>
        <p:txBody>
          <a:bodyPr>
            <a:noAutofit/>
          </a:bodyPr>
          <a:lstStyle/>
          <a:p>
            <a:pPr>
              <a:lnSpc>
                <a:spcPct val="100000"/>
              </a:lnSpc>
            </a:pPr>
            <a:r>
              <a:rPr lang="en-US" sz="2800" dirty="0" smtClean="0"/>
              <a:t>Projected growth in “sight vocabulary” of normal readers and disabled children before and after remediation</a:t>
            </a:r>
            <a:endParaRPr lang="en-US" sz="2800" dirty="0"/>
          </a:p>
        </p:txBody>
      </p:sp>
      <p:graphicFrame>
        <p:nvGraphicFramePr>
          <p:cNvPr id="11" name="Chart 10"/>
          <p:cNvGraphicFramePr>
            <a:graphicFrameLocks/>
          </p:cNvGraphicFramePr>
          <p:nvPr>
            <p:extLst>
              <p:ext uri="{D42A27DB-BD31-4B8C-83A1-F6EECF244321}">
                <p14:modId xmlns:p14="http://schemas.microsoft.com/office/powerpoint/2010/main" val="1886112937"/>
              </p:ext>
            </p:extLst>
          </p:nvPr>
        </p:nvGraphicFramePr>
        <p:xfrm>
          <a:off x="128555" y="1770961"/>
          <a:ext cx="8647673" cy="4329014"/>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p:cNvCxnSpPr/>
          <p:nvPr/>
        </p:nvCxnSpPr>
        <p:spPr>
          <a:xfrm>
            <a:off x="8316792" y="2781660"/>
            <a:ext cx="0" cy="96597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422514" y="3023154"/>
            <a:ext cx="0" cy="96597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6456694" y="3309371"/>
            <a:ext cx="17885" cy="101964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720198" y="4329015"/>
            <a:ext cx="0" cy="85864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7899834" y="2069284"/>
            <a:ext cx="1167034" cy="400110"/>
          </a:xfrm>
          <a:prstGeom prst="rect">
            <a:avLst/>
          </a:prstGeom>
          <a:noFill/>
        </p:spPr>
        <p:txBody>
          <a:bodyPr wrap="square" rtlCol="0">
            <a:spAutoFit/>
          </a:bodyPr>
          <a:lstStyle/>
          <a:p>
            <a:pPr algn="ctr"/>
            <a:r>
              <a:rPr lang="en-US" sz="2000" dirty="0" smtClean="0"/>
              <a:t>Average</a:t>
            </a:r>
            <a:endParaRPr lang="en-US" sz="2000" dirty="0"/>
          </a:p>
        </p:txBody>
      </p:sp>
      <p:sp>
        <p:nvSpPr>
          <p:cNvPr id="23" name="TextBox 22"/>
          <p:cNvSpPr txBox="1"/>
          <p:nvPr/>
        </p:nvSpPr>
        <p:spPr>
          <a:xfrm>
            <a:off x="2718607" y="6173247"/>
            <a:ext cx="3595001" cy="461665"/>
          </a:xfrm>
          <a:prstGeom prst="rect">
            <a:avLst/>
          </a:prstGeom>
          <a:noFill/>
        </p:spPr>
        <p:txBody>
          <a:bodyPr wrap="square" rtlCol="0">
            <a:spAutoFit/>
          </a:bodyPr>
          <a:lstStyle/>
          <a:p>
            <a:pPr algn="ctr"/>
            <a:r>
              <a:rPr lang="en-US" sz="2400" dirty="0" smtClean="0"/>
              <a:t>Grade in School</a:t>
            </a:r>
            <a:endParaRPr lang="en-US" sz="2400" dirty="0"/>
          </a:p>
        </p:txBody>
      </p:sp>
    </p:spTree>
    <p:extLst>
      <p:ext uri="{BB962C8B-B14F-4D97-AF65-F5344CB8AC3E}">
        <p14:creationId xmlns:p14="http://schemas.microsoft.com/office/powerpoint/2010/main" val="24001942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980570801"/>
              </p:ext>
            </p:extLst>
          </p:nvPr>
        </p:nvGraphicFramePr>
        <p:xfrm>
          <a:off x="1091020" y="1717295"/>
          <a:ext cx="7154230" cy="381024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18607" y="5711582"/>
            <a:ext cx="3595001" cy="461665"/>
          </a:xfrm>
          <a:prstGeom prst="rect">
            <a:avLst/>
          </a:prstGeom>
          <a:noFill/>
        </p:spPr>
        <p:txBody>
          <a:bodyPr wrap="square" rtlCol="0">
            <a:spAutoFit/>
          </a:bodyPr>
          <a:lstStyle/>
          <a:p>
            <a:pPr algn="ctr"/>
            <a:r>
              <a:rPr lang="en-US" sz="2400" dirty="0" smtClean="0"/>
              <a:t>Grade in School</a:t>
            </a:r>
            <a:endParaRPr lang="en-US" sz="2400" dirty="0"/>
          </a:p>
        </p:txBody>
      </p:sp>
      <p:sp>
        <p:nvSpPr>
          <p:cNvPr id="11" name="TextBox 10"/>
          <p:cNvSpPr txBox="1"/>
          <p:nvPr/>
        </p:nvSpPr>
        <p:spPr>
          <a:xfrm>
            <a:off x="1251990" y="648440"/>
            <a:ext cx="7136344" cy="954107"/>
          </a:xfrm>
          <a:prstGeom prst="rect">
            <a:avLst/>
          </a:prstGeom>
          <a:noFill/>
        </p:spPr>
        <p:txBody>
          <a:bodyPr wrap="square" rtlCol="0">
            <a:spAutoFit/>
          </a:bodyPr>
          <a:lstStyle/>
          <a:p>
            <a:pPr algn="ctr"/>
            <a:r>
              <a:rPr lang="en-US" sz="2800" dirty="0" smtClean="0"/>
              <a:t>But what if the intervention happened earlier? </a:t>
            </a:r>
            <a:endParaRPr lang="en-US" sz="2800" dirty="0"/>
          </a:p>
        </p:txBody>
      </p:sp>
      <p:sp>
        <p:nvSpPr>
          <p:cNvPr id="13" name="TextBox 12"/>
          <p:cNvSpPr txBox="1"/>
          <p:nvPr/>
        </p:nvSpPr>
        <p:spPr>
          <a:xfrm rot="16200000">
            <a:off x="-709794" y="3117999"/>
            <a:ext cx="3201518" cy="400110"/>
          </a:xfrm>
          <a:prstGeom prst="rect">
            <a:avLst/>
          </a:prstGeom>
          <a:noFill/>
        </p:spPr>
        <p:txBody>
          <a:bodyPr wrap="square" rtlCol="0">
            <a:spAutoFit/>
          </a:bodyPr>
          <a:lstStyle/>
          <a:p>
            <a:pPr algn="ctr"/>
            <a:r>
              <a:rPr lang="en-US" sz="2000" dirty="0" smtClean="0"/>
              <a:t>Size of “sight vocabulary”</a:t>
            </a:r>
            <a:endParaRPr lang="en-US" sz="2000" dirty="0"/>
          </a:p>
        </p:txBody>
      </p:sp>
    </p:spTree>
    <p:extLst>
      <p:ext uri="{BB962C8B-B14F-4D97-AF65-F5344CB8AC3E}">
        <p14:creationId xmlns:p14="http://schemas.microsoft.com/office/powerpoint/2010/main" val="176458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222" y="311702"/>
            <a:ext cx="8432187" cy="1143000"/>
          </a:xfrm>
        </p:spPr>
        <p:txBody>
          <a:bodyPr>
            <a:normAutofit fontScale="90000"/>
          </a:bodyPr>
          <a:lstStyle/>
          <a:p>
            <a:r>
              <a:rPr lang="en-US" b="1" dirty="0" smtClean="0">
                <a:solidFill>
                  <a:srgbClr val="3366FF"/>
                </a:solidFill>
              </a:rPr>
              <a:t>Teaching Reading to Students with Reading Difficulties</a:t>
            </a:r>
            <a:endParaRPr lang="en-US" b="1" dirty="0">
              <a:solidFill>
                <a:srgbClr val="3366FF"/>
              </a:solidFill>
            </a:endParaRPr>
          </a:p>
        </p:txBody>
      </p:sp>
      <p:sp>
        <p:nvSpPr>
          <p:cNvPr id="5" name="AutoShape 6"/>
          <p:cNvSpPr>
            <a:spLocks noChangeArrowheads="1"/>
          </p:cNvSpPr>
          <p:nvPr/>
        </p:nvSpPr>
        <p:spPr bwMode="auto">
          <a:xfrm>
            <a:off x="282222" y="1552084"/>
            <a:ext cx="8539089"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Stock_000010622515XSm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2" y="2112278"/>
            <a:ext cx="8539089" cy="3955035"/>
          </a:xfrm>
          <a:prstGeom prst="rect">
            <a:avLst/>
          </a:prstGeom>
        </p:spPr>
      </p:pic>
    </p:spTree>
    <p:extLst>
      <p:ext uri="{BB962C8B-B14F-4D97-AF65-F5344CB8AC3E}">
        <p14:creationId xmlns:p14="http://schemas.microsoft.com/office/powerpoint/2010/main" val="1552756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381000" y="89976"/>
            <a:ext cx="8534400" cy="1143000"/>
          </a:xfrm>
        </p:spPr>
        <p:txBody>
          <a:bodyPr>
            <a:normAutofit/>
          </a:bodyPr>
          <a:lstStyle/>
          <a:p>
            <a:pPr eaLnBrk="1" hangingPunct="1">
              <a:defRPr/>
            </a:pPr>
            <a:r>
              <a:rPr lang="en-US" b="1" dirty="0" smtClean="0">
                <a:solidFill>
                  <a:srgbClr val="3366FF"/>
                </a:solidFill>
                <a:cs typeface="+mj-cs"/>
              </a:rPr>
              <a:t>Phonological Awareness Instruction</a:t>
            </a:r>
          </a:p>
        </p:txBody>
      </p:sp>
      <p:sp>
        <p:nvSpPr>
          <p:cNvPr id="358403" name="Rectangle 3"/>
          <p:cNvSpPr>
            <a:spLocks noGrp="1" noChangeArrowheads="1"/>
          </p:cNvSpPr>
          <p:nvPr>
            <p:ph type="body" idx="1"/>
          </p:nvPr>
        </p:nvSpPr>
        <p:spPr>
          <a:xfrm>
            <a:off x="3276600" y="1383392"/>
            <a:ext cx="5638800" cy="2819400"/>
          </a:xfrm>
          <a:extLst>
            <a:ext uri="{909E8E84-426E-40DD-AFC4-6F175D3DCCD1}">
              <a14:hiddenFill xmlns:a14="http://schemas.microsoft.com/office/drawing/2010/main">
                <a:solidFill>
                  <a:srgbClr val="FF7518"/>
                </a:solidFill>
              </a14:hiddenFill>
            </a:ext>
          </a:extLst>
        </p:spPr>
        <p:txBody>
          <a:bodyPr/>
          <a:lstStyle/>
          <a:p>
            <a:pPr eaLnBrk="1" hangingPunct="1">
              <a:buClr>
                <a:srgbClr val="FA4E19"/>
              </a:buClr>
              <a:buSzPct val="60000"/>
              <a:buFont typeface="Wingdings" charset="0"/>
              <a:buChar char="ü"/>
              <a:defRPr/>
            </a:pPr>
            <a:r>
              <a:rPr lang="en-US" sz="2800" dirty="0" smtClean="0">
                <a:cs typeface="+mn-cs"/>
              </a:rPr>
              <a:t>Most should happen in kindergarten and first grade</a:t>
            </a:r>
          </a:p>
          <a:p>
            <a:pPr eaLnBrk="1" hangingPunct="1">
              <a:buClr>
                <a:srgbClr val="FA4E19"/>
              </a:buClr>
              <a:buSzPct val="60000"/>
              <a:buFont typeface="Wingdings" charset="0"/>
              <a:buChar char="ü"/>
              <a:defRPr/>
            </a:pPr>
            <a:r>
              <a:rPr lang="en-US" sz="2800" dirty="0" smtClean="0">
                <a:cs typeface="+mn-cs"/>
              </a:rPr>
              <a:t>Small-group instruction is best</a:t>
            </a:r>
          </a:p>
          <a:p>
            <a:pPr eaLnBrk="1" hangingPunct="1">
              <a:buClr>
                <a:srgbClr val="FA4E19"/>
              </a:buClr>
              <a:buSzPct val="60000"/>
              <a:buFont typeface="Wingdings" charset="0"/>
              <a:buChar char="ü"/>
              <a:defRPr/>
            </a:pPr>
            <a:r>
              <a:rPr lang="en-US" sz="2800" dirty="0" smtClean="0">
                <a:cs typeface="+mn-cs"/>
              </a:rPr>
              <a:t>More PA instruction is not necessarily better</a:t>
            </a:r>
          </a:p>
        </p:txBody>
      </p:sp>
      <p:pic>
        <p:nvPicPr>
          <p:cNvPr id="532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96" y="1383392"/>
            <a:ext cx="2153549" cy="242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6" name="Text Box 6"/>
          <p:cNvSpPr txBox="1">
            <a:spLocks noChangeArrowheads="1"/>
          </p:cNvSpPr>
          <p:nvPr/>
        </p:nvSpPr>
        <p:spPr bwMode="auto">
          <a:xfrm>
            <a:off x="228600" y="4419600"/>
            <a:ext cx="86106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4488" indent="-344488">
              <a:defRPr sz="2400">
                <a:solidFill>
                  <a:schemeClr val="tx1"/>
                </a:solidFill>
                <a:latin typeface="Times" charset="0"/>
                <a:ea typeface="ＭＳ Ｐゴシック" charset="0"/>
              </a:defRPr>
            </a:lvl1pPr>
            <a:lvl2pPr marL="458788">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spcBef>
                <a:spcPct val="20000"/>
              </a:spcBef>
              <a:buClr>
                <a:srgbClr val="FA4E19"/>
              </a:buClr>
              <a:buSzPct val="60000"/>
              <a:buFont typeface="Wingdings" charset="0"/>
              <a:buChar char="ü"/>
              <a:defRPr/>
            </a:pPr>
            <a:r>
              <a:rPr lang="en-US" sz="2800" smtClean="0">
                <a:solidFill>
                  <a:srgbClr val="000099"/>
                </a:solidFill>
                <a:latin typeface="Arial" charset="0"/>
                <a:cs typeface="+mn-cs"/>
              </a:rPr>
              <a:t>Focus on 1 or 2 skills rather than many at once</a:t>
            </a:r>
          </a:p>
          <a:p>
            <a:pPr eaLnBrk="1" hangingPunct="1">
              <a:spcBef>
                <a:spcPct val="20000"/>
              </a:spcBef>
              <a:buClr>
                <a:srgbClr val="FA4E19"/>
              </a:buClr>
              <a:buSzPct val="60000"/>
              <a:buFont typeface="Wingdings" charset="0"/>
              <a:buChar char="ü"/>
              <a:defRPr/>
            </a:pPr>
            <a:r>
              <a:rPr lang="en-US" sz="2800" smtClean="0">
                <a:solidFill>
                  <a:srgbClr val="000099"/>
                </a:solidFill>
                <a:latin typeface="Arial" charset="0"/>
                <a:cs typeface="+mn-cs"/>
              </a:rPr>
              <a:t>Connection between skills practice and meaningful application is essential</a:t>
            </a:r>
          </a:p>
          <a:p>
            <a:pPr eaLnBrk="1" hangingPunct="1">
              <a:spcBef>
                <a:spcPct val="20000"/>
              </a:spcBef>
              <a:buClr>
                <a:srgbClr val="FA4E19"/>
              </a:buClr>
              <a:buSzPct val="60000"/>
              <a:buFont typeface="Wingdings" charset="0"/>
              <a:buChar char="ü"/>
              <a:defRPr/>
            </a:pPr>
            <a:r>
              <a:rPr lang="en-US" sz="2800" smtClean="0">
                <a:solidFill>
                  <a:srgbClr val="000099"/>
                </a:solidFill>
                <a:latin typeface="Arial" charset="0"/>
                <a:cs typeface="+mn-cs"/>
              </a:rPr>
              <a:t>PA instruction that includes letters is most effective</a:t>
            </a:r>
          </a:p>
        </p:txBody>
      </p:sp>
      <p:sp>
        <p:nvSpPr>
          <p:cNvPr id="7" name="AutoShape 6"/>
          <p:cNvSpPr>
            <a:spLocks noChangeArrowheads="1"/>
          </p:cNvSpPr>
          <p:nvPr/>
        </p:nvSpPr>
        <p:spPr bwMode="auto">
          <a:xfrm>
            <a:off x="127000" y="1038212"/>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3252547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ext Box 2"/>
          <p:cNvSpPr txBox="1">
            <a:spLocks noChangeArrowheads="1"/>
          </p:cNvSpPr>
          <p:nvPr/>
        </p:nvSpPr>
        <p:spPr bwMode="auto">
          <a:xfrm>
            <a:off x="127000" y="146384"/>
            <a:ext cx="886177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defRPr/>
            </a:pPr>
            <a:r>
              <a:rPr lang="en-US" sz="4000" b="1" dirty="0">
                <a:solidFill>
                  <a:srgbClr val="3366FF"/>
                </a:solidFill>
                <a:latin typeface="+mj-lt"/>
                <a:cs typeface="+mn-cs"/>
              </a:rPr>
              <a:t>Phonological Awareness Instruction </a:t>
            </a:r>
          </a:p>
          <a:p>
            <a:pPr algn="ctr">
              <a:defRPr/>
            </a:pPr>
            <a:r>
              <a:rPr lang="en-US" sz="4000" b="1" dirty="0">
                <a:solidFill>
                  <a:srgbClr val="3366FF"/>
                </a:solidFill>
                <a:latin typeface="+mj-lt"/>
                <a:cs typeface="+mn-cs"/>
              </a:rPr>
              <a:t>in the Reading Curriculum</a:t>
            </a:r>
          </a:p>
        </p:txBody>
      </p:sp>
      <p:sp>
        <p:nvSpPr>
          <p:cNvPr id="335875" name="Text Box 3"/>
          <p:cNvSpPr txBox="1">
            <a:spLocks noChangeArrowheads="1"/>
          </p:cNvSpPr>
          <p:nvPr/>
        </p:nvSpPr>
        <p:spPr bwMode="auto">
          <a:xfrm>
            <a:off x="127001" y="1678980"/>
            <a:ext cx="8652896" cy="458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9250" indent="-349250">
              <a:defRPr sz="2400">
                <a:solidFill>
                  <a:schemeClr val="tx1"/>
                </a:solidFill>
                <a:latin typeface="Times" charset="0"/>
                <a:ea typeface="ＭＳ Ｐゴシック" charset="0"/>
              </a:defRPr>
            </a:lvl1pPr>
            <a:lvl2pPr marL="46355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2800" dirty="0" smtClean="0">
                <a:latin typeface="Arial" charset="0"/>
                <a:cs typeface="+mn-cs"/>
              </a:rPr>
              <a:t>In Kindergarten</a:t>
            </a:r>
            <a:endParaRPr lang="en-US" dirty="0" smtClean="0">
              <a:latin typeface="Arial" charset="0"/>
              <a:cs typeface="+mn-cs"/>
            </a:endParaRPr>
          </a:p>
          <a:p>
            <a:pPr>
              <a:spcBef>
                <a:spcPct val="50000"/>
              </a:spcBef>
              <a:buClr>
                <a:srgbClr val="FA4E19"/>
              </a:buClr>
              <a:buFont typeface="Wingdings" charset="0"/>
              <a:buChar char="è"/>
              <a:defRPr/>
            </a:pPr>
            <a:r>
              <a:rPr lang="en-US" dirty="0" smtClean="0">
                <a:solidFill>
                  <a:srgbClr val="000000"/>
                </a:solidFill>
                <a:latin typeface="Arial" charset="0"/>
                <a:cs typeface="+mn-cs"/>
              </a:rPr>
              <a:t>carefully sequenced from easy to more difficult tasks</a:t>
            </a:r>
          </a:p>
          <a:p>
            <a:pPr>
              <a:spcBef>
                <a:spcPct val="50000"/>
              </a:spcBef>
              <a:buClr>
                <a:srgbClr val="FA4E19"/>
              </a:buClr>
              <a:buFont typeface="Wingdings" charset="0"/>
              <a:buChar char="è"/>
              <a:defRPr/>
            </a:pPr>
            <a:r>
              <a:rPr lang="en-US" dirty="0" smtClean="0">
                <a:solidFill>
                  <a:srgbClr val="000000"/>
                </a:solidFill>
                <a:latin typeface="Arial" charset="0"/>
                <a:cs typeface="+mn-cs"/>
              </a:rPr>
              <a:t>regular part of the curriculum -- 15-20 min. a day</a:t>
            </a:r>
          </a:p>
          <a:p>
            <a:pPr>
              <a:spcBef>
                <a:spcPct val="50000"/>
              </a:spcBef>
              <a:buClr>
                <a:srgbClr val="FA4E19"/>
              </a:buClr>
              <a:buFont typeface="Wingdings" charset="0"/>
              <a:buChar char="è"/>
              <a:defRPr/>
            </a:pPr>
            <a:r>
              <a:rPr lang="en-US" dirty="0" smtClean="0">
                <a:solidFill>
                  <a:srgbClr val="000000"/>
                </a:solidFill>
                <a:latin typeface="Arial" charset="0"/>
                <a:cs typeface="+mn-cs"/>
              </a:rPr>
              <a:t>involve both analytic and synthetic activities</a:t>
            </a:r>
          </a:p>
          <a:p>
            <a:pPr>
              <a:spcBef>
                <a:spcPct val="50000"/>
              </a:spcBef>
              <a:buClr>
                <a:srgbClr val="FA4E19"/>
              </a:buClr>
              <a:buFont typeface="Wingdings" charset="0"/>
              <a:buChar char="è"/>
              <a:defRPr/>
            </a:pPr>
            <a:r>
              <a:rPr lang="en-US" dirty="0" smtClean="0">
                <a:solidFill>
                  <a:srgbClr val="000000"/>
                </a:solidFill>
                <a:latin typeface="Arial" charset="0"/>
                <a:cs typeface="+mn-cs"/>
              </a:rPr>
              <a:t>emphasis on oral language activities initially, but work with letters can be integrated as soon as initial levels of phonemic awareness are reached</a:t>
            </a:r>
          </a:p>
          <a:p>
            <a:pPr>
              <a:spcBef>
                <a:spcPct val="50000"/>
              </a:spcBef>
              <a:buClr>
                <a:srgbClr val="FA4E19"/>
              </a:buClr>
              <a:buFont typeface="Wingdings" charset="0"/>
              <a:buChar char="è"/>
              <a:defRPr/>
            </a:pPr>
            <a:r>
              <a:rPr lang="en-US" dirty="0" smtClean="0">
                <a:solidFill>
                  <a:srgbClr val="000000"/>
                </a:solidFill>
                <a:latin typeface="Arial" charset="0"/>
                <a:cs typeface="+mn-cs"/>
              </a:rPr>
              <a:t>instruction should be fun for teachers and students</a:t>
            </a:r>
          </a:p>
          <a:p>
            <a:pPr>
              <a:spcBef>
                <a:spcPct val="50000"/>
              </a:spcBef>
              <a:defRPr/>
            </a:pPr>
            <a:endParaRPr lang="en-US" dirty="0" smtClean="0">
              <a:solidFill>
                <a:srgbClr val="000099"/>
              </a:solidFill>
              <a:latin typeface="Arial" charset="0"/>
              <a:cs typeface="+mn-cs"/>
            </a:endParaRPr>
          </a:p>
        </p:txBody>
      </p:sp>
      <p:sp>
        <p:nvSpPr>
          <p:cNvPr id="5" name="AutoShape 6"/>
          <p:cNvSpPr>
            <a:spLocks noChangeArrowheads="1"/>
          </p:cNvSpPr>
          <p:nvPr/>
        </p:nvSpPr>
        <p:spPr bwMode="auto">
          <a:xfrm>
            <a:off x="127001" y="1421132"/>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51119188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Text Box 2"/>
          <p:cNvSpPr txBox="1">
            <a:spLocks noChangeArrowheads="1"/>
          </p:cNvSpPr>
          <p:nvPr/>
        </p:nvSpPr>
        <p:spPr bwMode="auto">
          <a:xfrm>
            <a:off x="127000" y="171227"/>
            <a:ext cx="886177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US" sz="4000" b="1" dirty="0">
                <a:solidFill>
                  <a:srgbClr val="3366FF"/>
                </a:solidFill>
                <a:latin typeface="+mj-lt"/>
                <a:cs typeface="+mn-cs"/>
              </a:rPr>
              <a:t>Sequence of Activities for Kindergarten</a:t>
            </a:r>
            <a:endParaRPr lang="en-US" sz="3600" b="1" dirty="0">
              <a:solidFill>
                <a:srgbClr val="3366FF"/>
              </a:solidFill>
              <a:latin typeface="+mj-lt"/>
              <a:cs typeface="+mn-cs"/>
            </a:endParaRPr>
          </a:p>
        </p:txBody>
      </p:sp>
      <p:sp>
        <p:nvSpPr>
          <p:cNvPr id="337923" name="Text Box 3"/>
          <p:cNvSpPr txBox="1">
            <a:spLocks noChangeArrowheads="1"/>
          </p:cNvSpPr>
          <p:nvPr/>
        </p:nvSpPr>
        <p:spPr bwMode="auto">
          <a:xfrm>
            <a:off x="127000" y="1375166"/>
            <a:ext cx="8861778" cy="457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223838" indent="-223838">
              <a:defRPr sz="2400">
                <a:solidFill>
                  <a:schemeClr val="tx1"/>
                </a:solidFill>
                <a:latin typeface="Times" charset="0"/>
                <a:ea typeface="ＭＳ Ｐゴシック" charset="0"/>
              </a:defRPr>
            </a:lvl1pPr>
            <a:lvl2pPr>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800" u="sng" dirty="0" smtClean="0">
                <a:solidFill>
                  <a:srgbClr val="000099"/>
                </a:solidFill>
                <a:latin typeface="+mn-lt"/>
                <a:cs typeface="+mn-cs"/>
              </a:rPr>
              <a:t>Listening Games</a:t>
            </a:r>
          </a:p>
          <a:p>
            <a:pPr>
              <a:buClr>
                <a:srgbClr val="FA4E19"/>
              </a:buClr>
              <a:buFont typeface="Times" charset="0"/>
              <a:buChar char="•"/>
              <a:defRPr/>
            </a:pPr>
            <a:r>
              <a:rPr lang="en-US" sz="2800" dirty="0" smtClean="0">
                <a:solidFill>
                  <a:srgbClr val="000099"/>
                </a:solidFill>
                <a:latin typeface="+mn-lt"/>
                <a:cs typeface="+mn-cs"/>
              </a:rPr>
              <a:t>sharpen ability to listen selectively to sounds</a:t>
            </a:r>
          </a:p>
          <a:p>
            <a:pPr>
              <a:defRPr/>
            </a:pPr>
            <a:endParaRPr lang="en-US" sz="1400" u="sng" dirty="0" smtClean="0">
              <a:solidFill>
                <a:srgbClr val="000099"/>
              </a:solidFill>
              <a:latin typeface="+mn-lt"/>
              <a:cs typeface="+mn-cs"/>
            </a:endParaRPr>
          </a:p>
          <a:p>
            <a:pPr>
              <a:defRPr/>
            </a:pPr>
            <a:r>
              <a:rPr lang="en-US" sz="2800" u="sng" dirty="0" smtClean="0">
                <a:solidFill>
                  <a:srgbClr val="000099"/>
                </a:solidFill>
                <a:latin typeface="+mn-lt"/>
                <a:cs typeface="+mn-cs"/>
              </a:rPr>
              <a:t>Rhyming Activities</a:t>
            </a:r>
            <a:endParaRPr lang="en-US" sz="2800" dirty="0" smtClean="0">
              <a:solidFill>
                <a:srgbClr val="000099"/>
              </a:solidFill>
              <a:latin typeface="+mn-lt"/>
              <a:cs typeface="+mn-cs"/>
            </a:endParaRPr>
          </a:p>
          <a:p>
            <a:pPr>
              <a:buClr>
                <a:srgbClr val="FA4E19"/>
              </a:buClr>
              <a:buFont typeface="Times" charset="0"/>
              <a:buChar char="•"/>
              <a:defRPr/>
            </a:pPr>
            <a:r>
              <a:rPr lang="en-US" sz="2800" dirty="0" smtClean="0">
                <a:solidFill>
                  <a:srgbClr val="000099"/>
                </a:solidFill>
                <a:latin typeface="+mn-lt"/>
                <a:cs typeface="+mn-cs"/>
              </a:rPr>
              <a:t>use rhyme to introduce the idea of listening for the sounds in words</a:t>
            </a:r>
          </a:p>
          <a:p>
            <a:pPr>
              <a:defRPr/>
            </a:pPr>
            <a:endParaRPr lang="en-US" sz="1400" u="sng" dirty="0" smtClean="0">
              <a:solidFill>
                <a:srgbClr val="000099"/>
              </a:solidFill>
              <a:latin typeface="+mn-lt"/>
              <a:cs typeface="+mn-cs"/>
            </a:endParaRPr>
          </a:p>
          <a:p>
            <a:pPr>
              <a:defRPr/>
            </a:pPr>
            <a:r>
              <a:rPr lang="en-US" sz="2800" u="sng" dirty="0" smtClean="0">
                <a:solidFill>
                  <a:srgbClr val="000099"/>
                </a:solidFill>
                <a:latin typeface="+mn-lt"/>
                <a:cs typeface="+mn-cs"/>
              </a:rPr>
              <a:t>Sentences and Words</a:t>
            </a:r>
          </a:p>
          <a:p>
            <a:pPr>
              <a:buClr>
                <a:srgbClr val="FA4E19"/>
              </a:buClr>
              <a:buFont typeface="Times" charset="0"/>
              <a:buChar char="•"/>
              <a:defRPr/>
            </a:pPr>
            <a:r>
              <a:rPr lang="en-US" sz="2800" dirty="0" smtClean="0">
                <a:solidFill>
                  <a:srgbClr val="000099"/>
                </a:solidFill>
                <a:latin typeface="+mn-lt"/>
                <a:cs typeface="+mn-cs"/>
              </a:rPr>
              <a:t>awareness that sentences are made of words</a:t>
            </a:r>
          </a:p>
          <a:p>
            <a:pPr>
              <a:buClr>
                <a:srgbClr val="FA4E19"/>
              </a:buClr>
              <a:buFont typeface="Times" charset="0"/>
              <a:buChar char="•"/>
              <a:defRPr/>
            </a:pPr>
            <a:endParaRPr lang="en-US" sz="1400" u="sng" dirty="0" smtClean="0">
              <a:solidFill>
                <a:srgbClr val="000099"/>
              </a:solidFill>
              <a:latin typeface="+mn-lt"/>
              <a:cs typeface="+mn-cs"/>
            </a:endParaRPr>
          </a:p>
          <a:p>
            <a:pPr>
              <a:defRPr/>
            </a:pPr>
            <a:r>
              <a:rPr lang="en-US" sz="2800" u="sng" dirty="0" smtClean="0">
                <a:solidFill>
                  <a:srgbClr val="000099"/>
                </a:solidFill>
                <a:latin typeface="+mn-lt"/>
                <a:cs typeface="+mn-cs"/>
              </a:rPr>
              <a:t>Syllables</a:t>
            </a:r>
          </a:p>
          <a:p>
            <a:pPr>
              <a:buClr>
                <a:srgbClr val="FA4E19"/>
              </a:buClr>
              <a:buFont typeface="Times" charset="0"/>
              <a:buChar char="•"/>
              <a:defRPr/>
            </a:pPr>
            <a:r>
              <a:rPr lang="en-US" sz="2800" dirty="0" smtClean="0">
                <a:solidFill>
                  <a:srgbClr val="000099"/>
                </a:solidFill>
                <a:latin typeface="+mn-lt"/>
                <a:cs typeface="+mn-cs"/>
              </a:rPr>
              <a:t>segment and blend syllables</a:t>
            </a:r>
          </a:p>
        </p:txBody>
      </p:sp>
      <p:sp>
        <p:nvSpPr>
          <p:cNvPr id="5" name="AutoShape 6"/>
          <p:cNvSpPr>
            <a:spLocks noChangeArrowheads="1"/>
          </p:cNvSpPr>
          <p:nvPr/>
        </p:nvSpPr>
        <p:spPr bwMode="auto">
          <a:xfrm>
            <a:off x="127000" y="885996"/>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Sal_Syllables_med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778" y="5190956"/>
            <a:ext cx="3048000" cy="1639527"/>
          </a:xfrm>
          <a:prstGeom prst="rect">
            <a:avLst/>
          </a:prstGeom>
        </p:spPr>
      </p:pic>
    </p:spTree>
    <p:extLst>
      <p:ext uri="{BB962C8B-B14F-4D97-AF65-F5344CB8AC3E}">
        <p14:creationId xmlns:p14="http://schemas.microsoft.com/office/powerpoint/2010/main" val="23351382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Text Box 2"/>
          <p:cNvSpPr txBox="1">
            <a:spLocks noChangeArrowheads="1"/>
          </p:cNvSpPr>
          <p:nvPr/>
        </p:nvSpPr>
        <p:spPr bwMode="auto">
          <a:xfrm>
            <a:off x="127000" y="186090"/>
            <a:ext cx="8861778" cy="109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spcBef>
                <a:spcPct val="50000"/>
              </a:spcBef>
              <a:defRPr/>
            </a:pPr>
            <a:r>
              <a:rPr lang="en-US" sz="4000" b="1" dirty="0">
                <a:solidFill>
                  <a:srgbClr val="3366FF"/>
                </a:solidFill>
                <a:cs typeface="+mn-cs"/>
              </a:rPr>
              <a:t>Goals for Instruction in Phonemic Awareness</a:t>
            </a:r>
            <a:endParaRPr lang="en-US" sz="3600" b="1" dirty="0">
              <a:solidFill>
                <a:srgbClr val="3366FF"/>
              </a:solidFill>
              <a:cs typeface="+mn-cs"/>
            </a:endParaRPr>
          </a:p>
        </p:txBody>
      </p:sp>
      <p:sp>
        <p:nvSpPr>
          <p:cNvPr id="480259" name="Text Box 3"/>
          <p:cNvSpPr txBox="1">
            <a:spLocks noChangeArrowheads="1"/>
          </p:cNvSpPr>
          <p:nvPr/>
        </p:nvSpPr>
        <p:spPr bwMode="auto">
          <a:xfrm>
            <a:off x="127000" y="1601274"/>
            <a:ext cx="5740069" cy="5073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519113" indent="-519113">
              <a:defRPr sz="2400">
                <a:solidFill>
                  <a:schemeClr val="tx1"/>
                </a:solidFill>
                <a:latin typeface="Times" charset="0"/>
                <a:ea typeface="ＭＳ Ｐゴシック" charset="0"/>
              </a:defRPr>
            </a:lvl1pPr>
            <a:lvl2pPr marL="1090613"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defRPr/>
            </a:pPr>
            <a:r>
              <a:rPr lang="en-US" sz="3200" dirty="0" smtClean="0">
                <a:solidFill>
                  <a:srgbClr val="000000"/>
                </a:solidFill>
                <a:latin typeface="+mn-lt"/>
                <a:cs typeface="+mn-cs"/>
              </a:rPr>
              <a:t>Help children…</a:t>
            </a:r>
          </a:p>
          <a:p>
            <a:pPr>
              <a:lnSpc>
                <a:spcPct val="90000"/>
              </a:lnSpc>
              <a:spcBef>
                <a:spcPct val="35000"/>
              </a:spcBef>
              <a:buFontTx/>
              <a:buChar char="•"/>
              <a:defRPr/>
            </a:pPr>
            <a:r>
              <a:rPr lang="en-US" sz="2800" dirty="0" smtClean="0">
                <a:solidFill>
                  <a:srgbClr val="000000"/>
                </a:solidFill>
                <a:latin typeface="+mn-lt"/>
                <a:cs typeface="+mn-cs"/>
              </a:rPr>
              <a:t>acquire an understanding that words are composed of small, reusable segments of sound.</a:t>
            </a:r>
          </a:p>
          <a:p>
            <a:pPr>
              <a:lnSpc>
                <a:spcPct val="90000"/>
              </a:lnSpc>
              <a:spcBef>
                <a:spcPct val="35000"/>
              </a:spcBef>
              <a:buFontTx/>
              <a:buChar char="•"/>
              <a:defRPr/>
            </a:pPr>
            <a:r>
              <a:rPr lang="en-US" sz="2800" dirty="0" smtClean="0">
                <a:solidFill>
                  <a:srgbClr val="000000"/>
                </a:solidFill>
                <a:latin typeface="+mn-lt"/>
                <a:cs typeface="+mn-cs"/>
              </a:rPr>
              <a:t>become aware of the distinctive features of phonemes.</a:t>
            </a:r>
          </a:p>
          <a:p>
            <a:pPr>
              <a:lnSpc>
                <a:spcPct val="90000"/>
              </a:lnSpc>
              <a:spcBef>
                <a:spcPct val="35000"/>
              </a:spcBef>
              <a:buFontTx/>
              <a:buChar char="•"/>
              <a:defRPr/>
            </a:pPr>
            <a:r>
              <a:rPr lang="en-US" sz="2800" dirty="0" smtClean="0">
                <a:solidFill>
                  <a:srgbClr val="000000"/>
                </a:solidFill>
                <a:latin typeface="+mn-lt"/>
                <a:cs typeface="+mn-cs"/>
              </a:rPr>
              <a:t>blend phonemes together to form words.</a:t>
            </a:r>
          </a:p>
          <a:p>
            <a:pPr>
              <a:lnSpc>
                <a:spcPct val="90000"/>
              </a:lnSpc>
              <a:spcBef>
                <a:spcPct val="35000"/>
              </a:spcBef>
              <a:buFontTx/>
              <a:buChar char="•"/>
              <a:defRPr/>
            </a:pPr>
            <a:r>
              <a:rPr lang="en-US" sz="2800" dirty="0" smtClean="0">
                <a:solidFill>
                  <a:srgbClr val="000000"/>
                </a:solidFill>
                <a:latin typeface="+mn-lt"/>
                <a:cs typeface="+mn-cs"/>
              </a:rPr>
              <a:t>use their phonemic awareness in direct support of becoming better readers and spellers.</a:t>
            </a:r>
          </a:p>
        </p:txBody>
      </p:sp>
      <p:sp>
        <p:nvSpPr>
          <p:cNvPr id="5" name="AutoShape 6"/>
          <p:cNvSpPr>
            <a:spLocks noChangeArrowheads="1"/>
          </p:cNvSpPr>
          <p:nvPr/>
        </p:nvSpPr>
        <p:spPr bwMode="auto">
          <a:xfrm>
            <a:off x="127000" y="1193957"/>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2478" y="1918997"/>
            <a:ext cx="3416300" cy="2387600"/>
          </a:xfrm>
          <a:prstGeom prst="rect">
            <a:avLst/>
          </a:prstGeom>
        </p:spPr>
      </p:pic>
    </p:spTree>
    <p:extLst>
      <p:ext uri="{BB962C8B-B14F-4D97-AF65-F5344CB8AC3E}">
        <p14:creationId xmlns:p14="http://schemas.microsoft.com/office/powerpoint/2010/main" val="30360676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127000" y="-22078"/>
            <a:ext cx="8861778" cy="1143000"/>
          </a:xfrm>
        </p:spPr>
        <p:txBody>
          <a:bodyPr>
            <a:normAutofit/>
          </a:bodyPr>
          <a:lstStyle/>
          <a:p>
            <a:pPr algn="ctr" eaLnBrk="1" hangingPunct="1">
              <a:defRPr/>
            </a:pPr>
            <a:r>
              <a:rPr lang="en-US" b="1" dirty="0" smtClean="0">
                <a:solidFill>
                  <a:srgbClr val="3366FF"/>
                </a:solidFill>
                <a:cs typeface="+mj-cs"/>
              </a:rPr>
              <a:t>Phonemic Awareness Instruction</a:t>
            </a:r>
          </a:p>
        </p:txBody>
      </p:sp>
      <p:sp>
        <p:nvSpPr>
          <p:cNvPr id="594947" name="Rectangle 3"/>
          <p:cNvSpPr>
            <a:spLocks noGrp="1" noChangeArrowheads="1"/>
          </p:cNvSpPr>
          <p:nvPr>
            <p:ph idx="1"/>
          </p:nvPr>
        </p:nvSpPr>
        <p:spPr>
          <a:xfrm>
            <a:off x="127000" y="1120922"/>
            <a:ext cx="6278459" cy="5584678"/>
          </a:xfrm>
        </p:spPr>
        <p:txBody>
          <a:bodyPr>
            <a:normAutofit/>
          </a:bodyPr>
          <a:lstStyle/>
          <a:p>
            <a:pPr eaLnBrk="1" hangingPunct="1">
              <a:lnSpc>
                <a:spcPct val="90000"/>
              </a:lnSpc>
              <a:defRPr/>
            </a:pPr>
            <a:r>
              <a:rPr lang="en-US" sz="2800" dirty="0" smtClean="0">
                <a:cs typeface="+mn-cs"/>
              </a:rPr>
              <a:t>Sound Blending</a:t>
            </a:r>
          </a:p>
          <a:p>
            <a:pPr lvl="1">
              <a:lnSpc>
                <a:spcPct val="90000"/>
              </a:lnSpc>
              <a:defRPr/>
            </a:pPr>
            <a:r>
              <a:rPr lang="en-US" sz="2400" dirty="0" smtClean="0">
                <a:cs typeface="+mn-cs"/>
              </a:rPr>
              <a:t>Blend the sounds of these letters to make the word     </a:t>
            </a:r>
          </a:p>
          <a:p>
            <a:pPr marL="457200" lvl="1" indent="0">
              <a:lnSpc>
                <a:spcPct val="90000"/>
              </a:lnSpc>
              <a:buNone/>
              <a:defRPr/>
            </a:pPr>
            <a:r>
              <a:rPr lang="en-US" sz="2400" dirty="0"/>
              <a:t>	</a:t>
            </a:r>
            <a:r>
              <a:rPr lang="en-US" sz="2400" dirty="0" smtClean="0">
                <a:cs typeface="+mn-cs"/>
              </a:rPr>
              <a:t>/</a:t>
            </a:r>
            <a:r>
              <a:rPr lang="en-US" sz="2400" dirty="0" err="1" smtClean="0">
                <a:cs typeface="+mn-cs"/>
              </a:rPr>
              <a:t>mmmmmaaannn</a:t>
            </a:r>
            <a:r>
              <a:rPr lang="en-US" sz="2400" dirty="0" smtClean="0">
                <a:cs typeface="+mn-cs"/>
              </a:rPr>
              <a:t>/</a:t>
            </a:r>
          </a:p>
          <a:p>
            <a:pPr eaLnBrk="1" hangingPunct="1">
              <a:lnSpc>
                <a:spcPct val="90000"/>
              </a:lnSpc>
              <a:defRPr/>
            </a:pPr>
            <a:r>
              <a:rPr lang="en-US" sz="2800" dirty="0" smtClean="0">
                <a:cs typeface="+mn-cs"/>
              </a:rPr>
              <a:t>Segmenting</a:t>
            </a:r>
          </a:p>
          <a:p>
            <a:pPr lvl="1">
              <a:lnSpc>
                <a:spcPct val="90000"/>
              </a:lnSpc>
              <a:defRPr/>
            </a:pPr>
            <a:r>
              <a:rPr lang="en-US" sz="2400" dirty="0" smtClean="0">
                <a:cs typeface="+mn-cs"/>
              </a:rPr>
              <a:t>What sounds do you hear in this word?</a:t>
            </a:r>
          </a:p>
          <a:p>
            <a:pPr eaLnBrk="1" hangingPunct="1">
              <a:lnSpc>
                <a:spcPct val="90000"/>
              </a:lnSpc>
              <a:defRPr/>
            </a:pPr>
            <a:r>
              <a:rPr lang="en-US" sz="2800" dirty="0" smtClean="0">
                <a:cs typeface="+mn-cs"/>
              </a:rPr>
              <a:t>Manipulating letter-sound correspondences in words </a:t>
            </a:r>
          </a:p>
          <a:p>
            <a:pPr lvl="1">
              <a:lnSpc>
                <a:spcPct val="90000"/>
              </a:lnSpc>
              <a:defRPr/>
            </a:pPr>
            <a:r>
              <a:rPr lang="en-US" sz="2400" dirty="0" smtClean="0">
                <a:cs typeface="+mn-cs"/>
              </a:rPr>
              <a:t>What word would you have if you change the /n/ in /nap/?</a:t>
            </a:r>
          </a:p>
        </p:txBody>
      </p:sp>
      <p:sp>
        <p:nvSpPr>
          <p:cNvPr id="4" name="AutoShape 6"/>
          <p:cNvSpPr>
            <a:spLocks noChangeArrowheads="1"/>
          </p:cNvSpPr>
          <p:nvPr/>
        </p:nvSpPr>
        <p:spPr bwMode="auto">
          <a:xfrm>
            <a:off x="127000" y="890577"/>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Sal_PhonelogicalAwareness_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953000"/>
            <a:ext cx="3048000" cy="1905000"/>
          </a:xfrm>
          <a:prstGeom prst="rect">
            <a:avLst/>
          </a:prstGeom>
        </p:spPr>
      </p:pic>
    </p:spTree>
    <p:extLst>
      <p:ext uri="{BB962C8B-B14F-4D97-AF65-F5344CB8AC3E}">
        <p14:creationId xmlns:p14="http://schemas.microsoft.com/office/powerpoint/2010/main" val="391259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34" y="647672"/>
            <a:ext cx="7834657" cy="1143000"/>
          </a:xfrm>
        </p:spPr>
        <p:txBody>
          <a:bodyPr>
            <a:normAutofit/>
          </a:bodyPr>
          <a:lstStyle/>
          <a:p>
            <a:r>
              <a:rPr lang="en-US" sz="4800" b="1" dirty="0" smtClean="0">
                <a:solidFill>
                  <a:srgbClr val="3366FF"/>
                </a:solidFill>
              </a:rPr>
              <a:t>What </a:t>
            </a:r>
            <a:r>
              <a:rPr lang="en-US" sz="4800" b="1" dirty="0">
                <a:solidFill>
                  <a:srgbClr val="3366FF"/>
                </a:solidFill>
              </a:rPr>
              <a:t>i</a:t>
            </a:r>
            <a:r>
              <a:rPr lang="en-US" sz="4800" b="1" dirty="0" smtClean="0">
                <a:solidFill>
                  <a:srgbClr val="3366FF"/>
                </a:solidFill>
              </a:rPr>
              <a:t>s a Learning Disability? </a:t>
            </a:r>
            <a:endParaRPr lang="en-US" sz="4800" b="1" dirty="0">
              <a:solidFill>
                <a:srgbClr val="3366FF"/>
              </a:solidFill>
            </a:endParaRPr>
          </a:p>
        </p:txBody>
      </p:sp>
      <p:sp>
        <p:nvSpPr>
          <p:cNvPr id="3" name="AutoShape 6"/>
          <p:cNvSpPr>
            <a:spLocks noChangeArrowheads="1"/>
          </p:cNvSpPr>
          <p:nvPr/>
        </p:nvSpPr>
        <p:spPr bwMode="auto">
          <a:xfrm>
            <a:off x="709436" y="1686537"/>
            <a:ext cx="7834656"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 name="Picture 3" descr="Adult And Children Learning Disabiliti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435" y="2211682"/>
            <a:ext cx="7834657" cy="4209332"/>
          </a:xfrm>
          <a:prstGeom prst="rect">
            <a:avLst/>
          </a:prstGeom>
        </p:spPr>
      </p:pic>
    </p:spTree>
    <p:extLst>
      <p:ext uri="{BB962C8B-B14F-4D97-AF65-F5344CB8AC3E}">
        <p14:creationId xmlns:p14="http://schemas.microsoft.com/office/powerpoint/2010/main" val="3925000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7000" y="131948"/>
            <a:ext cx="8861777" cy="1143000"/>
          </a:xfrm>
        </p:spPr>
        <p:txBody>
          <a:bodyPr>
            <a:normAutofit/>
          </a:bodyPr>
          <a:lstStyle/>
          <a:p>
            <a:pPr eaLnBrk="1" hangingPunct="1">
              <a:defRPr/>
            </a:pPr>
            <a:r>
              <a:rPr lang="en-US" b="1" dirty="0" smtClean="0">
                <a:solidFill>
                  <a:srgbClr val="3366FF"/>
                </a:solidFill>
                <a:cs typeface="+mj-cs"/>
              </a:rPr>
              <a:t>Sound Blending Instruction </a:t>
            </a:r>
          </a:p>
        </p:txBody>
      </p:sp>
      <p:sp>
        <p:nvSpPr>
          <p:cNvPr id="45059" name="Rectangle 3"/>
          <p:cNvSpPr>
            <a:spLocks noGrp="1" noChangeArrowheads="1"/>
          </p:cNvSpPr>
          <p:nvPr>
            <p:ph idx="1"/>
          </p:nvPr>
        </p:nvSpPr>
        <p:spPr>
          <a:xfrm>
            <a:off x="127001" y="1600200"/>
            <a:ext cx="5764312" cy="4764245"/>
          </a:xfrm>
        </p:spPr>
        <p:txBody>
          <a:bodyPr>
            <a:normAutofit/>
          </a:bodyPr>
          <a:lstStyle/>
          <a:p>
            <a:pPr eaLnBrk="1" hangingPunct="1">
              <a:defRPr/>
            </a:pPr>
            <a:r>
              <a:rPr lang="en-US" sz="2800" dirty="0" smtClean="0">
                <a:cs typeface="+mn-cs"/>
              </a:rPr>
              <a:t>When first learning to blend, use examples with continuous sounds, because sounds can be stretched and held. </a:t>
            </a:r>
          </a:p>
          <a:p>
            <a:pPr lvl="1" eaLnBrk="1" hangingPunct="1">
              <a:defRPr/>
            </a:pPr>
            <a:r>
              <a:rPr lang="en-US" sz="2400" u="sng" dirty="0" smtClean="0"/>
              <a:t>Example</a:t>
            </a:r>
            <a:r>
              <a:rPr lang="en-US" sz="2400" dirty="0" smtClean="0"/>
              <a:t>: </a:t>
            </a:r>
            <a:r>
              <a:rPr lang="ja-JP" altLang="en-US" sz="2400" dirty="0" smtClean="0">
                <a:latin typeface="Arial"/>
              </a:rPr>
              <a:t>”</a:t>
            </a:r>
            <a:r>
              <a:rPr lang="en-US" sz="2400" dirty="0" smtClean="0"/>
              <a:t>Listen, my lion puppet likes to talk in a broken way. When he says /mmm/ - /</a:t>
            </a:r>
            <a:r>
              <a:rPr lang="en-US" sz="2400" dirty="0" err="1" smtClean="0"/>
              <a:t>ooo</a:t>
            </a:r>
            <a:r>
              <a:rPr lang="en-US" sz="2400" dirty="0" smtClean="0"/>
              <a:t>/ - /mmm/ he means </a:t>
            </a:r>
            <a:r>
              <a:rPr lang="en-US" sz="2400" i="1" dirty="0" smtClean="0"/>
              <a:t>mom.</a:t>
            </a:r>
            <a:r>
              <a:rPr lang="ja-JP" altLang="en-US" sz="2400" i="1" dirty="0" smtClean="0">
                <a:latin typeface="Arial"/>
              </a:rPr>
              <a:t>”</a:t>
            </a:r>
            <a:endParaRPr lang="en-US" sz="2400" i="1" dirty="0" smtClean="0"/>
          </a:p>
          <a:p>
            <a:pPr lvl="1" eaLnBrk="1" hangingPunct="1">
              <a:defRPr/>
            </a:pPr>
            <a:r>
              <a:rPr lang="en-US" sz="2400" u="sng" dirty="0" smtClean="0"/>
              <a:t>Non-example:</a:t>
            </a:r>
            <a:r>
              <a:rPr lang="en-US" sz="2400" dirty="0" smtClean="0"/>
              <a:t> </a:t>
            </a:r>
            <a:r>
              <a:rPr lang="ja-JP" altLang="en-US" sz="2400" dirty="0" smtClean="0">
                <a:latin typeface="Arial"/>
              </a:rPr>
              <a:t>“</a:t>
            </a:r>
            <a:r>
              <a:rPr lang="en-US" sz="2400" dirty="0" smtClean="0"/>
              <a:t>Listen, my lion puppet likes to talk in a broken way. When he says /b/ - /e/ - /d/ he means </a:t>
            </a:r>
            <a:r>
              <a:rPr lang="en-US" sz="2400" i="1" dirty="0" smtClean="0"/>
              <a:t>bed</a:t>
            </a:r>
            <a:r>
              <a:rPr lang="en-US" sz="2400" dirty="0" smtClean="0"/>
              <a:t>.</a:t>
            </a:r>
            <a:r>
              <a:rPr lang="ja-JP" altLang="en-US" sz="2400" dirty="0" smtClean="0">
                <a:latin typeface="Arial"/>
              </a:rPr>
              <a:t>”</a:t>
            </a:r>
            <a:endParaRPr lang="en-US" sz="2400" u="sng" dirty="0" smtClean="0"/>
          </a:p>
        </p:txBody>
      </p:sp>
      <p:sp>
        <p:nvSpPr>
          <p:cNvPr id="4" name="AutoShape 6"/>
          <p:cNvSpPr>
            <a:spLocks noChangeArrowheads="1"/>
          </p:cNvSpPr>
          <p:nvPr/>
        </p:nvSpPr>
        <p:spPr bwMode="auto">
          <a:xfrm>
            <a:off x="127000" y="1060915"/>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8" name="Picture 7"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312" y="1887933"/>
            <a:ext cx="3097466" cy="2281399"/>
          </a:xfrm>
          <a:prstGeom prst="rect">
            <a:avLst/>
          </a:prstGeom>
        </p:spPr>
      </p:pic>
    </p:spTree>
    <p:extLst>
      <p:ext uri="{BB962C8B-B14F-4D97-AF65-F5344CB8AC3E}">
        <p14:creationId xmlns:p14="http://schemas.microsoft.com/office/powerpoint/2010/main" val="4285591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88632"/>
            <a:ext cx="8229600" cy="1143000"/>
          </a:xfrm>
        </p:spPr>
        <p:txBody>
          <a:bodyPr>
            <a:normAutofit fontScale="90000"/>
          </a:bodyPr>
          <a:lstStyle/>
          <a:p>
            <a:pPr eaLnBrk="1" hangingPunct="1">
              <a:defRPr/>
            </a:pPr>
            <a:r>
              <a:rPr lang="en-US" b="1" dirty="0" smtClean="0">
                <a:solidFill>
                  <a:srgbClr val="3366FF"/>
                </a:solidFill>
                <a:cs typeface="+mj-cs"/>
              </a:rPr>
              <a:t>Suggested Word Patterns for Blending</a:t>
            </a:r>
          </a:p>
        </p:txBody>
      </p:sp>
      <p:sp>
        <p:nvSpPr>
          <p:cNvPr id="46083" name="Rectangle 3"/>
          <p:cNvSpPr>
            <a:spLocks noGrp="1" noChangeArrowheads="1"/>
          </p:cNvSpPr>
          <p:nvPr>
            <p:ph idx="1"/>
          </p:nvPr>
        </p:nvSpPr>
        <p:spPr>
          <a:xfrm>
            <a:off x="127000" y="1600200"/>
            <a:ext cx="5949831" cy="4525963"/>
          </a:xfrm>
        </p:spPr>
        <p:txBody>
          <a:bodyPr>
            <a:normAutofit fontScale="92500"/>
          </a:bodyPr>
          <a:lstStyle/>
          <a:p>
            <a:pPr eaLnBrk="1" hangingPunct="1">
              <a:defRPr/>
            </a:pPr>
            <a:r>
              <a:rPr lang="en-US" sz="2800" dirty="0" smtClean="0">
                <a:cs typeface="+mn-cs"/>
              </a:rPr>
              <a:t>When children are first learning the task, use short words in teaching and practice examples. Use pictures when possible.</a:t>
            </a:r>
          </a:p>
          <a:p>
            <a:pPr lvl="1" eaLnBrk="1" hangingPunct="1">
              <a:defRPr/>
            </a:pPr>
            <a:r>
              <a:rPr lang="en-US" sz="2400" u="sng" dirty="0" smtClean="0"/>
              <a:t>Example:</a:t>
            </a:r>
            <a:r>
              <a:rPr lang="en-US" sz="2400" dirty="0" smtClean="0"/>
              <a:t> Put down 3 pictures of CVC words and say: </a:t>
            </a:r>
            <a:r>
              <a:rPr lang="ja-JP" altLang="en-US" sz="2400" dirty="0" smtClean="0">
                <a:latin typeface="Arial"/>
              </a:rPr>
              <a:t>“</a:t>
            </a:r>
            <a:r>
              <a:rPr lang="en-US" sz="2400" dirty="0" smtClean="0"/>
              <a:t>My lion puppet wants one of these pictures. Listen to hear which picture he wants, /</a:t>
            </a:r>
            <a:r>
              <a:rPr lang="en-US" sz="2400" dirty="0" err="1" smtClean="0"/>
              <a:t>sss</a:t>
            </a:r>
            <a:r>
              <a:rPr lang="en-US" sz="2400" dirty="0" smtClean="0"/>
              <a:t>/ - /</a:t>
            </a:r>
            <a:r>
              <a:rPr lang="en-US" sz="2400" dirty="0" err="1" smtClean="0"/>
              <a:t>uuu</a:t>
            </a:r>
            <a:r>
              <a:rPr lang="en-US" sz="2400" dirty="0" smtClean="0"/>
              <a:t>/ - /</a:t>
            </a:r>
            <a:r>
              <a:rPr lang="en-US" sz="2400" dirty="0" err="1" smtClean="0"/>
              <a:t>nnn</a:t>
            </a:r>
            <a:r>
              <a:rPr lang="en-US" sz="2400" dirty="0" smtClean="0"/>
              <a:t>/. Which picture?</a:t>
            </a:r>
            <a:r>
              <a:rPr lang="ja-JP" altLang="en-US" sz="2400" dirty="0" smtClean="0">
                <a:latin typeface="Arial"/>
              </a:rPr>
              <a:t>”</a:t>
            </a:r>
            <a:endParaRPr lang="en-US" sz="2400" dirty="0" smtClean="0"/>
          </a:p>
          <a:p>
            <a:pPr lvl="1" eaLnBrk="1" hangingPunct="1">
              <a:defRPr/>
            </a:pPr>
            <a:r>
              <a:rPr lang="en-US" sz="2400" u="sng" dirty="0" smtClean="0"/>
              <a:t>Non-example:</a:t>
            </a:r>
            <a:r>
              <a:rPr lang="en-US" sz="2400" dirty="0" smtClean="0"/>
              <a:t> </a:t>
            </a:r>
            <a:r>
              <a:rPr lang="ja-JP" altLang="en-US" sz="2400" dirty="0" smtClean="0">
                <a:latin typeface="Arial"/>
              </a:rPr>
              <a:t>“</a:t>
            </a:r>
            <a:r>
              <a:rPr lang="en-US" sz="2400" dirty="0" smtClean="0"/>
              <a:t>…/p/ - /e/ - /n/ - /c/ - /</a:t>
            </a:r>
            <a:r>
              <a:rPr lang="en-US" sz="2400" dirty="0" err="1" smtClean="0"/>
              <a:t>i</a:t>
            </a:r>
            <a:r>
              <a:rPr lang="en-US" sz="2400" dirty="0" smtClean="0"/>
              <a:t>/ - /l/. Which picture?</a:t>
            </a:r>
            <a:r>
              <a:rPr lang="ja-JP" altLang="en-US" sz="2400" dirty="0" smtClean="0">
                <a:latin typeface="Arial"/>
              </a:rPr>
              <a:t>”</a:t>
            </a:r>
            <a:r>
              <a:rPr lang="en-US" sz="2400" dirty="0" smtClean="0"/>
              <a:t> (This is a more advanced model that should be used later.) </a:t>
            </a:r>
            <a:endParaRPr lang="en-US" sz="2400" u="sng" dirty="0" smtClean="0"/>
          </a:p>
        </p:txBody>
      </p:sp>
      <p:sp>
        <p:nvSpPr>
          <p:cNvPr id="4" name="AutoShape 6"/>
          <p:cNvSpPr>
            <a:spLocks noChangeArrowheads="1"/>
          </p:cNvSpPr>
          <p:nvPr/>
        </p:nvSpPr>
        <p:spPr bwMode="auto">
          <a:xfrm>
            <a:off x="127000" y="1015335"/>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sound-blend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831" y="1794746"/>
            <a:ext cx="2911947" cy="3133902"/>
          </a:xfrm>
          <a:prstGeom prst="rect">
            <a:avLst/>
          </a:prstGeom>
        </p:spPr>
      </p:pic>
    </p:spTree>
    <p:extLst>
      <p:ext uri="{BB962C8B-B14F-4D97-AF65-F5344CB8AC3E}">
        <p14:creationId xmlns:p14="http://schemas.microsoft.com/office/powerpoint/2010/main" val="39080139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20698"/>
            <a:ext cx="8229600" cy="1143000"/>
          </a:xfrm>
        </p:spPr>
        <p:txBody>
          <a:bodyPr>
            <a:normAutofit fontScale="90000"/>
          </a:bodyPr>
          <a:lstStyle/>
          <a:p>
            <a:pPr>
              <a:defRPr/>
            </a:pPr>
            <a:r>
              <a:rPr lang="en-US" b="1" dirty="0">
                <a:solidFill>
                  <a:srgbClr val="3366FF"/>
                </a:solidFill>
              </a:rPr>
              <a:t>Suggested Word Patterns for Blending</a:t>
            </a:r>
            <a:endParaRPr lang="en-US" b="1" dirty="0" smtClean="0">
              <a:solidFill>
                <a:srgbClr val="3366FF"/>
              </a:solidFill>
            </a:endParaRPr>
          </a:p>
        </p:txBody>
      </p:sp>
      <p:sp>
        <p:nvSpPr>
          <p:cNvPr id="48131" name="Rectangle 3"/>
          <p:cNvSpPr>
            <a:spLocks noGrp="1" noChangeArrowheads="1"/>
          </p:cNvSpPr>
          <p:nvPr>
            <p:ph idx="1"/>
          </p:nvPr>
        </p:nvSpPr>
        <p:spPr>
          <a:xfrm>
            <a:off x="127000" y="1417637"/>
            <a:ext cx="6181825" cy="5236727"/>
          </a:xfrm>
        </p:spPr>
        <p:txBody>
          <a:bodyPr>
            <a:normAutofit lnSpcReduction="10000"/>
          </a:bodyPr>
          <a:lstStyle/>
          <a:p>
            <a:pPr eaLnBrk="1" hangingPunct="1">
              <a:defRPr/>
            </a:pPr>
            <a:r>
              <a:rPr lang="en-US" sz="2400" dirty="0" smtClean="0">
                <a:cs typeface="+mn-cs"/>
              </a:rPr>
              <a:t>As children become successful during initial learning, remove scaffolds by using progressively more difficult examples. </a:t>
            </a:r>
          </a:p>
          <a:p>
            <a:pPr eaLnBrk="1" hangingPunct="1">
              <a:defRPr/>
            </a:pPr>
            <a:r>
              <a:rPr lang="en-US" sz="2400" dirty="0" smtClean="0">
                <a:cs typeface="+mn-cs"/>
              </a:rPr>
              <a:t>As children become successful with more difficult examples, use fewer scaffolds, such as pictures.</a:t>
            </a:r>
          </a:p>
          <a:p>
            <a:pPr lvl="1" eaLnBrk="1" hangingPunct="1">
              <a:defRPr/>
            </a:pPr>
            <a:r>
              <a:rPr lang="en-US" sz="2400" u="sng" dirty="0" smtClean="0"/>
              <a:t>Example:</a:t>
            </a:r>
            <a:r>
              <a:rPr lang="en-US" sz="2400" dirty="0" smtClean="0"/>
              <a:t> Move from syllable or onset-rime blending to blending with all sounds in a word and remove pictures. </a:t>
            </a:r>
            <a:r>
              <a:rPr lang="ja-JP" altLang="en-US" sz="2400" dirty="0" smtClean="0">
                <a:latin typeface="Arial"/>
              </a:rPr>
              <a:t>“</a:t>
            </a:r>
            <a:r>
              <a:rPr lang="en-US" sz="2400" dirty="0" smtClean="0"/>
              <a:t>Listen, /s/ - /t/ - /o/ - /p/. Which picture?</a:t>
            </a:r>
            <a:r>
              <a:rPr lang="ja-JP" altLang="en-US" sz="2400" dirty="0" smtClean="0">
                <a:latin typeface="Arial"/>
              </a:rPr>
              <a:t>”</a:t>
            </a:r>
            <a:r>
              <a:rPr lang="en-US" sz="2400" dirty="0" smtClean="0"/>
              <a:t> </a:t>
            </a:r>
            <a:r>
              <a:rPr lang="ja-JP" altLang="en-US" sz="2400" dirty="0" smtClean="0">
                <a:latin typeface="Arial"/>
              </a:rPr>
              <a:t>“</a:t>
            </a:r>
            <a:r>
              <a:rPr lang="en-US" sz="2400" dirty="0" smtClean="0"/>
              <a:t>Listen, /s/ - /t/ - /o/ - /p/. What word?</a:t>
            </a:r>
            <a:r>
              <a:rPr lang="ja-JP" altLang="en-US" sz="2400" dirty="0" smtClean="0">
                <a:latin typeface="Arial"/>
              </a:rPr>
              <a:t>”</a:t>
            </a:r>
            <a:r>
              <a:rPr lang="en-US" sz="2400" dirty="0" smtClean="0"/>
              <a:t> </a:t>
            </a:r>
          </a:p>
          <a:p>
            <a:pPr lvl="1" eaLnBrk="1" hangingPunct="1">
              <a:defRPr/>
            </a:pPr>
            <a:r>
              <a:rPr lang="en-US" sz="2400" u="sng" dirty="0" smtClean="0"/>
              <a:t>Non-example: </a:t>
            </a:r>
            <a:r>
              <a:rPr lang="en-US" sz="2400" dirty="0" smtClean="0"/>
              <a:t>Provide instruction and practice at only the easiest levels with all the scaffolds. </a:t>
            </a:r>
            <a:endParaRPr lang="en-US" sz="2400" u="sng" dirty="0" smtClean="0"/>
          </a:p>
        </p:txBody>
      </p:sp>
      <p:sp>
        <p:nvSpPr>
          <p:cNvPr id="4" name="AutoShape 6"/>
          <p:cNvSpPr>
            <a:spLocks noChangeArrowheads="1"/>
          </p:cNvSpPr>
          <p:nvPr/>
        </p:nvSpPr>
        <p:spPr bwMode="auto">
          <a:xfrm>
            <a:off x="127000" y="1017598"/>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original-17938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8681" y="1417637"/>
            <a:ext cx="2540097" cy="4248383"/>
          </a:xfrm>
          <a:prstGeom prst="rect">
            <a:avLst/>
          </a:prstGeom>
        </p:spPr>
      </p:pic>
    </p:spTree>
    <p:extLst>
      <p:ext uri="{BB962C8B-B14F-4D97-AF65-F5344CB8AC3E}">
        <p14:creationId xmlns:p14="http://schemas.microsoft.com/office/powerpoint/2010/main" val="6931573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7000" y="106429"/>
            <a:ext cx="8861778" cy="1143000"/>
          </a:xfrm>
        </p:spPr>
        <p:txBody>
          <a:bodyPr>
            <a:normAutofit fontScale="90000"/>
          </a:bodyPr>
          <a:lstStyle/>
          <a:p>
            <a:pPr eaLnBrk="1" hangingPunct="1">
              <a:lnSpc>
                <a:spcPct val="80000"/>
              </a:lnSpc>
              <a:defRPr/>
            </a:pPr>
            <a:r>
              <a:rPr lang="en-US" b="1" dirty="0" smtClean="0">
                <a:solidFill>
                  <a:srgbClr val="3366FF"/>
                </a:solidFill>
                <a:cs typeface="+mj-cs"/>
              </a:rPr>
              <a:t>Consideration for Selecting Materials to Teach Blending</a:t>
            </a:r>
          </a:p>
        </p:txBody>
      </p:sp>
      <p:sp>
        <p:nvSpPr>
          <p:cNvPr id="47107" name="Rectangle 3"/>
          <p:cNvSpPr>
            <a:spLocks noGrp="1" noChangeArrowheads="1"/>
          </p:cNvSpPr>
          <p:nvPr>
            <p:ph idx="1"/>
          </p:nvPr>
        </p:nvSpPr>
        <p:spPr>
          <a:xfrm>
            <a:off x="127000" y="1600200"/>
            <a:ext cx="5408752" cy="4525963"/>
          </a:xfrm>
        </p:spPr>
        <p:txBody>
          <a:bodyPr>
            <a:normAutofit fontScale="92500"/>
          </a:bodyPr>
          <a:lstStyle/>
          <a:p>
            <a:pPr eaLnBrk="1" hangingPunct="1">
              <a:lnSpc>
                <a:spcPct val="90000"/>
              </a:lnSpc>
              <a:defRPr/>
            </a:pPr>
            <a:r>
              <a:rPr lang="en-US" dirty="0" smtClean="0">
                <a:cs typeface="+mn-cs"/>
              </a:rPr>
              <a:t>When children are first learning the task, use materials that reduce memory load and to represent sounds. </a:t>
            </a:r>
          </a:p>
          <a:p>
            <a:pPr lvl="1" eaLnBrk="1" hangingPunct="1">
              <a:lnSpc>
                <a:spcPct val="90000"/>
              </a:lnSpc>
              <a:defRPr/>
            </a:pPr>
            <a:r>
              <a:rPr lang="en-US" u="sng" dirty="0" smtClean="0"/>
              <a:t>Example:</a:t>
            </a:r>
            <a:r>
              <a:rPr lang="en-US" dirty="0" smtClean="0"/>
              <a:t> Use pictures to help children remember the words and to focus their attention. Use a 3-square strip or blocks to represent sounds in a word.</a:t>
            </a:r>
            <a:endParaRPr lang="en-US" u="sng" dirty="0" smtClean="0"/>
          </a:p>
          <a:p>
            <a:pPr lvl="1" eaLnBrk="1" hangingPunct="1">
              <a:lnSpc>
                <a:spcPct val="90000"/>
              </a:lnSpc>
              <a:defRPr/>
            </a:pPr>
            <a:r>
              <a:rPr lang="en-US" u="sng" dirty="0" smtClean="0"/>
              <a:t>Non-example:</a:t>
            </a:r>
            <a:r>
              <a:rPr lang="en-US" dirty="0" smtClean="0"/>
              <a:t> Provide only verbal activities.</a:t>
            </a:r>
            <a:endParaRPr lang="en-US" u="sng" dirty="0" smtClean="0"/>
          </a:p>
        </p:txBody>
      </p:sp>
      <p:sp>
        <p:nvSpPr>
          <p:cNvPr id="4" name="AutoShape 6"/>
          <p:cNvSpPr>
            <a:spLocks noChangeArrowheads="1"/>
          </p:cNvSpPr>
          <p:nvPr/>
        </p:nvSpPr>
        <p:spPr bwMode="auto">
          <a:xfrm>
            <a:off x="127000" y="1200738"/>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do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800" y="2652297"/>
            <a:ext cx="3470199" cy="2345379"/>
          </a:xfrm>
          <a:prstGeom prst="rect">
            <a:avLst/>
          </a:prstGeom>
        </p:spPr>
      </p:pic>
    </p:spTree>
    <p:extLst>
      <p:ext uri="{BB962C8B-B14F-4D97-AF65-F5344CB8AC3E}">
        <p14:creationId xmlns:p14="http://schemas.microsoft.com/office/powerpoint/2010/main" val="1914659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7000" y="88632"/>
            <a:ext cx="8861778" cy="1143000"/>
          </a:xfrm>
        </p:spPr>
        <p:txBody>
          <a:bodyPr>
            <a:normAutofit/>
          </a:bodyPr>
          <a:lstStyle/>
          <a:p>
            <a:pPr eaLnBrk="1" hangingPunct="1">
              <a:defRPr/>
            </a:pPr>
            <a:r>
              <a:rPr lang="en-US" b="1" dirty="0" smtClean="0">
                <a:solidFill>
                  <a:srgbClr val="3366FF"/>
                </a:solidFill>
                <a:cs typeface="+mj-cs"/>
              </a:rPr>
              <a:t>Teaching Phonemic Segmentation</a:t>
            </a:r>
          </a:p>
        </p:txBody>
      </p:sp>
      <p:sp>
        <p:nvSpPr>
          <p:cNvPr id="49155" name="Rectangle 3"/>
          <p:cNvSpPr>
            <a:spLocks noGrp="1" noChangeArrowheads="1"/>
          </p:cNvSpPr>
          <p:nvPr>
            <p:ph idx="1"/>
          </p:nvPr>
        </p:nvSpPr>
        <p:spPr>
          <a:xfrm>
            <a:off x="127000" y="1600200"/>
            <a:ext cx="6319874" cy="4525963"/>
          </a:xfrm>
        </p:spPr>
        <p:txBody>
          <a:bodyPr>
            <a:normAutofit/>
          </a:bodyPr>
          <a:lstStyle/>
          <a:p>
            <a:pPr eaLnBrk="1" hangingPunct="1">
              <a:defRPr/>
            </a:pPr>
            <a:r>
              <a:rPr lang="en-US" sz="2800" dirty="0" smtClean="0">
                <a:cs typeface="+mn-cs"/>
              </a:rPr>
              <a:t>Concurrently teach letter-sound correspondences for the sounds children will be segmenting in words. </a:t>
            </a:r>
          </a:p>
          <a:p>
            <a:pPr lvl="1" eaLnBrk="1" hangingPunct="1">
              <a:defRPr/>
            </a:pPr>
            <a:r>
              <a:rPr lang="en-US" sz="2400" u="sng" dirty="0" smtClean="0"/>
              <a:t>Example:</a:t>
            </a:r>
            <a:r>
              <a:rPr lang="en-US" sz="2400" dirty="0" smtClean="0"/>
              <a:t> </a:t>
            </a:r>
          </a:p>
          <a:p>
            <a:pPr lvl="2">
              <a:defRPr/>
            </a:pPr>
            <a:r>
              <a:rPr lang="en-US" sz="2000" dirty="0" smtClean="0"/>
              <a:t>Letter sound /s/ and words </a:t>
            </a:r>
            <a:r>
              <a:rPr lang="en-US" sz="2000" i="1" dirty="0" smtClean="0"/>
              <a:t>sun </a:t>
            </a:r>
            <a:r>
              <a:rPr lang="en-US" sz="2000" dirty="0" smtClean="0"/>
              <a:t>and </a:t>
            </a:r>
            <a:r>
              <a:rPr lang="en-US" sz="2000" i="1" dirty="0" smtClean="0"/>
              <a:t>sit.</a:t>
            </a:r>
            <a:r>
              <a:rPr lang="en-US" sz="2000" dirty="0" smtClean="0"/>
              <a:t> Put down letter cards for familiar letter-sounds. Then, have children place pictures by the letter that begins with the same sound as the picture.</a:t>
            </a:r>
          </a:p>
          <a:p>
            <a:pPr lvl="1" eaLnBrk="1" hangingPunct="1">
              <a:defRPr/>
            </a:pPr>
            <a:r>
              <a:rPr lang="en-US" sz="2400" u="sng" dirty="0" smtClean="0"/>
              <a:t>Non-example:</a:t>
            </a:r>
            <a:r>
              <a:rPr lang="en-US" sz="2400" dirty="0" smtClean="0"/>
              <a:t> </a:t>
            </a:r>
          </a:p>
          <a:p>
            <a:pPr lvl="2">
              <a:defRPr/>
            </a:pPr>
            <a:r>
              <a:rPr lang="en-US" sz="2000" dirty="0" smtClean="0"/>
              <a:t>Use letter-sounds that have not been taught when teaching first sound in pictures for phoneme isolation activities.</a:t>
            </a:r>
            <a:endParaRPr lang="en-US" sz="2000" u="sng" dirty="0" smtClean="0"/>
          </a:p>
        </p:txBody>
      </p:sp>
      <p:sp>
        <p:nvSpPr>
          <p:cNvPr id="4" name="AutoShape 6"/>
          <p:cNvSpPr>
            <a:spLocks noChangeArrowheads="1"/>
          </p:cNvSpPr>
          <p:nvPr/>
        </p:nvSpPr>
        <p:spPr bwMode="auto">
          <a:xfrm>
            <a:off x="127000" y="1109560"/>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 name="Picture 6" descr="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776" y="1832973"/>
            <a:ext cx="2818002" cy="2087856"/>
          </a:xfrm>
          <a:prstGeom prst="rect">
            <a:avLst/>
          </a:prstGeom>
        </p:spPr>
      </p:pic>
    </p:spTree>
    <p:extLst>
      <p:ext uri="{BB962C8B-B14F-4D97-AF65-F5344CB8AC3E}">
        <p14:creationId xmlns:p14="http://schemas.microsoft.com/office/powerpoint/2010/main" val="541995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7000" y="274638"/>
            <a:ext cx="8861778" cy="1143000"/>
          </a:xfrm>
        </p:spPr>
        <p:txBody>
          <a:bodyPr>
            <a:normAutofit/>
          </a:bodyPr>
          <a:lstStyle/>
          <a:p>
            <a:pPr eaLnBrk="1" hangingPunct="1">
              <a:defRPr/>
            </a:pPr>
            <a:r>
              <a:rPr lang="en-US" b="1" dirty="0" smtClean="0">
                <a:solidFill>
                  <a:srgbClr val="3366FF"/>
                </a:solidFill>
                <a:cs typeface="+mj-cs"/>
              </a:rPr>
              <a:t>Teaching Phonemic Segmentation</a:t>
            </a:r>
          </a:p>
        </p:txBody>
      </p:sp>
      <p:sp>
        <p:nvSpPr>
          <p:cNvPr id="50179" name="Rectangle 3"/>
          <p:cNvSpPr>
            <a:spLocks noGrp="1" noChangeArrowheads="1"/>
          </p:cNvSpPr>
          <p:nvPr>
            <p:ph idx="1"/>
          </p:nvPr>
        </p:nvSpPr>
        <p:spPr>
          <a:xfrm>
            <a:off x="127000" y="1600200"/>
            <a:ext cx="8861778" cy="4525963"/>
          </a:xfrm>
        </p:spPr>
        <p:txBody>
          <a:bodyPr/>
          <a:lstStyle/>
          <a:p>
            <a:pPr eaLnBrk="1" hangingPunct="1">
              <a:lnSpc>
                <a:spcPct val="90000"/>
              </a:lnSpc>
              <a:defRPr/>
            </a:pPr>
            <a:r>
              <a:rPr lang="en-US" dirty="0" smtClean="0">
                <a:cs typeface="+mn-cs"/>
              </a:rPr>
              <a:t>Make the connections between sounds in words and sounds of letters.</a:t>
            </a:r>
          </a:p>
          <a:p>
            <a:pPr lvl="1" eaLnBrk="1" hangingPunct="1">
              <a:lnSpc>
                <a:spcPct val="90000"/>
              </a:lnSpc>
              <a:defRPr/>
            </a:pPr>
            <a:r>
              <a:rPr lang="en-US" u="sng" dirty="0" smtClean="0"/>
              <a:t>Example:</a:t>
            </a:r>
            <a:r>
              <a:rPr lang="en-US" dirty="0" smtClean="0"/>
              <a:t> After children can segment the first sound, have them use letter tiles to represent the sounds. </a:t>
            </a:r>
          </a:p>
          <a:p>
            <a:pPr lvl="1" eaLnBrk="1" hangingPunct="1">
              <a:lnSpc>
                <a:spcPct val="90000"/>
              </a:lnSpc>
              <a:defRPr/>
            </a:pPr>
            <a:r>
              <a:rPr lang="en-US" u="sng" dirty="0" smtClean="0"/>
              <a:t>Non-example:</a:t>
            </a:r>
            <a:r>
              <a:rPr lang="en-US" dirty="0" smtClean="0"/>
              <a:t> Letters in mastered phonologic activities are not used. Explicit connections between alphabetic and phonologic activities are not made.</a:t>
            </a:r>
            <a:endParaRPr lang="en-US" u="sng" dirty="0" smtClean="0"/>
          </a:p>
        </p:txBody>
      </p:sp>
      <p:sp>
        <p:nvSpPr>
          <p:cNvPr id="4" name="AutoShape 6"/>
          <p:cNvSpPr>
            <a:spLocks noChangeArrowheads="1"/>
          </p:cNvSpPr>
          <p:nvPr/>
        </p:nvSpPr>
        <p:spPr bwMode="auto">
          <a:xfrm>
            <a:off x="127000" y="1231632"/>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descr="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460" y="4665073"/>
            <a:ext cx="2736340" cy="2086750"/>
          </a:xfrm>
          <a:prstGeom prst="rect">
            <a:avLst/>
          </a:prstGeom>
        </p:spPr>
      </p:pic>
    </p:spTree>
    <p:extLst>
      <p:ext uri="{BB962C8B-B14F-4D97-AF65-F5344CB8AC3E}">
        <p14:creationId xmlns:p14="http://schemas.microsoft.com/office/powerpoint/2010/main" val="424194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27000" y="32066"/>
            <a:ext cx="8861778" cy="1143000"/>
          </a:xfrm>
        </p:spPr>
        <p:txBody>
          <a:bodyPr>
            <a:normAutofit/>
          </a:bodyPr>
          <a:lstStyle/>
          <a:p>
            <a:pPr eaLnBrk="1" hangingPunct="1">
              <a:defRPr/>
            </a:pPr>
            <a:r>
              <a:rPr lang="en-US" b="1" dirty="0" smtClean="0">
                <a:solidFill>
                  <a:srgbClr val="3366FF"/>
                </a:solidFill>
                <a:cs typeface="+mj-cs"/>
              </a:rPr>
              <a:t>Extensions of Teaching Segmenting</a:t>
            </a:r>
          </a:p>
        </p:txBody>
      </p:sp>
      <p:sp>
        <p:nvSpPr>
          <p:cNvPr id="52227" name="Rectangle 3"/>
          <p:cNvSpPr>
            <a:spLocks noGrp="1" noChangeArrowheads="1"/>
          </p:cNvSpPr>
          <p:nvPr>
            <p:ph idx="1"/>
          </p:nvPr>
        </p:nvSpPr>
        <p:spPr>
          <a:xfrm>
            <a:off x="127000" y="1600200"/>
            <a:ext cx="5878118" cy="4525963"/>
          </a:xfrm>
        </p:spPr>
        <p:txBody>
          <a:bodyPr/>
          <a:lstStyle/>
          <a:p>
            <a:pPr eaLnBrk="1" hangingPunct="1">
              <a:lnSpc>
                <a:spcPct val="90000"/>
              </a:lnSpc>
              <a:defRPr/>
            </a:pPr>
            <a:r>
              <a:rPr lang="en-US" sz="2800" dirty="0" smtClean="0">
                <a:cs typeface="+mn-cs"/>
              </a:rPr>
              <a:t>By the end of grades 1 and 2, students should be able to demonstrate the following skills:</a:t>
            </a:r>
          </a:p>
          <a:p>
            <a:pPr lvl="1" eaLnBrk="1" hangingPunct="1">
              <a:lnSpc>
                <a:spcPct val="90000"/>
              </a:lnSpc>
              <a:defRPr/>
            </a:pPr>
            <a:r>
              <a:rPr lang="en-US" sz="2400" dirty="0" smtClean="0"/>
              <a:t>Substituting: </a:t>
            </a:r>
            <a:r>
              <a:rPr lang="ja-JP" altLang="en-US" sz="2400" dirty="0" smtClean="0">
                <a:latin typeface="Arial"/>
              </a:rPr>
              <a:t>“</a:t>
            </a:r>
            <a:r>
              <a:rPr lang="en-US" sz="2400" i="1" dirty="0" smtClean="0"/>
              <a:t>Nap.</a:t>
            </a:r>
            <a:r>
              <a:rPr lang="en-US" sz="2400" dirty="0" smtClean="0"/>
              <a:t> What word do we get when we change the /n/ to /c/?</a:t>
            </a:r>
            <a:r>
              <a:rPr lang="ja-JP" altLang="en-US" sz="2400" dirty="0" smtClean="0">
                <a:latin typeface="Arial"/>
              </a:rPr>
              <a:t>”</a:t>
            </a:r>
            <a:r>
              <a:rPr lang="en-US" sz="2400" dirty="0" smtClean="0"/>
              <a:t> (as in rhyming or word family practice).</a:t>
            </a:r>
          </a:p>
          <a:p>
            <a:pPr lvl="1" eaLnBrk="1" hangingPunct="1">
              <a:lnSpc>
                <a:spcPct val="90000"/>
              </a:lnSpc>
              <a:defRPr/>
            </a:pPr>
            <a:r>
              <a:rPr lang="en-US" sz="2400" dirty="0" smtClean="0"/>
              <a:t>Deleting: </a:t>
            </a:r>
            <a:r>
              <a:rPr lang="ja-JP" altLang="en-US" sz="2400" dirty="0" smtClean="0">
                <a:latin typeface="Arial"/>
              </a:rPr>
              <a:t>“</a:t>
            </a:r>
            <a:r>
              <a:rPr lang="en-US" sz="2400" i="1" dirty="0" smtClean="0"/>
              <a:t>Flake</a:t>
            </a:r>
            <a:r>
              <a:rPr lang="en-US" sz="2400" dirty="0" smtClean="0"/>
              <a:t>. What word do we get when we take away /l/ from </a:t>
            </a:r>
            <a:r>
              <a:rPr lang="en-US" sz="2400" i="1" dirty="0" smtClean="0"/>
              <a:t>flake</a:t>
            </a:r>
            <a:r>
              <a:rPr lang="en-US" sz="2400" dirty="0" smtClean="0"/>
              <a:t>?</a:t>
            </a:r>
            <a:r>
              <a:rPr lang="ja-JP" altLang="en-US" sz="2400" dirty="0" smtClean="0">
                <a:latin typeface="Arial"/>
              </a:rPr>
              <a:t>”</a:t>
            </a:r>
            <a:endParaRPr lang="en-US" sz="2400" dirty="0" smtClean="0"/>
          </a:p>
          <a:p>
            <a:pPr lvl="1" eaLnBrk="1" hangingPunct="1">
              <a:lnSpc>
                <a:spcPct val="90000"/>
              </a:lnSpc>
              <a:defRPr/>
            </a:pPr>
            <a:r>
              <a:rPr lang="en-US" sz="2400" dirty="0" smtClean="0"/>
              <a:t>Adding: </a:t>
            </a:r>
            <a:r>
              <a:rPr lang="ja-JP" altLang="en-US" sz="2400" dirty="0" smtClean="0">
                <a:latin typeface="Arial"/>
              </a:rPr>
              <a:t>“</a:t>
            </a:r>
            <a:r>
              <a:rPr lang="en-US" sz="2400" i="1" dirty="0" smtClean="0"/>
              <a:t>Mile</a:t>
            </a:r>
            <a:r>
              <a:rPr lang="en-US" sz="2400" dirty="0" smtClean="0"/>
              <a:t>. What word do we get when we add /s/ to the front of </a:t>
            </a:r>
            <a:r>
              <a:rPr lang="en-US" sz="2400" i="1" dirty="0" smtClean="0"/>
              <a:t>mile</a:t>
            </a:r>
            <a:r>
              <a:rPr lang="en-US" sz="2400" dirty="0" smtClean="0"/>
              <a:t>?</a:t>
            </a:r>
            <a:r>
              <a:rPr lang="ja-JP" altLang="en-US" sz="2400" dirty="0" smtClean="0">
                <a:latin typeface="Arial"/>
              </a:rPr>
              <a:t>”</a:t>
            </a:r>
            <a:endParaRPr lang="en-US" sz="2400" i="1" dirty="0" smtClean="0"/>
          </a:p>
        </p:txBody>
      </p:sp>
      <p:sp>
        <p:nvSpPr>
          <p:cNvPr id="4" name="AutoShape 6"/>
          <p:cNvSpPr>
            <a:spLocks noChangeArrowheads="1"/>
          </p:cNvSpPr>
          <p:nvPr/>
        </p:nvSpPr>
        <p:spPr bwMode="auto">
          <a:xfrm>
            <a:off x="127000" y="960522"/>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p word fami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554" y="1365503"/>
            <a:ext cx="2973224" cy="5257800"/>
          </a:xfrm>
          <a:prstGeom prst="rect">
            <a:avLst/>
          </a:prstGeom>
        </p:spPr>
      </p:pic>
    </p:spTree>
    <p:extLst>
      <p:ext uri="{BB962C8B-B14F-4D97-AF65-F5344CB8AC3E}">
        <p14:creationId xmlns:p14="http://schemas.microsoft.com/office/powerpoint/2010/main" val="1758829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127000" y="274638"/>
            <a:ext cx="8861778" cy="1143000"/>
          </a:xfrm>
        </p:spPr>
        <p:txBody>
          <a:bodyPr>
            <a:normAutofit fontScale="90000"/>
          </a:bodyPr>
          <a:lstStyle/>
          <a:p>
            <a:pPr eaLnBrk="1" hangingPunct="1">
              <a:lnSpc>
                <a:spcPct val="80000"/>
              </a:lnSpc>
              <a:defRPr/>
            </a:pPr>
            <a:r>
              <a:rPr lang="en-US" b="1" dirty="0" smtClean="0">
                <a:solidFill>
                  <a:srgbClr val="3366FF"/>
                </a:solidFill>
                <a:cs typeface="+mj-cs"/>
              </a:rPr>
              <a:t>Teaching Letter-Sound Correspondence</a:t>
            </a:r>
          </a:p>
        </p:txBody>
      </p:sp>
      <p:sp>
        <p:nvSpPr>
          <p:cNvPr id="580611" name="Rectangle 3"/>
          <p:cNvSpPr>
            <a:spLocks noGrp="1" noChangeArrowheads="1"/>
          </p:cNvSpPr>
          <p:nvPr>
            <p:ph idx="1"/>
          </p:nvPr>
        </p:nvSpPr>
        <p:spPr>
          <a:xfrm>
            <a:off x="127000" y="1600200"/>
            <a:ext cx="5822898" cy="4525963"/>
          </a:xfrm>
        </p:spPr>
        <p:txBody>
          <a:bodyPr>
            <a:normAutofit lnSpcReduction="10000"/>
          </a:bodyPr>
          <a:lstStyle/>
          <a:p>
            <a:pPr eaLnBrk="1" hangingPunct="1">
              <a:defRPr/>
            </a:pPr>
            <a:r>
              <a:rPr lang="en-US" b="1" dirty="0" smtClean="0">
                <a:cs typeface="+mn-cs"/>
              </a:rPr>
              <a:t>Example:</a:t>
            </a:r>
            <a:r>
              <a:rPr lang="en-US" dirty="0" smtClean="0">
                <a:cs typeface="+mn-cs"/>
              </a:rPr>
              <a:t> Teacher points to letter </a:t>
            </a:r>
            <a:r>
              <a:rPr lang="en-US" u="sng" dirty="0" smtClean="0">
                <a:cs typeface="+mn-cs"/>
              </a:rPr>
              <a:t>m</a:t>
            </a:r>
            <a:r>
              <a:rPr lang="en-US" dirty="0" smtClean="0">
                <a:cs typeface="+mn-cs"/>
              </a:rPr>
              <a:t> on the board. </a:t>
            </a:r>
          </a:p>
          <a:p>
            <a:pPr marL="457200" lvl="1" indent="0">
              <a:buNone/>
              <a:defRPr/>
            </a:pPr>
            <a:r>
              <a:rPr lang="ja-JP" altLang="en-US" dirty="0" smtClean="0">
                <a:latin typeface="Arial"/>
                <a:cs typeface="+mn-cs"/>
              </a:rPr>
              <a:t>“</a:t>
            </a:r>
            <a:r>
              <a:rPr lang="en-US" dirty="0" smtClean="0">
                <a:cs typeface="+mn-cs"/>
              </a:rPr>
              <a:t>The sound of this letter is /</a:t>
            </a:r>
            <a:r>
              <a:rPr lang="en-US" dirty="0" err="1" smtClean="0">
                <a:cs typeface="+mn-cs"/>
              </a:rPr>
              <a:t>mmmmmm</a:t>
            </a:r>
            <a:r>
              <a:rPr lang="en-US" dirty="0" smtClean="0">
                <a:cs typeface="+mn-cs"/>
              </a:rPr>
              <a:t>/.” </a:t>
            </a:r>
          </a:p>
          <a:p>
            <a:pPr lvl="1">
              <a:defRPr/>
            </a:pPr>
            <a:r>
              <a:rPr lang="en-US" dirty="0" smtClean="0">
                <a:cs typeface="+mn-cs"/>
              </a:rPr>
              <a:t>Tell me the sound of this letter</a:t>
            </a:r>
          </a:p>
          <a:p>
            <a:pPr eaLnBrk="1" hangingPunct="1">
              <a:defRPr/>
            </a:pPr>
            <a:r>
              <a:rPr lang="en-US" b="1" dirty="0" smtClean="0">
                <a:cs typeface="+mn-cs"/>
              </a:rPr>
              <a:t>Conspicuous Strategies:</a:t>
            </a:r>
            <a:r>
              <a:rPr lang="en-US" dirty="0" smtClean="0">
                <a:cs typeface="+mn-cs"/>
              </a:rPr>
              <a:t> </a:t>
            </a:r>
          </a:p>
          <a:p>
            <a:pPr lvl="1">
              <a:defRPr/>
            </a:pPr>
            <a:r>
              <a:rPr lang="en-US" dirty="0" smtClean="0">
                <a:cs typeface="+mn-cs"/>
              </a:rPr>
              <a:t>Teacher actions should make the task explicit</a:t>
            </a:r>
          </a:p>
          <a:p>
            <a:pPr lvl="1">
              <a:defRPr/>
            </a:pPr>
            <a:r>
              <a:rPr lang="en-US" dirty="0" smtClean="0">
                <a:cs typeface="+mn-cs"/>
              </a:rPr>
              <a:t>Use consistent and brief wording</a:t>
            </a:r>
            <a:endParaRPr lang="en-US" b="1" dirty="0" smtClean="0">
              <a:cs typeface="+mn-cs"/>
            </a:endParaRPr>
          </a:p>
        </p:txBody>
      </p:sp>
      <p:sp>
        <p:nvSpPr>
          <p:cNvPr id="4" name="AutoShape 6"/>
          <p:cNvSpPr>
            <a:spLocks noChangeArrowheads="1"/>
          </p:cNvSpPr>
          <p:nvPr/>
        </p:nvSpPr>
        <p:spPr bwMode="auto">
          <a:xfrm>
            <a:off x="127000" y="1120491"/>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898" y="1619508"/>
            <a:ext cx="2804196" cy="2922579"/>
          </a:xfrm>
          <a:prstGeom prst="rect">
            <a:avLst/>
          </a:prstGeom>
        </p:spPr>
      </p:pic>
    </p:spTree>
    <p:extLst>
      <p:ext uri="{BB962C8B-B14F-4D97-AF65-F5344CB8AC3E}">
        <p14:creationId xmlns:p14="http://schemas.microsoft.com/office/powerpoint/2010/main" val="397444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p:txBody>
          <a:bodyPr>
            <a:normAutofit fontScale="90000"/>
          </a:bodyPr>
          <a:lstStyle/>
          <a:p>
            <a:pPr algn="ctr" eaLnBrk="1" hangingPunct="1">
              <a:defRPr/>
            </a:pPr>
            <a:r>
              <a:rPr lang="en-US" b="1" dirty="0" smtClean="0">
                <a:solidFill>
                  <a:srgbClr val="3366FF"/>
                </a:solidFill>
                <a:cs typeface="+mj-cs"/>
              </a:rPr>
              <a:t>Suggested Sequence for Introducing Letters</a:t>
            </a:r>
          </a:p>
        </p:txBody>
      </p:sp>
      <p:sp>
        <p:nvSpPr>
          <p:cNvPr id="596995" name="Text Box 3"/>
          <p:cNvSpPr txBox="1">
            <a:spLocks noChangeArrowheads="1"/>
          </p:cNvSpPr>
          <p:nvPr/>
        </p:nvSpPr>
        <p:spPr bwMode="auto">
          <a:xfrm>
            <a:off x="762000" y="2133600"/>
            <a:ext cx="82296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a:cs typeface="+mn-cs"/>
              </a:rPr>
              <a:t>a m t s i f d r o g l h u c b n k v e w j p y </a:t>
            </a:r>
          </a:p>
          <a:p>
            <a:pPr>
              <a:spcBef>
                <a:spcPct val="50000"/>
              </a:spcBef>
              <a:defRPr/>
            </a:pPr>
            <a:endParaRPr lang="en-US" sz="3600">
              <a:cs typeface="+mn-cs"/>
            </a:endParaRPr>
          </a:p>
          <a:p>
            <a:pPr>
              <a:spcBef>
                <a:spcPct val="50000"/>
              </a:spcBef>
              <a:defRPr/>
            </a:pPr>
            <a:r>
              <a:rPr lang="en-US" sz="3600">
                <a:cs typeface="+mn-cs"/>
              </a:rPr>
              <a:t>T L M F D I N A R H G B x q z J E Q</a:t>
            </a:r>
          </a:p>
        </p:txBody>
      </p:sp>
      <p:sp>
        <p:nvSpPr>
          <p:cNvPr id="4" name="AutoShape 6"/>
          <p:cNvSpPr>
            <a:spLocks noChangeArrowheads="1"/>
          </p:cNvSpPr>
          <p:nvPr/>
        </p:nvSpPr>
        <p:spPr bwMode="auto">
          <a:xfrm>
            <a:off x="127000" y="1420559"/>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72" y="4813300"/>
            <a:ext cx="5825655" cy="2044700"/>
          </a:xfrm>
          <a:prstGeom prst="rect">
            <a:avLst/>
          </a:prstGeom>
        </p:spPr>
      </p:pic>
    </p:spTree>
    <p:extLst>
      <p:ext uri="{BB962C8B-B14F-4D97-AF65-F5344CB8AC3E}">
        <p14:creationId xmlns:p14="http://schemas.microsoft.com/office/powerpoint/2010/main" val="28496944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127000" y="128572"/>
            <a:ext cx="8861778" cy="1143000"/>
          </a:xfrm>
        </p:spPr>
        <p:txBody>
          <a:bodyPr>
            <a:normAutofit fontScale="90000"/>
          </a:bodyPr>
          <a:lstStyle/>
          <a:p>
            <a:pPr algn="ctr" eaLnBrk="1" hangingPunct="1">
              <a:defRPr/>
            </a:pPr>
            <a:r>
              <a:rPr lang="en-US" b="1" dirty="0" smtClean="0">
                <a:solidFill>
                  <a:srgbClr val="3366FF"/>
                </a:solidFill>
                <a:cs typeface="+mj-cs"/>
              </a:rPr>
              <a:t>Considerations for Selecting Materials</a:t>
            </a:r>
          </a:p>
        </p:txBody>
      </p:sp>
      <p:sp>
        <p:nvSpPr>
          <p:cNvPr id="595971" name="Rectangle 3"/>
          <p:cNvSpPr>
            <a:spLocks noGrp="1" noChangeArrowheads="1"/>
          </p:cNvSpPr>
          <p:nvPr>
            <p:ph idx="1"/>
          </p:nvPr>
        </p:nvSpPr>
        <p:spPr>
          <a:xfrm>
            <a:off x="127000" y="1297918"/>
            <a:ext cx="5919533" cy="4525963"/>
          </a:xfrm>
        </p:spPr>
        <p:txBody>
          <a:bodyPr>
            <a:normAutofit lnSpcReduction="10000"/>
          </a:bodyPr>
          <a:lstStyle/>
          <a:p>
            <a:pPr eaLnBrk="1" hangingPunct="1">
              <a:defRPr/>
            </a:pPr>
            <a:r>
              <a:rPr lang="en-US" sz="2800" b="1" dirty="0" smtClean="0">
                <a:cs typeface="+mn-cs"/>
              </a:rPr>
              <a:t>Letter-Sounds</a:t>
            </a:r>
            <a:endParaRPr lang="en-US" sz="2800" dirty="0" smtClean="0">
              <a:cs typeface="+mn-cs"/>
            </a:endParaRPr>
          </a:p>
          <a:p>
            <a:pPr lvl="1" eaLnBrk="1" hangingPunct="1">
              <a:defRPr/>
            </a:pPr>
            <a:r>
              <a:rPr lang="en-US" sz="2400" dirty="0" smtClean="0"/>
              <a:t>Separate auditory and/or visually similar letters (e.g., e/</a:t>
            </a:r>
            <a:r>
              <a:rPr lang="en-US" sz="2400" dirty="0" err="1" smtClean="0"/>
              <a:t>i</a:t>
            </a:r>
            <a:r>
              <a:rPr lang="en-US" sz="2400" dirty="0" smtClean="0"/>
              <a:t>, d/b)</a:t>
            </a:r>
          </a:p>
          <a:p>
            <a:pPr lvl="1" eaLnBrk="1" hangingPunct="1">
              <a:defRPr/>
            </a:pPr>
            <a:r>
              <a:rPr lang="en-US" sz="2400" dirty="0" smtClean="0"/>
              <a:t>Introduce some continuous sounds early (e.g., /m/, /s/)</a:t>
            </a:r>
          </a:p>
          <a:p>
            <a:pPr lvl="1" eaLnBrk="1" hangingPunct="1">
              <a:defRPr/>
            </a:pPr>
            <a:r>
              <a:rPr lang="en-US" sz="2400" dirty="0" smtClean="0"/>
              <a:t>Teach the sounds of letters that can be used to build many words (e.g., m, s, a, t).</a:t>
            </a:r>
          </a:p>
          <a:p>
            <a:pPr lvl="1" eaLnBrk="1" hangingPunct="1">
              <a:defRPr/>
            </a:pPr>
            <a:r>
              <a:rPr lang="en-US" sz="2400" dirty="0" smtClean="0"/>
              <a:t>Introduce lower case letters first unless upper case letters are similar in configuration (e.g., similar: S, s, U, u, W, w; Dissimilar: R, r, T, t, F, f)</a:t>
            </a:r>
          </a:p>
        </p:txBody>
      </p:sp>
      <p:sp>
        <p:nvSpPr>
          <p:cNvPr id="4" name="AutoShape 6"/>
          <p:cNvSpPr>
            <a:spLocks noChangeArrowheads="1"/>
          </p:cNvSpPr>
          <p:nvPr/>
        </p:nvSpPr>
        <p:spPr bwMode="auto">
          <a:xfrm>
            <a:off x="127000" y="997630"/>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459" y="1397509"/>
            <a:ext cx="2583319" cy="3710614"/>
          </a:xfrm>
          <a:prstGeom prst="rect">
            <a:avLst/>
          </a:prstGeom>
        </p:spPr>
      </p:pic>
    </p:spTree>
    <p:extLst>
      <p:ext uri="{BB962C8B-B14F-4D97-AF65-F5344CB8AC3E}">
        <p14:creationId xmlns:p14="http://schemas.microsoft.com/office/powerpoint/2010/main" val="4007050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1110"/>
            <a:ext cx="9143999" cy="916041"/>
          </a:xfrm>
        </p:spPr>
        <p:txBody>
          <a:bodyPr>
            <a:noAutofit/>
          </a:bodyPr>
          <a:lstStyle/>
          <a:p>
            <a:r>
              <a:rPr lang="en-US" sz="3600" dirty="0" smtClean="0">
                <a:solidFill>
                  <a:srgbClr val="3366FF"/>
                </a:solidFill>
              </a:rPr>
              <a:t>Federal Definition of Specific Learning Disability</a:t>
            </a:r>
            <a:endParaRPr lang="en-US" sz="3600" dirty="0">
              <a:solidFill>
                <a:srgbClr val="3366FF"/>
              </a:solidFill>
            </a:endParaRPr>
          </a:p>
        </p:txBody>
      </p:sp>
      <p:sp>
        <p:nvSpPr>
          <p:cNvPr id="3" name="Content Placeholder 2"/>
          <p:cNvSpPr>
            <a:spLocks noGrp="1"/>
          </p:cNvSpPr>
          <p:nvPr>
            <p:ph idx="1"/>
          </p:nvPr>
        </p:nvSpPr>
        <p:spPr>
          <a:xfrm>
            <a:off x="1" y="1157111"/>
            <a:ext cx="9144000" cy="5700889"/>
          </a:xfrm>
        </p:spPr>
        <p:txBody>
          <a:bodyPr>
            <a:normAutofit fontScale="70000" lnSpcReduction="20000"/>
          </a:bodyPr>
          <a:lstStyle/>
          <a:p>
            <a:r>
              <a:rPr lang="en-US" dirty="0" smtClean="0"/>
              <a:t>“</a:t>
            </a:r>
            <a:r>
              <a:rPr lang="en-US" dirty="0"/>
              <a:t>A</a:t>
            </a:r>
            <a:r>
              <a:rPr lang="en-US" dirty="0" smtClean="0"/>
              <a:t> disorder in one or more of the basic psychological processes involved in understanding or in using language, spoken or written, which may manifest itself in the imperfect ability to:</a:t>
            </a:r>
          </a:p>
          <a:p>
            <a:pPr lvl="1"/>
            <a:r>
              <a:rPr lang="en-US" dirty="0" smtClean="0"/>
              <a:t>listen </a:t>
            </a:r>
          </a:p>
          <a:p>
            <a:pPr lvl="1"/>
            <a:r>
              <a:rPr lang="en-US" dirty="0" smtClean="0"/>
              <a:t>think </a:t>
            </a:r>
          </a:p>
          <a:p>
            <a:pPr lvl="1"/>
            <a:r>
              <a:rPr lang="en-US" dirty="0" smtClean="0"/>
              <a:t>speak</a:t>
            </a:r>
          </a:p>
          <a:p>
            <a:pPr lvl="1"/>
            <a:r>
              <a:rPr lang="en-US" dirty="0" smtClean="0"/>
              <a:t>read</a:t>
            </a:r>
          </a:p>
          <a:p>
            <a:pPr lvl="1"/>
            <a:r>
              <a:rPr lang="en-US" dirty="0" smtClean="0"/>
              <a:t>write </a:t>
            </a:r>
          </a:p>
          <a:p>
            <a:pPr lvl="1"/>
            <a:r>
              <a:rPr lang="en-US" dirty="0"/>
              <a:t>p</a:t>
            </a:r>
            <a:r>
              <a:rPr lang="en-US" dirty="0" smtClean="0"/>
              <a:t>erform mathematical calculations </a:t>
            </a:r>
          </a:p>
          <a:p>
            <a:r>
              <a:rPr lang="en-US" dirty="0"/>
              <a:t>T</a:t>
            </a:r>
            <a:r>
              <a:rPr lang="en-US" dirty="0" smtClean="0"/>
              <a:t>erm includes:</a:t>
            </a:r>
          </a:p>
          <a:p>
            <a:pPr lvl="1"/>
            <a:r>
              <a:rPr lang="en-US" dirty="0"/>
              <a:t>perceptual </a:t>
            </a:r>
            <a:r>
              <a:rPr lang="en-US" dirty="0" smtClean="0"/>
              <a:t>disabilities </a:t>
            </a:r>
            <a:endParaRPr lang="en-US" dirty="0"/>
          </a:p>
          <a:p>
            <a:pPr lvl="1"/>
            <a:r>
              <a:rPr lang="en-US" dirty="0"/>
              <a:t>brain </a:t>
            </a:r>
            <a:r>
              <a:rPr lang="en-US" dirty="0" smtClean="0"/>
              <a:t>injury</a:t>
            </a:r>
            <a:endParaRPr lang="en-US" dirty="0"/>
          </a:p>
          <a:p>
            <a:pPr lvl="1"/>
            <a:r>
              <a:rPr lang="en-US" dirty="0"/>
              <a:t>minimal brain </a:t>
            </a:r>
            <a:r>
              <a:rPr lang="en-US" dirty="0" smtClean="0"/>
              <a:t>dysfunction </a:t>
            </a:r>
            <a:endParaRPr lang="en-US" dirty="0"/>
          </a:p>
          <a:p>
            <a:pPr lvl="1"/>
            <a:r>
              <a:rPr lang="en-US" dirty="0" smtClean="0"/>
              <a:t>dyslexia</a:t>
            </a:r>
            <a:endParaRPr lang="en-US" dirty="0"/>
          </a:p>
          <a:p>
            <a:pPr lvl="1"/>
            <a:r>
              <a:rPr lang="en-US" dirty="0"/>
              <a:t>developmental </a:t>
            </a:r>
            <a:r>
              <a:rPr lang="en-US" dirty="0" smtClean="0"/>
              <a:t>aphasia</a:t>
            </a:r>
          </a:p>
          <a:p>
            <a:pPr marL="342900" lvl="1" indent="-342900">
              <a:buFont typeface="Arial"/>
              <a:buChar char="•"/>
            </a:pPr>
            <a:r>
              <a:rPr lang="en-US" dirty="0"/>
              <a:t>T</a:t>
            </a:r>
            <a:r>
              <a:rPr lang="en-US" dirty="0" smtClean="0"/>
              <a:t>erm </a:t>
            </a:r>
            <a:r>
              <a:rPr lang="en-US" dirty="0"/>
              <a:t>does not include a learning problem that is primarily the result of visual, hearing, </a:t>
            </a:r>
            <a:r>
              <a:rPr lang="en-US" dirty="0" smtClean="0"/>
              <a:t>motor </a:t>
            </a:r>
            <a:r>
              <a:rPr lang="en-US" dirty="0"/>
              <a:t>disabilities, </a:t>
            </a:r>
            <a:r>
              <a:rPr lang="en-US" dirty="0" smtClean="0"/>
              <a:t>mental </a:t>
            </a:r>
            <a:r>
              <a:rPr lang="en-US" dirty="0"/>
              <a:t>retardation, </a:t>
            </a:r>
            <a:r>
              <a:rPr lang="en-US" dirty="0" smtClean="0"/>
              <a:t>emotional </a:t>
            </a:r>
            <a:r>
              <a:rPr lang="en-US" dirty="0"/>
              <a:t>disturbance</a:t>
            </a:r>
            <a:r>
              <a:rPr lang="en-US" dirty="0" smtClean="0"/>
              <a:t>, environmental</a:t>
            </a:r>
            <a:r>
              <a:rPr lang="en-US" dirty="0"/>
              <a:t>, cultural, or economic disadvantage. </a:t>
            </a:r>
          </a:p>
          <a:p>
            <a:endParaRPr lang="en-US" dirty="0" smtClean="0"/>
          </a:p>
        </p:txBody>
      </p:sp>
      <p:sp>
        <p:nvSpPr>
          <p:cNvPr id="5" name="AutoShape 6"/>
          <p:cNvSpPr>
            <a:spLocks noChangeArrowheads="1"/>
          </p:cNvSpPr>
          <p:nvPr/>
        </p:nvSpPr>
        <p:spPr bwMode="auto">
          <a:xfrm>
            <a:off x="127000" y="862388"/>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 name="Picture 3" descr="ima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171" y="2057055"/>
            <a:ext cx="3126749" cy="3389164"/>
          </a:xfrm>
          <a:prstGeom prst="rect">
            <a:avLst/>
          </a:prstGeom>
        </p:spPr>
      </p:pic>
    </p:spTree>
    <p:extLst>
      <p:ext uri="{BB962C8B-B14F-4D97-AF65-F5344CB8AC3E}">
        <p14:creationId xmlns:p14="http://schemas.microsoft.com/office/powerpoint/2010/main" val="42816177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127000" y="274638"/>
            <a:ext cx="8861778" cy="1143000"/>
          </a:xfrm>
        </p:spPr>
        <p:txBody>
          <a:bodyPr>
            <a:normAutofit fontScale="90000"/>
          </a:bodyPr>
          <a:lstStyle/>
          <a:p>
            <a:pPr algn="ctr" eaLnBrk="1" hangingPunct="1">
              <a:lnSpc>
                <a:spcPct val="80000"/>
              </a:lnSpc>
              <a:defRPr/>
            </a:pPr>
            <a:r>
              <a:rPr lang="en-US" sz="4000" b="1" dirty="0" smtClean="0">
                <a:solidFill>
                  <a:srgbClr val="3366FF"/>
                </a:solidFill>
              </a:rPr>
              <a:t>Features of Letter-Sound Correspondence Instruction to Consider…</a:t>
            </a:r>
          </a:p>
        </p:txBody>
      </p:sp>
      <p:sp>
        <p:nvSpPr>
          <p:cNvPr id="598019" name="Rectangle 3"/>
          <p:cNvSpPr>
            <a:spLocks noGrp="1" noChangeArrowheads="1"/>
          </p:cNvSpPr>
          <p:nvPr>
            <p:ph idx="1"/>
          </p:nvPr>
        </p:nvSpPr>
        <p:spPr>
          <a:xfrm>
            <a:off x="127000" y="1600200"/>
            <a:ext cx="7576117" cy="4525963"/>
          </a:xfrm>
        </p:spPr>
        <p:txBody>
          <a:bodyPr>
            <a:normAutofit fontScale="92500" lnSpcReduction="10000"/>
          </a:bodyPr>
          <a:lstStyle/>
          <a:p>
            <a:pPr eaLnBrk="1" hangingPunct="1">
              <a:lnSpc>
                <a:spcPct val="90000"/>
              </a:lnSpc>
              <a:defRPr/>
            </a:pPr>
            <a:r>
              <a:rPr lang="en-US" sz="2800" dirty="0" smtClean="0">
                <a:cs typeface="+mn-cs"/>
              </a:rPr>
              <a:t>Are easily confused sounds separated over several lessons? (d/b/p, e/</a:t>
            </a:r>
            <a:r>
              <a:rPr lang="en-US" sz="2800" dirty="0" err="1" smtClean="0">
                <a:cs typeface="+mn-cs"/>
              </a:rPr>
              <a:t>i</a:t>
            </a:r>
            <a:r>
              <a:rPr lang="en-US" sz="2800" dirty="0" smtClean="0">
                <a:cs typeface="+mn-cs"/>
              </a:rPr>
              <a:t>, m/n)?</a:t>
            </a:r>
          </a:p>
          <a:p>
            <a:pPr eaLnBrk="1" hangingPunct="1">
              <a:lnSpc>
                <a:spcPct val="90000"/>
              </a:lnSpc>
              <a:defRPr/>
            </a:pPr>
            <a:r>
              <a:rPr lang="en-US" sz="2800" dirty="0" smtClean="0">
                <a:cs typeface="+mn-cs"/>
              </a:rPr>
              <a:t>Are letter-sounds that occur in a large number of words introduced early in the sequence?</a:t>
            </a:r>
          </a:p>
          <a:p>
            <a:pPr eaLnBrk="1" hangingPunct="1">
              <a:lnSpc>
                <a:spcPct val="90000"/>
              </a:lnSpc>
              <a:defRPr/>
            </a:pPr>
            <a:r>
              <a:rPr lang="en-US" sz="2800" dirty="0" smtClean="0">
                <a:cs typeface="+mn-cs"/>
              </a:rPr>
              <a:t>Is the rate of letter-sound correspondence introduction manageable for the learner but adequate to allow multiple words to be made within 2-3 weeks? </a:t>
            </a:r>
          </a:p>
          <a:p>
            <a:pPr eaLnBrk="1" hangingPunct="1">
              <a:lnSpc>
                <a:spcPct val="90000"/>
              </a:lnSpc>
              <a:defRPr/>
            </a:pPr>
            <a:r>
              <a:rPr lang="en-US" sz="2800" dirty="0" smtClean="0">
                <a:cs typeface="+mn-cs"/>
              </a:rPr>
              <a:t>Does the sequence include a few short vowels early to allow students to build words?</a:t>
            </a:r>
          </a:p>
          <a:p>
            <a:pPr eaLnBrk="1" hangingPunct="1">
              <a:lnSpc>
                <a:spcPct val="90000"/>
              </a:lnSpc>
              <a:defRPr/>
            </a:pPr>
            <a:r>
              <a:rPr lang="en-US" sz="2800" dirty="0" smtClean="0">
                <a:cs typeface="+mn-cs"/>
              </a:rPr>
              <a:t>Does the sequence begin with several continuous sounds.</a:t>
            </a:r>
          </a:p>
        </p:txBody>
      </p:sp>
      <p:sp>
        <p:nvSpPr>
          <p:cNvPr id="4" name="AutoShape 6"/>
          <p:cNvSpPr>
            <a:spLocks noChangeArrowheads="1"/>
          </p:cNvSpPr>
          <p:nvPr/>
        </p:nvSpPr>
        <p:spPr bwMode="auto">
          <a:xfrm>
            <a:off x="127000" y="1368947"/>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896271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126999" y="104614"/>
            <a:ext cx="8861779" cy="792759"/>
          </a:xfrm>
        </p:spPr>
        <p:txBody>
          <a:bodyPr/>
          <a:lstStyle/>
          <a:p>
            <a:pPr eaLnBrk="1" hangingPunct="1">
              <a:defRPr/>
            </a:pPr>
            <a:r>
              <a:rPr lang="en-US" b="1" dirty="0" smtClean="0">
                <a:solidFill>
                  <a:srgbClr val="3366FF"/>
                </a:solidFill>
              </a:rPr>
              <a:t>Teaching Irregular Words</a:t>
            </a:r>
          </a:p>
        </p:txBody>
      </p:sp>
      <p:sp>
        <p:nvSpPr>
          <p:cNvPr id="575491" name="Rectangle 3"/>
          <p:cNvSpPr>
            <a:spLocks noGrp="1" noChangeArrowheads="1"/>
          </p:cNvSpPr>
          <p:nvPr>
            <p:ph idx="1"/>
          </p:nvPr>
        </p:nvSpPr>
        <p:spPr>
          <a:xfrm>
            <a:off x="127000" y="1145876"/>
            <a:ext cx="6885873" cy="4980287"/>
          </a:xfrm>
        </p:spPr>
        <p:txBody>
          <a:bodyPr/>
          <a:lstStyle/>
          <a:p>
            <a:pPr eaLnBrk="1" hangingPunct="1">
              <a:defRPr/>
            </a:pPr>
            <a:r>
              <a:rPr lang="en-US" sz="2800" b="1" dirty="0" smtClean="0">
                <a:cs typeface="+mn-cs"/>
              </a:rPr>
              <a:t>Do Not</a:t>
            </a:r>
            <a:r>
              <a:rPr lang="en-US" sz="2800" dirty="0" smtClean="0">
                <a:cs typeface="+mn-cs"/>
              </a:rPr>
              <a:t> introduce irregular words until students can reliably decode words at a rate of one letter-sound per second. </a:t>
            </a:r>
          </a:p>
          <a:p>
            <a:pPr eaLnBrk="1" hangingPunct="1">
              <a:defRPr/>
            </a:pPr>
            <a:r>
              <a:rPr lang="en-US" sz="2800" dirty="0" smtClean="0">
                <a:cs typeface="+mn-cs"/>
              </a:rPr>
              <a:t>Initially, introduce one word every several lessons, then one each second or third lesson</a:t>
            </a:r>
          </a:p>
          <a:p>
            <a:pPr eaLnBrk="1" hangingPunct="1">
              <a:defRPr/>
            </a:pPr>
            <a:r>
              <a:rPr lang="en-US" sz="2800" dirty="0" smtClean="0">
                <a:cs typeface="+mn-cs"/>
              </a:rPr>
              <a:t>Irregular words require systematic review. New words should appear in word-list exercises for several days, then appear in either or both passages and word-list exercises. .</a:t>
            </a:r>
          </a:p>
        </p:txBody>
      </p:sp>
      <p:sp>
        <p:nvSpPr>
          <p:cNvPr id="4" name="AutoShape 6"/>
          <p:cNvSpPr>
            <a:spLocks noChangeArrowheads="1"/>
          </p:cNvSpPr>
          <p:nvPr/>
        </p:nvSpPr>
        <p:spPr bwMode="auto">
          <a:xfrm>
            <a:off x="127000" y="882825"/>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Gus_SightWords_med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702" y="4763075"/>
            <a:ext cx="2614297" cy="1905000"/>
          </a:xfrm>
          <a:prstGeom prst="rect">
            <a:avLst/>
          </a:prstGeom>
        </p:spPr>
      </p:pic>
    </p:spTree>
    <p:extLst>
      <p:ext uri="{BB962C8B-B14F-4D97-AF65-F5344CB8AC3E}">
        <p14:creationId xmlns:p14="http://schemas.microsoft.com/office/powerpoint/2010/main" val="21650071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4662"/>
            <a:ext cx="8229600" cy="1027768"/>
          </a:xfrm>
        </p:spPr>
        <p:txBody>
          <a:bodyPr/>
          <a:lstStyle/>
          <a:p>
            <a:r>
              <a:rPr lang="en-US" b="1" dirty="0" smtClean="0">
                <a:solidFill>
                  <a:srgbClr val="3366FF"/>
                </a:solidFill>
              </a:rPr>
              <a:t>Reading Fluency</a:t>
            </a:r>
            <a:endParaRPr lang="en-US" b="1" dirty="0">
              <a:solidFill>
                <a:srgbClr val="3366FF"/>
              </a:solidFill>
            </a:endParaRPr>
          </a:p>
        </p:txBody>
      </p:sp>
      <p:sp>
        <p:nvSpPr>
          <p:cNvPr id="3" name="Content Placeholder 2"/>
          <p:cNvSpPr>
            <a:spLocks noGrp="1"/>
          </p:cNvSpPr>
          <p:nvPr>
            <p:ph sz="half" idx="2"/>
          </p:nvPr>
        </p:nvSpPr>
        <p:spPr/>
        <p:txBody>
          <a:bodyPr>
            <a:normAutofit/>
          </a:bodyPr>
          <a:lstStyle/>
          <a:p>
            <a:pPr marL="0" indent="0">
              <a:buNone/>
            </a:pPr>
            <a:r>
              <a:rPr lang="en-US" sz="2800" dirty="0" smtClean="0"/>
              <a:t>ACCURACY</a:t>
            </a:r>
          </a:p>
          <a:p>
            <a:r>
              <a:rPr lang="en-US" sz="2800" dirty="0" smtClean="0"/>
              <a:t>Correctly decoding unknown words</a:t>
            </a:r>
          </a:p>
          <a:p>
            <a:r>
              <a:rPr lang="en-US" sz="2800" dirty="0" smtClean="0"/>
              <a:t>Recognizing familiar or high-frequency words</a:t>
            </a:r>
            <a:endParaRPr lang="en-US" sz="2800" dirty="0"/>
          </a:p>
        </p:txBody>
      </p:sp>
      <p:pic>
        <p:nvPicPr>
          <p:cNvPr id="6" name="Picture 5"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01165"/>
            <a:ext cx="3949234" cy="3547493"/>
          </a:xfrm>
          <a:prstGeom prst="rect">
            <a:avLst/>
          </a:prstGeom>
        </p:spPr>
      </p:pic>
      <p:sp>
        <p:nvSpPr>
          <p:cNvPr id="7" name="AutoShape 6"/>
          <p:cNvSpPr>
            <a:spLocks noChangeArrowheads="1"/>
          </p:cNvSpPr>
          <p:nvPr/>
        </p:nvSpPr>
        <p:spPr bwMode="auto">
          <a:xfrm>
            <a:off x="533400" y="1116694"/>
            <a:ext cx="7984204"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7005726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044"/>
            <a:ext cx="8229600" cy="974103"/>
          </a:xfrm>
        </p:spPr>
        <p:txBody>
          <a:bodyPr/>
          <a:lstStyle/>
          <a:p>
            <a:r>
              <a:rPr lang="en-US" b="1" dirty="0" smtClean="0">
                <a:solidFill>
                  <a:srgbClr val="3366FF"/>
                </a:solidFill>
              </a:rPr>
              <a:t>Reading Fluency</a:t>
            </a:r>
            <a:endParaRPr lang="en-US" b="1" dirty="0">
              <a:solidFill>
                <a:srgbClr val="3366FF"/>
              </a:solidFill>
            </a:endParaRPr>
          </a:p>
        </p:txBody>
      </p:sp>
      <p:sp>
        <p:nvSpPr>
          <p:cNvPr id="3" name="Content Placeholder 2"/>
          <p:cNvSpPr>
            <a:spLocks noGrp="1"/>
          </p:cNvSpPr>
          <p:nvPr>
            <p:ph sz="half" idx="2"/>
          </p:nvPr>
        </p:nvSpPr>
        <p:spPr/>
        <p:txBody>
          <a:bodyPr/>
          <a:lstStyle/>
          <a:p>
            <a:pPr marL="0" indent="0">
              <a:buNone/>
            </a:pPr>
            <a:r>
              <a:rPr lang="en-US" dirty="0" smtClean="0"/>
              <a:t>AUTOMATICITY</a:t>
            </a:r>
          </a:p>
          <a:p>
            <a:r>
              <a:rPr lang="en-US" dirty="0" smtClean="0"/>
              <a:t>Letter level-quick and effortless identification of letter sounds</a:t>
            </a:r>
          </a:p>
          <a:p>
            <a:r>
              <a:rPr lang="en-US" dirty="0" smtClean="0"/>
              <a:t>Word level-quick and effortless word recognition or decoding</a:t>
            </a:r>
          </a:p>
          <a:p>
            <a:r>
              <a:rPr lang="en-US" dirty="0" smtClean="0"/>
              <a:t>Text level-fluid pace in reading connected text</a:t>
            </a:r>
            <a:endParaRPr lang="en-US" dirty="0"/>
          </a:p>
        </p:txBody>
      </p:sp>
      <p:pic>
        <p:nvPicPr>
          <p:cNvPr id="5" name="Content Placeholder 4" descr="fluency-4.jpg"/>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rcRect l="16512" r="16512"/>
          <a:stretch>
            <a:fillRect/>
          </a:stretch>
        </p:blipFill>
        <p:spPr>
          <a:xfrm>
            <a:off x="294217" y="1600200"/>
            <a:ext cx="4041648" cy="4526280"/>
          </a:xfrm>
          <a:prstGeom prst="rect">
            <a:avLst/>
          </a:prstGeom>
        </p:spPr>
      </p:pic>
      <p:sp>
        <p:nvSpPr>
          <p:cNvPr id="7" name="AutoShape 6"/>
          <p:cNvSpPr>
            <a:spLocks noChangeArrowheads="1"/>
          </p:cNvSpPr>
          <p:nvPr/>
        </p:nvSpPr>
        <p:spPr bwMode="auto">
          <a:xfrm>
            <a:off x="533400" y="1015765"/>
            <a:ext cx="7984204"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583331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711"/>
            <a:ext cx="8229600" cy="938326"/>
          </a:xfrm>
        </p:spPr>
        <p:txBody>
          <a:bodyPr/>
          <a:lstStyle/>
          <a:p>
            <a:r>
              <a:rPr lang="en-US" b="1" dirty="0" smtClean="0">
                <a:solidFill>
                  <a:srgbClr val="3366FF"/>
                </a:solidFill>
              </a:rPr>
              <a:t>Reading Fluency</a:t>
            </a:r>
            <a:endParaRPr lang="en-US" b="1" dirty="0">
              <a:solidFill>
                <a:srgbClr val="3366FF"/>
              </a:solidFill>
            </a:endParaRPr>
          </a:p>
        </p:txBody>
      </p:sp>
      <p:sp>
        <p:nvSpPr>
          <p:cNvPr id="3" name="Content Placeholder 2"/>
          <p:cNvSpPr>
            <a:spLocks noGrp="1"/>
          </p:cNvSpPr>
          <p:nvPr>
            <p:ph sz="half" idx="2"/>
          </p:nvPr>
        </p:nvSpPr>
        <p:spPr/>
        <p:txBody>
          <a:bodyPr>
            <a:normAutofit lnSpcReduction="10000"/>
          </a:bodyPr>
          <a:lstStyle/>
          <a:p>
            <a:pPr marL="0" indent="0">
              <a:buNone/>
            </a:pPr>
            <a:r>
              <a:rPr lang="en-US" dirty="0" smtClean="0"/>
              <a:t>PROSODY</a:t>
            </a:r>
          </a:p>
          <a:p>
            <a:r>
              <a:rPr lang="en-US" dirty="0" smtClean="0"/>
              <a:t>Making reading sound natural, or like spoken language</a:t>
            </a:r>
          </a:p>
          <a:p>
            <a:r>
              <a:rPr lang="en-US" dirty="0" smtClean="0"/>
              <a:t>Using appropriate inflection</a:t>
            </a:r>
          </a:p>
          <a:p>
            <a:r>
              <a:rPr lang="en-US" dirty="0" smtClean="0"/>
              <a:t>Using appropriate expression</a:t>
            </a:r>
          </a:p>
          <a:p>
            <a:r>
              <a:rPr lang="en-US" dirty="0" smtClean="0"/>
              <a:t>Pausing appropriately at phrase boundaries</a:t>
            </a:r>
            <a:endParaRPr lang="en-US" dirty="0"/>
          </a:p>
        </p:txBody>
      </p:sp>
      <p:pic>
        <p:nvPicPr>
          <p:cNvPr id="5" name="Content Placeholder 4" descr="1stLA300x196.jpg"/>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l="20828" r="20828"/>
          <a:stretch>
            <a:fillRect/>
          </a:stretch>
        </p:blipFill>
        <p:spPr>
          <a:xfrm>
            <a:off x="365760" y="1600200"/>
            <a:ext cx="4041648" cy="4526280"/>
          </a:xfrm>
          <a:prstGeom prst="rect">
            <a:avLst/>
          </a:prstGeom>
        </p:spPr>
      </p:pic>
      <p:sp>
        <p:nvSpPr>
          <p:cNvPr id="7" name="AutoShape 6"/>
          <p:cNvSpPr>
            <a:spLocks noChangeArrowheads="1"/>
          </p:cNvSpPr>
          <p:nvPr/>
        </p:nvSpPr>
        <p:spPr bwMode="auto">
          <a:xfrm>
            <a:off x="533400" y="1005010"/>
            <a:ext cx="7984204"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124682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a:xfrm>
            <a:off x="457200" y="136680"/>
            <a:ext cx="8229600" cy="1143000"/>
          </a:xfrm>
        </p:spPr>
        <p:txBody>
          <a:bodyPr>
            <a:normAutofit/>
          </a:bodyPr>
          <a:lstStyle/>
          <a:p>
            <a:pPr eaLnBrk="1" hangingPunct="1">
              <a:defRPr/>
            </a:pPr>
            <a:r>
              <a:rPr lang="en-US" b="1" dirty="0" smtClean="0">
                <a:solidFill>
                  <a:srgbClr val="3366FF"/>
                </a:solidFill>
                <a:cs typeface="+mj-cs"/>
              </a:rPr>
              <a:t>Reading Fluency Instruction</a:t>
            </a:r>
          </a:p>
        </p:txBody>
      </p:sp>
      <p:sp>
        <p:nvSpPr>
          <p:cNvPr id="587779" name="Rectangle 3"/>
          <p:cNvSpPr>
            <a:spLocks noGrp="1" noChangeArrowheads="1"/>
          </p:cNvSpPr>
          <p:nvPr>
            <p:ph idx="1"/>
          </p:nvPr>
        </p:nvSpPr>
        <p:spPr>
          <a:xfrm>
            <a:off x="127000" y="1279679"/>
            <a:ext cx="5201679" cy="5264240"/>
          </a:xfrm>
        </p:spPr>
        <p:txBody>
          <a:bodyPr>
            <a:normAutofit fontScale="85000" lnSpcReduction="10000"/>
          </a:bodyPr>
          <a:lstStyle/>
          <a:p>
            <a:pPr>
              <a:lnSpc>
                <a:spcPct val="120000"/>
              </a:lnSpc>
              <a:defRPr/>
            </a:pPr>
            <a:r>
              <a:rPr lang="en-US" dirty="0" smtClean="0"/>
              <a:t>Repeated Readings</a:t>
            </a:r>
            <a:endParaRPr lang="en-US" dirty="0" smtClean="0">
              <a:cs typeface="+mn-cs"/>
            </a:endParaRPr>
          </a:p>
          <a:p>
            <a:pPr>
              <a:lnSpc>
                <a:spcPct val="120000"/>
              </a:lnSpc>
              <a:defRPr/>
            </a:pPr>
            <a:r>
              <a:rPr lang="en-US" dirty="0" smtClean="0">
                <a:cs typeface="+mn-cs"/>
              </a:rPr>
              <a:t>Once students can accurately decode CVC and VC word types, these words should be introduced in short, highly controlled passages.</a:t>
            </a:r>
          </a:p>
          <a:p>
            <a:pPr>
              <a:lnSpc>
                <a:spcPct val="120000"/>
              </a:lnSpc>
              <a:defRPr/>
            </a:pPr>
            <a:r>
              <a:rPr lang="en-US" dirty="0" smtClean="0">
                <a:cs typeface="+mn-cs"/>
              </a:rPr>
              <a:t>Do </a:t>
            </a:r>
            <a:r>
              <a:rPr lang="en-US" b="1" i="1" dirty="0" smtClean="0">
                <a:cs typeface="+mn-cs"/>
              </a:rPr>
              <a:t>NOT</a:t>
            </a:r>
            <a:r>
              <a:rPr lang="en-US" dirty="0" smtClean="0">
                <a:cs typeface="+mn-cs"/>
              </a:rPr>
              <a:t> assume that learners will automatically transfer from reading words correctly in lists to reading words in passages.</a:t>
            </a:r>
          </a:p>
        </p:txBody>
      </p:sp>
      <p:sp>
        <p:nvSpPr>
          <p:cNvPr id="4" name="AutoShape 6"/>
          <p:cNvSpPr>
            <a:spLocks noChangeArrowheads="1"/>
          </p:cNvSpPr>
          <p:nvPr/>
        </p:nvSpPr>
        <p:spPr bwMode="auto">
          <a:xfrm>
            <a:off x="127000" y="1052850"/>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descr="image[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075" y="4514476"/>
            <a:ext cx="3971925" cy="2343524"/>
          </a:xfrm>
          <a:prstGeom prst="rect">
            <a:avLst/>
          </a:prstGeom>
        </p:spPr>
      </p:pic>
    </p:spTree>
    <p:extLst>
      <p:ext uri="{BB962C8B-B14F-4D97-AF65-F5344CB8AC3E}">
        <p14:creationId xmlns:p14="http://schemas.microsoft.com/office/powerpoint/2010/main" val="40497081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755"/>
            <a:ext cx="8229600" cy="935629"/>
          </a:xfrm>
        </p:spPr>
        <p:txBody>
          <a:bodyPr/>
          <a:lstStyle/>
          <a:p>
            <a:r>
              <a:rPr lang="en-US" dirty="0" smtClean="0"/>
              <a:t>Repeated Reading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Combine with word learning.</a:t>
            </a:r>
          </a:p>
          <a:p>
            <a:r>
              <a:rPr lang="en-US" dirty="0" smtClean="0"/>
              <a:t>Select passages that include “targeted.” vocabulary and/or passages at the student’s independent level.</a:t>
            </a:r>
          </a:p>
          <a:p>
            <a:r>
              <a:rPr lang="en-US" dirty="0" smtClean="0"/>
              <a:t>Monitor progress and provide feedback to students.</a:t>
            </a:r>
          </a:p>
          <a:p>
            <a:r>
              <a:rPr lang="en-US" dirty="0" smtClean="0"/>
              <a:t>Support reading with modeling and feedback from teacher or peers.</a:t>
            </a:r>
          </a:p>
          <a:p>
            <a:r>
              <a:rPr lang="en-US" dirty="0" smtClean="0"/>
              <a:t>Involve students in progress monitoring of fluency goals.</a:t>
            </a:r>
          </a:p>
          <a:p>
            <a:r>
              <a:rPr lang="en-US" dirty="0" smtClean="0"/>
              <a:t>As students improve, increase passage difficulty</a:t>
            </a:r>
            <a:endParaRPr lang="en-US" dirty="0"/>
          </a:p>
        </p:txBody>
      </p:sp>
      <p:sp>
        <p:nvSpPr>
          <p:cNvPr id="4" name="TextBox 3"/>
          <p:cNvSpPr txBox="1"/>
          <p:nvPr/>
        </p:nvSpPr>
        <p:spPr>
          <a:xfrm>
            <a:off x="196741" y="6468525"/>
            <a:ext cx="9533012" cy="307777"/>
          </a:xfrm>
          <a:prstGeom prst="rect">
            <a:avLst/>
          </a:prstGeom>
          <a:noFill/>
        </p:spPr>
        <p:txBody>
          <a:bodyPr wrap="square" rtlCol="0">
            <a:spAutoFit/>
          </a:bodyPr>
          <a:lstStyle/>
          <a:p>
            <a:r>
              <a:rPr lang="en-US" sz="1400" dirty="0" smtClean="0"/>
              <a:t>From the COI PD module by Murray, Wexler, Vaughn, Roberts, </a:t>
            </a:r>
            <a:r>
              <a:rPr lang="en-US" sz="1400" dirty="0" err="1" smtClean="0"/>
              <a:t>Klingler</a:t>
            </a:r>
            <a:r>
              <a:rPr lang="en-US" sz="1400" dirty="0" smtClean="0"/>
              <a:t>, Tackett, &amp; </a:t>
            </a:r>
            <a:r>
              <a:rPr lang="en-US" sz="1400" dirty="0" err="1" smtClean="0"/>
              <a:t>Kosanovich</a:t>
            </a:r>
            <a:r>
              <a:rPr lang="en-US" sz="1400" dirty="0" smtClean="0"/>
              <a:t> (2008)</a:t>
            </a:r>
            <a:endParaRPr lang="en-US" sz="1400" dirty="0"/>
          </a:p>
        </p:txBody>
      </p:sp>
      <p:cxnSp>
        <p:nvCxnSpPr>
          <p:cNvPr id="5" name="Straight Connector 4"/>
          <p:cNvCxnSpPr/>
          <p:nvPr/>
        </p:nvCxnSpPr>
        <p:spPr>
          <a:xfrm flipH="1">
            <a:off x="1010814" y="1277197"/>
            <a:ext cx="72747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000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992"/>
            <a:ext cx="8229600" cy="1009471"/>
          </a:xfrm>
        </p:spPr>
        <p:txBody>
          <a:bodyPr/>
          <a:lstStyle/>
          <a:p>
            <a:r>
              <a:rPr lang="en-US" dirty="0" smtClean="0"/>
              <a:t>Repeated Reading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Repeated reading is very flexible.</a:t>
            </a:r>
          </a:p>
          <a:p>
            <a:r>
              <a:rPr lang="en-US" dirty="0" smtClean="0"/>
              <a:t>Can be integrated into many different reading programs.</a:t>
            </a:r>
          </a:p>
          <a:p>
            <a:r>
              <a:rPr lang="en-US" dirty="0" smtClean="0"/>
              <a:t>Can do repeated readings of text read aloud by teacher.</a:t>
            </a:r>
          </a:p>
          <a:p>
            <a:r>
              <a:rPr lang="en-US" dirty="0" smtClean="0"/>
              <a:t>In order to better meet the individual needs of your students, you can…</a:t>
            </a:r>
          </a:p>
          <a:p>
            <a:pPr lvl="1"/>
            <a:r>
              <a:rPr lang="en-US" dirty="0" smtClean="0"/>
              <a:t>Vary instructional settings</a:t>
            </a:r>
          </a:p>
          <a:p>
            <a:pPr lvl="1"/>
            <a:r>
              <a:rPr lang="en-US" dirty="0" smtClean="0"/>
              <a:t>Vary purposes</a:t>
            </a:r>
          </a:p>
          <a:p>
            <a:pPr lvl="1"/>
            <a:r>
              <a:rPr lang="en-US" dirty="0" smtClean="0"/>
              <a:t>Vary materials</a:t>
            </a:r>
          </a:p>
          <a:p>
            <a:pPr lvl="1"/>
            <a:r>
              <a:rPr lang="en-US" dirty="0" smtClean="0"/>
              <a:t>Vary modalities</a:t>
            </a:r>
            <a:endParaRPr lang="en-US" dirty="0"/>
          </a:p>
        </p:txBody>
      </p:sp>
      <p:sp>
        <p:nvSpPr>
          <p:cNvPr id="4" name="TextBox 3"/>
          <p:cNvSpPr txBox="1"/>
          <p:nvPr/>
        </p:nvSpPr>
        <p:spPr>
          <a:xfrm>
            <a:off x="6134557" y="6464717"/>
            <a:ext cx="3009443" cy="338554"/>
          </a:xfrm>
          <a:prstGeom prst="rect">
            <a:avLst/>
          </a:prstGeom>
          <a:noFill/>
        </p:spPr>
        <p:txBody>
          <a:bodyPr wrap="square" rtlCol="0">
            <a:spAutoFit/>
          </a:bodyPr>
          <a:lstStyle/>
          <a:p>
            <a:r>
              <a:rPr lang="en-US" sz="1600" dirty="0" smtClean="0"/>
              <a:t>From Blum &amp; </a:t>
            </a:r>
            <a:r>
              <a:rPr lang="en-US" sz="1600" dirty="0" err="1" smtClean="0"/>
              <a:t>Koskinen</a:t>
            </a:r>
            <a:r>
              <a:rPr lang="en-US" sz="1600" dirty="0" smtClean="0"/>
              <a:t> (1991)</a:t>
            </a:r>
            <a:endParaRPr lang="en-US" sz="1600" dirty="0"/>
          </a:p>
        </p:txBody>
      </p:sp>
      <p:cxnSp>
        <p:nvCxnSpPr>
          <p:cNvPr id="5" name="Straight Connector 4"/>
          <p:cNvCxnSpPr/>
          <p:nvPr/>
        </p:nvCxnSpPr>
        <p:spPr>
          <a:xfrm flipH="1">
            <a:off x="1010814" y="1242430"/>
            <a:ext cx="7274771"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4720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327"/>
            <a:ext cx="8229600" cy="1063545"/>
          </a:xfrm>
        </p:spPr>
        <p:txBody>
          <a:bodyPr/>
          <a:lstStyle/>
          <a:p>
            <a:r>
              <a:rPr lang="en-US" sz="4400" b="1" dirty="0" smtClean="0">
                <a:solidFill>
                  <a:srgbClr val="3366FF"/>
                </a:solidFill>
              </a:rPr>
              <a:t>The Bottom Line</a:t>
            </a:r>
            <a:endParaRPr lang="en-US" sz="4400" b="1" dirty="0">
              <a:solidFill>
                <a:srgbClr val="3366FF"/>
              </a:solidFill>
            </a:endParaRPr>
          </a:p>
        </p:txBody>
      </p:sp>
      <p:sp>
        <p:nvSpPr>
          <p:cNvPr id="3" name="TextBox 2"/>
          <p:cNvSpPr txBox="1"/>
          <p:nvPr/>
        </p:nvSpPr>
        <p:spPr>
          <a:xfrm>
            <a:off x="533400" y="2153983"/>
            <a:ext cx="7984204" cy="2554545"/>
          </a:xfrm>
          <a:prstGeom prst="rect">
            <a:avLst/>
          </a:prstGeom>
          <a:noFill/>
        </p:spPr>
        <p:txBody>
          <a:bodyPr wrap="square" rtlCol="0">
            <a:spAutoFit/>
          </a:bodyPr>
          <a:lstStyle/>
          <a:p>
            <a:r>
              <a:rPr lang="en-US" sz="2800" dirty="0" smtClean="0"/>
              <a:t>As with any skill that requires an individual to coordinate a series of small actions to create a unified process, it is practice that allows the learner to develop expertise. </a:t>
            </a:r>
          </a:p>
          <a:p>
            <a:endParaRPr lang="en-US" sz="2400" dirty="0"/>
          </a:p>
          <a:p>
            <a:r>
              <a:rPr lang="en-US" sz="2400" dirty="0" smtClean="0"/>
              <a:t>												</a:t>
            </a:r>
            <a:r>
              <a:rPr lang="en-US" sz="2000" dirty="0" smtClean="0"/>
              <a:t>(Kuhn &amp; Stahl, 2002)</a:t>
            </a:r>
            <a:endParaRPr lang="en-US" sz="2000" dirty="0"/>
          </a:p>
        </p:txBody>
      </p:sp>
      <p:sp>
        <p:nvSpPr>
          <p:cNvPr id="6" name="AutoShape 6"/>
          <p:cNvSpPr>
            <a:spLocks noChangeArrowheads="1"/>
          </p:cNvSpPr>
          <p:nvPr/>
        </p:nvSpPr>
        <p:spPr bwMode="auto">
          <a:xfrm>
            <a:off x="533400" y="1116694"/>
            <a:ext cx="7984204"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52942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27000" y="26135"/>
            <a:ext cx="8861778" cy="1143000"/>
          </a:xfrm>
        </p:spPr>
        <p:txBody>
          <a:bodyPr/>
          <a:lstStyle/>
          <a:p>
            <a:pPr eaLnBrk="1" hangingPunct="1"/>
            <a:r>
              <a:rPr lang="en-US" sz="4000" b="1" dirty="0">
                <a:solidFill>
                  <a:srgbClr val="3366FF"/>
                </a:solidFill>
                <a:ea typeface="ＭＳ Ｐゴシック" charset="0"/>
              </a:rPr>
              <a:t>Language Components &amp; Skills</a:t>
            </a:r>
            <a:endParaRPr lang="en-US" b="1" dirty="0">
              <a:solidFill>
                <a:srgbClr val="3366FF"/>
              </a:solidFill>
              <a:ea typeface="ＭＳ Ｐゴシック" charset="0"/>
            </a:endParaRPr>
          </a:p>
        </p:txBody>
      </p:sp>
      <p:sp>
        <p:nvSpPr>
          <p:cNvPr id="20482" name="Rectangle 3"/>
          <p:cNvSpPr>
            <a:spLocks noGrp="1" noChangeArrowheads="1"/>
          </p:cNvSpPr>
          <p:nvPr>
            <p:ph idx="1"/>
          </p:nvPr>
        </p:nvSpPr>
        <p:spPr/>
        <p:txBody>
          <a:bodyPr>
            <a:normAutofit fontScale="85000" lnSpcReduction="20000"/>
          </a:bodyPr>
          <a:lstStyle/>
          <a:p>
            <a:pPr eaLnBrk="1" hangingPunct="1">
              <a:lnSpc>
                <a:spcPct val="90000"/>
              </a:lnSpc>
            </a:pPr>
            <a:r>
              <a:rPr lang="en-US" sz="2600" dirty="0" smtClean="0">
                <a:ea typeface="ＭＳ Ｐゴシック" charset="0"/>
              </a:rPr>
              <a:t>Form</a:t>
            </a:r>
            <a:endParaRPr lang="en-US" sz="2600" dirty="0">
              <a:ea typeface="ＭＳ Ｐゴシック" charset="0"/>
            </a:endParaRPr>
          </a:p>
          <a:p>
            <a:pPr lvl="1" eaLnBrk="1" hangingPunct="1">
              <a:lnSpc>
                <a:spcPct val="90000"/>
              </a:lnSpc>
            </a:pPr>
            <a:r>
              <a:rPr lang="en-US" sz="2600" dirty="0" smtClean="0">
                <a:ea typeface="ＭＳ Ｐゴシック" charset="0"/>
              </a:rPr>
              <a:t>Syntax</a:t>
            </a:r>
          </a:p>
          <a:p>
            <a:pPr marL="457200" lvl="1" indent="0" eaLnBrk="1" hangingPunct="1">
              <a:lnSpc>
                <a:spcPct val="90000"/>
              </a:lnSpc>
              <a:buNone/>
            </a:pPr>
            <a:endParaRPr lang="en-US" sz="2600" dirty="0">
              <a:ea typeface="ＭＳ Ｐゴシック" charset="0"/>
            </a:endParaRPr>
          </a:p>
          <a:p>
            <a:pPr eaLnBrk="1" hangingPunct="1">
              <a:lnSpc>
                <a:spcPct val="90000"/>
              </a:lnSpc>
            </a:pPr>
            <a:r>
              <a:rPr lang="en-US" sz="2600" dirty="0">
                <a:ea typeface="ＭＳ Ｐゴシック" charset="0"/>
              </a:rPr>
              <a:t>Content</a:t>
            </a:r>
          </a:p>
          <a:p>
            <a:pPr lvl="1">
              <a:lnSpc>
                <a:spcPct val="90000"/>
              </a:lnSpc>
            </a:pPr>
            <a:r>
              <a:rPr lang="en-US" sz="2600" dirty="0" smtClean="0">
                <a:ea typeface="ＭＳ Ｐゴシック" charset="0"/>
              </a:rPr>
              <a:t>Semantics </a:t>
            </a:r>
          </a:p>
          <a:p>
            <a:pPr lvl="2">
              <a:lnSpc>
                <a:spcPct val="90000"/>
              </a:lnSpc>
            </a:pPr>
            <a:r>
              <a:rPr lang="en-US" sz="2600" dirty="0">
                <a:ea typeface="ＭＳ Ｐゴシック" charset="0"/>
              </a:rPr>
              <a:t>V</a:t>
            </a:r>
            <a:r>
              <a:rPr lang="en-US" sz="2600" dirty="0" smtClean="0">
                <a:ea typeface="ＭＳ Ｐゴシック" charset="0"/>
              </a:rPr>
              <a:t>ocabulary</a:t>
            </a:r>
          </a:p>
          <a:p>
            <a:pPr lvl="2">
              <a:lnSpc>
                <a:spcPct val="90000"/>
              </a:lnSpc>
            </a:pPr>
            <a:r>
              <a:rPr lang="en-US" sz="2600" dirty="0">
                <a:ea typeface="ＭＳ Ｐゴシック" charset="0"/>
              </a:rPr>
              <a:t>W</a:t>
            </a:r>
            <a:r>
              <a:rPr lang="en-US" sz="2600" dirty="0" smtClean="0">
                <a:ea typeface="ＭＳ Ｐゴシック" charset="0"/>
              </a:rPr>
              <a:t>ord categories</a:t>
            </a:r>
          </a:p>
          <a:p>
            <a:pPr lvl="2">
              <a:lnSpc>
                <a:spcPct val="90000"/>
              </a:lnSpc>
            </a:pPr>
            <a:r>
              <a:rPr lang="en-US" sz="2600" dirty="0">
                <a:ea typeface="ＭＳ Ｐゴシック" charset="0"/>
              </a:rPr>
              <a:t>W</a:t>
            </a:r>
            <a:r>
              <a:rPr lang="en-US" sz="2600" dirty="0" smtClean="0">
                <a:ea typeface="ＭＳ Ｐゴシック" charset="0"/>
              </a:rPr>
              <a:t>ord relationships </a:t>
            </a:r>
            <a:endParaRPr lang="en-US" sz="2600" dirty="0">
              <a:ea typeface="ＭＳ Ｐゴシック" charset="0"/>
            </a:endParaRPr>
          </a:p>
          <a:p>
            <a:pPr lvl="2">
              <a:lnSpc>
                <a:spcPct val="90000"/>
              </a:lnSpc>
            </a:pPr>
            <a:r>
              <a:rPr lang="en-US" sz="2600" dirty="0">
                <a:ea typeface="ＭＳ Ｐゴシック" charset="0"/>
              </a:rPr>
              <a:t>S</a:t>
            </a:r>
            <a:r>
              <a:rPr lang="en-US" sz="2600" dirty="0" smtClean="0">
                <a:ea typeface="ＭＳ Ｐゴシック" charset="0"/>
              </a:rPr>
              <a:t>ynonyms</a:t>
            </a:r>
          </a:p>
          <a:p>
            <a:pPr lvl="2">
              <a:lnSpc>
                <a:spcPct val="90000"/>
              </a:lnSpc>
            </a:pPr>
            <a:r>
              <a:rPr lang="en-US" sz="2600" dirty="0" smtClean="0">
                <a:ea typeface="ＭＳ Ｐゴシック" charset="0"/>
              </a:rPr>
              <a:t>Antonyms</a:t>
            </a:r>
            <a:endParaRPr lang="en-US" sz="2600" dirty="0">
              <a:ea typeface="ＭＳ Ｐゴシック" charset="0"/>
            </a:endParaRPr>
          </a:p>
          <a:p>
            <a:pPr marL="457200" lvl="1" indent="0" eaLnBrk="1" hangingPunct="1">
              <a:lnSpc>
                <a:spcPct val="90000"/>
              </a:lnSpc>
              <a:buNone/>
            </a:pPr>
            <a:endParaRPr lang="en-US" sz="2600" dirty="0">
              <a:ea typeface="ＭＳ Ｐゴシック" charset="0"/>
            </a:endParaRPr>
          </a:p>
          <a:p>
            <a:pPr eaLnBrk="1" hangingPunct="1">
              <a:lnSpc>
                <a:spcPct val="90000"/>
              </a:lnSpc>
            </a:pPr>
            <a:r>
              <a:rPr lang="en-US" sz="2600" dirty="0">
                <a:ea typeface="ＭＳ Ｐゴシック" charset="0"/>
              </a:rPr>
              <a:t>Use</a:t>
            </a:r>
          </a:p>
          <a:p>
            <a:pPr lvl="1">
              <a:lnSpc>
                <a:spcPct val="90000"/>
              </a:lnSpc>
            </a:pPr>
            <a:r>
              <a:rPr lang="en-US" sz="2600" dirty="0" smtClean="0">
                <a:ea typeface="ＭＳ Ｐゴシック" charset="0"/>
              </a:rPr>
              <a:t>Pragmatics </a:t>
            </a:r>
          </a:p>
          <a:p>
            <a:pPr lvl="2">
              <a:lnSpc>
                <a:spcPct val="90000"/>
              </a:lnSpc>
            </a:pPr>
            <a:r>
              <a:rPr lang="en-US" sz="2600" dirty="0">
                <a:ea typeface="ＭＳ Ｐゴシック" charset="0"/>
              </a:rPr>
              <a:t>K</a:t>
            </a:r>
            <a:r>
              <a:rPr lang="en-US" sz="2600" dirty="0" smtClean="0">
                <a:ea typeface="ＭＳ Ｐゴシック" charset="0"/>
              </a:rPr>
              <a:t>nowledge </a:t>
            </a:r>
            <a:r>
              <a:rPr lang="en-US" sz="2600" dirty="0">
                <a:ea typeface="ＭＳ Ｐゴシック" charset="0"/>
              </a:rPr>
              <a:t>and ability to use language functionally in social or interactive situations.</a:t>
            </a:r>
          </a:p>
          <a:p>
            <a:pPr lvl="1" eaLnBrk="1" hangingPunct="1">
              <a:lnSpc>
                <a:spcPct val="90000"/>
              </a:lnSpc>
            </a:pPr>
            <a:endParaRPr lang="en-US" dirty="0">
              <a:latin typeface="Arial" charset="0"/>
              <a:ea typeface="ＭＳ Ｐゴシック" charset="0"/>
            </a:endParaRPr>
          </a:p>
        </p:txBody>
      </p:sp>
      <p:sp>
        <p:nvSpPr>
          <p:cNvPr id="4" name="AutoShape 6"/>
          <p:cNvSpPr>
            <a:spLocks noChangeArrowheads="1"/>
          </p:cNvSpPr>
          <p:nvPr/>
        </p:nvSpPr>
        <p:spPr bwMode="auto">
          <a:xfrm>
            <a:off x="127000" y="975113"/>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3851" y="1845616"/>
            <a:ext cx="4822805" cy="3138255"/>
          </a:xfrm>
          <a:prstGeom prst="rect">
            <a:avLst/>
          </a:prstGeom>
        </p:spPr>
      </p:pic>
    </p:spTree>
    <p:extLst>
      <p:ext uri="{BB962C8B-B14F-4D97-AF65-F5344CB8AC3E}">
        <p14:creationId xmlns:p14="http://schemas.microsoft.com/office/powerpoint/2010/main" val="66877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27000" y="141111"/>
            <a:ext cx="8861778" cy="983200"/>
          </a:xfrm>
        </p:spPr>
        <p:txBody>
          <a:bodyPr>
            <a:normAutofit/>
          </a:bodyPr>
          <a:lstStyle/>
          <a:p>
            <a:pPr eaLnBrk="1" hangingPunct="1">
              <a:defRPr/>
            </a:pPr>
            <a:r>
              <a:rPr lang="en-US" sz="4800" b="1" dirty="0" smtClean="0">
                <a:solidFill>
                  <a:srgbClr val="3366FF"/>
                </a:solidFill>
                <a:cs typeface="+mj-cs"/>
              </a:rPr>
              <a:t>Basic Psychological Processes</a:t>
            </a:r>
          </a:p>
        </p:txBody>
      </p:sp>
      <p:sp>
        <p:nvSpPr>
          <p:cNvPr id="54275" name="Rectangle 3"/>
          <p:cNvSpPr>
            <a:spLocks noGrp="1" noChangeArrowheads="1"/>
          </p:cNvSpPr>
          <p:nvPr>
            <p:ph idx="1"/>
          </p:nvPr>
        </p:nvSpPr>
        <p:spPr>
          <a:xfrm>
            <a:off x="127000" y="1298472"/>
            <a:ext cx="8861778" cy="5293769"/>
          </a:xfrm>
        </p:spPr>
        <p:txBody>
          <a:bodyPr>
            <a:normAutofit fontScale="55000" lnSpcReduction="20000"/>
          </a:bodyPr>
          <a:lstStyle/>
          <a:p>
            <a:pPr eaLnBrk="1" hangingPunct="1">
              <a:lnSpc>
                <a:spcPct val="80000"/>
              </a:lnSpc>
              <a:spcBef>
                <a:spcPct val="10000"/>
              </a:spcBef>
              <a:defRPr/>
            </a:pPr>
            <a:r>
              <a:rPr lang="en-US" dirty="0" smtClean="0">
                <a:cs typeface="+mn-cs"/>
              </a:rPr>
              <a:t>Memory </a:t>
            </a:r>
          </a:p>
          <a:p>
            <a:pPr lvl="1">
              <a:lnSpc>
                <a:spcPct val="80000"/>
              </a:lnSpc>
              <a:spcBef>
                <a:spcPct val="10000"/>
              </a:spcBef>
              <a:defRPr/>
            </a:pPr>
            <a:r>
              <a:rPr lang="en-US" sz="2600" dirty="0" smtClean="0"/>
              <a:t>short and long term</a:t>
            </a:r>
          </a:p>
          <a:p>
            <a:pPr lvl="1">
              <a:lnSpc>
                <a:spcPct val="80000"/>
              </a:lnSpc>
              <a:spcBef>
                <a:spcPct val="10000"/>
              </a:spcBef>
              <a:defRPr/>
            </a:pPr>
            <a:r>
              <a:rPr lang="en-US" sz="2600" dirty="0" smtClean="0"/>
              <a:t>encoding </a:t>
            </a:r>
          </a:p>
          <a:p>
            <a:pPr lvl="1">
              <a:lnSpc>
                <a:spcPct val="80000"/>
              </a:lnSpc>
              <a:spcBef>
                <a:spcPct val="10000"/>
              </a:spcBef>
              <a:defRPr/>
            </a:pPr>
            <a:r>
              <a:rPr lang="en-US" sz="2600" dirty="0" smtClean="0"/>
              <a:t>storage</a:t>
            </a:r>
          </a:p>
          <a:p>
            <a:pPr lvl="1">
              <a:lnSpc>
                <a:spcPct val="80000"/>
              </a:lnSpc>
              <a:spcBef>
                <a:spcPct val="10000"/>
              </a:spcBef>
              <a:defRPr/>
            </a:pPr>
            <a:r>
              <a:rPr lang="en-US" sz="2600" dirty="0"/>
              <a:t>r</a:t>
            </a:r>
            <a:r>
              <a:rPr lang="en-US" sz="2600" dirty="0" smtClean="0"/>
              <a:t>etrieval </a:t>
            </a:r>
          </a:p>
          <a:p>
            <a:pPr marL="457200" lvl="1" indent="0">
              <a:lnSpc>
                <a:spcPct val="80000"/>
              </a:lnSpc>
              <a:spcBef>
                <a:spcPct val="10000"/>
              </a:spcBef>
              <a:buNone/>
              <a:defRPr/>
            </a:pPr>
            <a:endParaRPr lang="en-US" sz="2600" dirty="0" smtClean="0"/>
          </a:p>
          <a:p>
            <a:pPr eaLnBrk="1" hangingPunct="1">
              <a:lnSpc>
                <a:spcPct val="80000"/>
              </a:lnSpc>
              <a:spcBef>
                <a:spcPct val="10000"/>
              </a:spcBef>
              <a:defRPr/>
            </a:pPr>
            <a:r>
              <a:rPr lang="en-US" dirty="0" smtClean="0">
                <a:cs typeface="+mn-cs"/>
              </a:rPr>
              <a:t>Auditory</a:t>
            </a:r>
            <a:r>
              <a:rPr lang="en-US" dirty="0"/>
              <a:t> </a:t>
            </a:r>
            <a:r>
              <a:rPr lang="en-US" dirty="0" smtClean="0"/>
              <a:t>Perception</a:t>
            </a:r>
          </a:p>
          <a:p>
            <a:pPr lvl="1">
              <a:lnSpc>
                <a:spcPct val="90000"/>
              </a:lnSpc>
              <a:defRPr/>
            </a:pPr>
            <a:r>
              <a:rPr lang="en-US" sz="2600" dirty="0" smtClean="0"/>
              <a:t>recognize </a:t>
            </a:r>
            <a:r>
              <a:rPr lang="en-US" sz="2600" dirty="0"/>
              <a:t>differences between </a:t>
            </a:r>
            <a:r>
              <a:rPr lang="en-US" sz="2600" dirty="0" smtClean="0"/>
              <a:t>sounds</a:t>
            </a:r>
            <a:endParaRPr lang="en-US" sz="2600" dirty="0"/>
          </a:p>
          <a:p>
            <a:pPr lvl="1">
              <a:lnSpc>
                <a:spcPct val="90000"/>
              </a:lnSpc>
              <a:defRPr/>
            </a:pPr>
            <a:r>
              <a:rPr lang="en-US" sz="2600" dirty="0" smtClean="0"/>
              <a:t>ability </a:t>
            </a:r>
            <a:r>
              <a:rPr lang="en-US" sz="2600" dirty="0"/>
              <a:t>to make a complete word by blending the individual </a:t>
            </a:r>
            <a:r>
              <a:rPr lang="en-US" sz="2600" dirty="0" smtClean="0"/>
              <a:t>sounds</a:t>
            </a:r>
          </a:p>
          <a:p>
            <a:pPr lvl="1">
              <a:lnSpc>
                <a:spcPct val="90000"/>
              </a:lnSpc>
              <a:defRPr/>
            </a:pPr>
            <a:r>
              <a:rPr lang="en-US" sz="2600" dirty="0" smtClean="0"/>
              <a:t>identify </a:t>
            </a:r>
            <a:r>
              <a:rPr lang="en-US" sz="2600" dirty="0"/>
              <a:t>words and sounds that have been presented in incomplete </a:t>
            </a:r>
            <a:r>
              <a:rPr lang="en-US" sz="2600" dirty="0" smtClean="0"/>
              <a:t>form</a:t>
            </a:r>
          </a:p>
          <a:p>
            <a:pPr lvl="1">
              <a:lnSpc>
                <a:spcPct val="90000"/>
              </a:lnSpc>
              <a:defRPr/>
            </a:pPr>
            <a:r>
              <a:rPr lang="en-US" sz="2600" dirty="0" smtClean="0"/>
              <a:t>ability </a:t>
            </a:r>
            <a:r>
              <a:rPr lang="en-US" sz="2600" dirty="0"/>
              <a:t>to relate ideas, find relationships, make associations, and categorize </a:t>
            </a:r>
            <a:r>
              <a:rPr lang="en-US" sz="2600" dirty="0" smtClean="0"/>
              <a:t>information</a:t>
            </a:r>
          </a:p>
          <a:p>
            <a:pPr marL="457200" lvl="1" indent="0">
              <a:lnSpc>
                <a:spcPct val="90000"/>
              </a:lnSpc>
              <a:buNone/>
              <a:defRPr/>
            </a:pPr>
            <a:endParaRPr lang="en-US" sz="2600" dirty="0" smtClean="0"/>
          </a:p>
          <a:p>
            <a:pPr eaLnBrk="1" hangingPunct="1">
              <a:lnSpc>
                <a:spcPct val="80000"/>
              </a:lnSpc>
              <a:spcBef>
                <a:spcPct val="10000"/>
              </a:spcBef>
              <a:defRPr/>
            </a:pPr>
            <a:r>
              <a:rPr lang="en-US" dirty="0"/>
              <a:t>V</a:t>
            </a:r>
            <a:r>
              <a:rPr lang="en-US" dirty="0" smtClean="0">
                <a:cs typeface="+mn-cs"/>
              </a:rPr>
              <a:t>isual Perception</a:t>
            </a:r>
          </a:p>
          <a:p>
            <a:pPr lvl="1">
              <a:defRPr/>
            </a:pPr>
            <a:r>
              <a:rPr lang="en-US" sz="2600" dirty="0" smtClean="0"/>
              <a:t>identify </a:t>
            </a:r>
            <a:r>
              <a:rPr lang="en-US" sz="2600" dirty="0"/>
              <a:t>dominant features in different objects and </a:t>
            </a:r>
            <a:r>
              <a:rPr lang="en-US" sz="2600" dirty="0" smtClean="0"/>
              <a:t>discriminate </a:t>
            </a:r>
            <a:r>
              <a:rPr lang="en-US" sz="2600" dirty="0"/>
              <a:t>among a variety of </a:t>
            </a:r>
            <a:r>
              <a:rPr lang="en-US" sz="2600" dirty="0" smtClean="0"/>
              <a:t>objects</a:t>
            </a:r>
          </a:p>
          <a:p>
            <a:pPr lvl="1">
              <a:defRPr/>
            </a:pPr>
            <a:r>
              <a:rPr lang="en-US" sz="2600" dirty="0" smtClean="0"/>
              <a:t>recall </a:t>
            </a:r>
            <a:r>
              <a:rPr lang="en-US" sz="2600" dirty="0"/>
              <a:t>the dominant features of a stimulus that is no longer </a:t>
            </a:r>
            <a:r>
              <a:rPr lang="en-US" sz="2600" dirty="0" smtClean="0"/>
              <a:t>present</a:t>
            </a:r>
          </a:p>
          <a:p>
            <a:pPr marL="457200" lvl="1" indent="0">
              <a:buNone/>
              <a:defRPr/>
            </a:pPr>
            <a:endParaRPr lang="en-US" sz="2600" dirty="0"/>
          </a:p>
          <a:p>
            <a:pPr eaLnBrk="1" hangingPunct="1">
              <a:lnSpc>
                <a:spcPct val="80000"/>
              </a:lnSpc>
              <a:spcBef>
                <a:spcPct val="10000"/>
              </a:spcBef>
              <a:defRPr/>
            </a:pPr>
            <a:r>
              <a:rPr lang="en-US" dirty="0" smtClean="0">
                <a:cs typeface="+mn-cs"/>
              </a:rPr>
              <a:t>Sequencing</a:t>
            </a:r>
          </a:p>
          <a:p>
            <a:pPr eaLnBrk="1" hangingPunct="1">
              <a:lnSpc>
                <a:spcPct val="80000"/>
              </a:lnSpc>
              <a:spcBef>
                <a:spcPct val="10000"/>
              </a:spcBef>
              <a:defRPr/>
            </a:pPr>
            <a:endParaRPr lang="en-US" dirty="0" smtClean="0">
              <a:cs typeface="+mn-cs"/>
            </a:endParaRPr>
          </a:p>
          <a:p>
            <a:pPr eaLnBrk="1" hangingPunct="1">
              <a:lnSpc>
                <a:spcPct val="80000"/>
              </a:lnSpc>
              <a:spcBef>
                <a:spcPct val="10000"/>
              </a:spcBef>
              <a:defRPr/>
            </a:pPr>
            <a:r>
              <a:rPr lang="en-US" dirty="0" smtClean="0">
                <a:cs typeface="+mn-cs"/>
              </a:rPr>
              <a:t>Attention</a:t>
            </a:r>
          </a:p>
          <a:p>
            <a:pPr lvl="1"/>
            <a:r>
              <a:rPr lang="en-US" dirty="0">
                <a:latin typeface="Arial" charset="0"/>
                <a:ea typeface="ＭＳ Ｐゴシック" charset="0"/>
              </a:rPr>
              <a:t>Time on task</a:t>
            </a:r>
          </a:p>
          <a:p>
            <a:pPr lvl="1"/>
            <a:r>
              <a:rPr lang="en-US" dirty="0">
                <a:latin typeface="Arial" charset="0"/>
                <a:ea typeface="ＭＳ Ｐゴシック" charset="0"/>
              </a:rPr>
              <a:t>Focus </a:t>
            </a:r>
            <a:endParaRPr lang="en-US" dirty="0" smtClean="0">
              <a:latin typeface="Arial" charset="0"/>
              <a:ea typeface="ＭＳ Ｐゴシック" charset="0"/>
            </a:endParaRPr>
          </a:p>
          <a:p>
            <a:pPr lvl="1"/>
            <a:r>
              <a:rPr lang="en-US" dirty="0" smtClean="0">
                <a:latin typeface="Arial" charset="0"/>
                <a:ea typeface="ＭＳ Ｐゴシック" charset="0"/>
              </a:rPr>
              <a:t>Distractibility </a:t>
            </a:r>
            <a:endParaRPr lang="en-US" dirty="0">
              <a:latin typeface="Arial" charset="0"/>
              <a:ea typeface="ＭＳ Ｐゴシック" charset="0"/>
            </a:endParaRPr>
          </a:p>
          <a:p>
            <a:pPr lvl="1"/>
            <a:r>
              <a:rPr lang="en-US" dirty="0">
                <a:latin typeface="Arial" charset="0"/>
                <a:ea typeface="ＭＳ Ｐゴシック" charset="0"/>
              </a:rPr>
              <a:t>Selective attention</a:t>
            </a:r>
          </a:p>
          <a:p>
            <a:pPr marL="0" indent="0" eaLnBrk="1" hangingPunct="1">
              <a:lnSpc>
                <a:spcPct val="80000"/>
              </a:lnSpc>
              <a:spcBef>
                <a:spcPct val="10000"/>
              </a:spcBef>
              <a:buNone/>
              <a:defRPr/>
            </a:pPr>
            <a:endParaRPr lang="en-US" dirty="0" smtClean="0">
              <a:cs typeface="+mn-cs"/>
            </a:endParaRPr>
          </a:p>
          <a:p>
            <a:pPr eaLnBrk="1" hangingPunct="1">
              <a:lnSpc>
                <a:spcPct val="80000"/>
              </a:lnSpc>
              <a:spcBef>
                <a:spcPct val="10000"/>
              </a:spcBef>
              <a:defRPr/>
            </a:pPr>
            <a:r>
              <a:rPr lang="en-US" dirty="0" smtClean="0">
                <a:cs typeface="+mn-cs"/>
              </a:rPr>
              <a:t>Organization</a:t>
            </a:r>
          </a:p>
          <a:p>
            <a:pPr eaLnBrk="1" hangingPunct="1">
              <a:lnSpc>
                <a:spcPct val="80000"/>
              </a:lnSpc>
              <a:spcBef>
                <a:spcPct val="10000"/>
              </a:spcBef>
              <a:defRPr/>
            </a:pPr>
            <a:endParaRPr lang="en-US" dirty="0" smtClean="0">
              <a:cs typeface="+mn-cs"/>
            </a:endParaRPr>
          </a:p>
          <a:p>
            <a:pPr eaLnBrk="1" hangingPunct="1">
              <a:lnSpc>
                <a:spcPct val="80000"/>
              </a:lnSpc>
              <a:spcBef>
                <a:spcPct val="10000"/>
              </a:spcBef>
              <a:defRPr/>
            </a:pPr>
            <a:r>
              <a:rPr lang="en-US" dirty="0" smtClean="0">
                <a:cs typeface="+mn-cs"/>
              </a:rPr>
              <a:t>Social perception</a:t>
            </a:r>
          </a:p>
          <a:p>
            <a:pPr eaLnBrk="1" hangingPunct="1">
              <a:defRPr/>
            </a:pPr>
            <a:endParaRPr lang="en-US" dirty="0" smtClean="0">
              <a:cs typeface="+mn-cs"/>
            </a:endParaRPr>
          </a:p>
        </p:txBody>
      </p:sp>
      <p:sp>
        <p:nvSpPr>
          <p:cNvPr id="4" name="AutoShape 6"/>
          <p:cNvSpPr>
            <a:spLocks noChangeArrowheads="1"/>
          </p:cNvSpPr>
          <p:nvPr/>
        </p:nvSpPr>
        <p:spPr bwMode="auto">
          <a:xfrm>
            <a:off x="127000" y="1026929"/>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 name="Picture 2" descr="executive-functioning-brain-maz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849" y="4548878"/>
            <a:ext cx="2585786" cy="2143245"/>
          </a:xfrm>
          <a:prstGeom prst="rect">
            <a:avLst/>
          </a:prstGeom>
        </p:spPr>
      </p:pic>
    </p:spTree>
    <p:extLst>
      <p:ext uri="{BB962C8B-B14F-4D97-AF65-F5344CB8AC3E}">
        <p14:creationId xmlns:p14="http://schemas.microsoft.com/office/powerpoint/2010/main" val="6272752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26"/>
          <p:cNvSpPr>
            <a:spLocks noGrp="1" noChangeArrowheads="1"/>
          </p:cNvSpPr>
          <p:nvPr>
            <p:ph type="title"/>
          </p:nvPr>
        </p:nvSpPr>
        <p:spPr>
          <a:xfrm>
            <a:off x="127000" y="-84851"/>
            <a:ext cx="8861778" cy="1143000"/>
          </a:xfrm>
        </p:spPr>
        <p:txBody>
          <a:bodyPr>
            <a:normAutofit fontScale="90000"/>
          </a:bodyPr>
          <a:lstStyle/>
          <a:p>
            <a:pPr eaLnBrk="1" hangingPunct="1"/>
            <a:r>
              <a:rPr lang="en-US" b="1" dirty="0" smtClean="0">
                <a:solidFill>
                  <a:srgbClr val="3366FF"/>
                </a:solidFill>
                <a:ea typeface="ＭＳ Ｐゴシック" charset="0"/>
              </a:rPr>
              <a:t>Difficulties with the Form of Language</a:t>
            </a:r>
            <a:endParaRPr lang="en-US" b="1" dirty="0">
              <a:solidFill>
                <a:srgbClr val="3366FF"/>
              </a:solidFill>
              <a:ea typeface="ＭＳ Ｐゴシック" charset="0"/>
            </a:endParaRPr>
          </a:p>
        </p:txBody>
      </p:sp>
      <p:sp>
        <p:nvSpPr>
          <p:cNvPr id="33794" name="Rectangle 1027"/>
          <p:cNvSpPr>
            <a:spLocks noGrp="1" noChangeArrowheads="1"/>
          </p:cNvSpPr>
          <p:nvPr>
            <p:ph idx="1"/>
          </p:nvPr>
        </p:nvSpPr>
        <p:spPr>
          <a:xfrm>
            <a:off x="127000" y="1190822"/>
            <a:ext cx="5699772" cy="4525963"/>
          </a:xfrm>
        </p:spPr>
        <p:txBody>
          <a:bodyPr/>
          <a:lstStyle/>
          <a:p>
            <a:pPr eaLnBrk="1" hangingPunct="1"/>
            <a:r>
              <a:rPr lang="en-US" dirty="0">
                <a:ea typeface="ＭＳ Ｐゴシック" charset="0"/>
              </a:rPr>
              <a:t>Lack the length or syntactic </a:t>
            </a:r>
            <a:r>
              <a:rPr lang="en-US" dirty="0" smtClean="0">
                <a:ea typeface="ＭＳ Ｐゴシック" charset="0"/>
              </a:rPr>
              <a:t>complexity. </a:t>
            </a:r>
          </a:p>
          <a:p>
            <a:pPr marL="0" indent="0" eaLnBrk="1" hangingPunct="1">
              <a:buNone/>
            </a:pPr>
            <a:r>
              <a:rPr lang="en-US" dirty="0">
                <a:ea typeface="ＭＳ Ｐゴシック" charset="0"/>
              </a:rPr>
              <a:t>	</a:t>
            </a:r>
            <a:r>
              <a:rPr lang="en-US" dirty="0" smtClean="0">
                <a:ea typeface="ＭＳ Ｐゴシック" charset="0"/>
              </a:rPr>
              <a:t>(</a:t>
            </a:r>
            <a:r>
              <a:rPr lang="en-US" dirty="0">
                <a:ea typeface="ＭＳ Ｐゴシック" charset="0"/>
              </a:rPr>
              <a:t>e.g., “Where Daddy go?”</a:t>
            </a:r>
            <a:r>
              <a:rPr lang="en-US" dirty="0" smtClean="0">
                <a:ea typeface="ＭＳ Ｐゴシック" charset="0"/>
              </a:rPr>
              <a:t>)</a:t>
            </a:r>
            <a:endParaRPr lang="en-US" dirty="0">
              <a:ea typeface="ＭＳ Ｐゴシック" charset="0"/>
            </a:endParaRPr>
          </a:p>
          <a:p>
            <a:pPr eaLnBrk="1" hangingPunct="1"/>
            <a:r>
              <a:rPr lang="en-US" dirty="0">
                <a:ea typeface="ＭＳ Ｐゴシック" charset="0"/>
              </a:rPr>
              <a:t>Problems comprehending sentences that express relationship between direct or indirect </a:t>
            </a:r>
            <a:r>
              <a:rPr lang="en-US" dirty="0" smtClean="0">
                <a:ea typeface="ＭＳ Ｐゴシック" charset="0"/>
              </a:rPr>
              <a:t>objects.</a:t>
            </a:r>
            <a:endParaRPr lang="en-US" dirty="0">
              <a:ea typeface="ＭＳ Ｐゴシック" charset="0"/>
            </a:endParaRPr>
          </a:p>
          <a:p>
            <a:pPr eaLnBrk="1" hangingPunct="1"/>
            <a:r>
              <a:rPr lang="en-US" dirty="0">
                <a:ea typeface="ＭＳ Ｐゴシック" charset="0"/>
              </a:rPr>
              <a:t>Difficulty with </a:t>
            </a:r>
            <a:r>
              <a:rPr lang="en-US" i="1" dirty="0" err="1">
                <a:ea typeface="ＭＳ Ｐゴシック" charset="0"/>
              </a:rPr>
              <a:t>wh</a:t>
            </a:r>
            <a:r>
              <a:rPr lang="en-US" dirty="0">
                <a:ea typeface="ＭＳ Ｐゴシック" charset="0"/>
              </a:rPr>
              <a:t> questions.</a:t>
            </a:r>
          </a:p>
        </p:txBody>
      </p:sp>
      <p:sp>
        <p:nvSpPr>
          <p:cNvPr id="4" name="AutoShape 6"/>
          <p:cNvSpPr>
            <a:spLocks noChangeArrowheads="1"/>
          </p:cNvSpPr>
          <p:nvPr/>
        </p:nvSpPr>
        <p:spPr bwMode="auto">
          <a:xfrm>
            <a:off x="127000" y="809646"/>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writing bo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772" y="1673945"/>
            <a:ext cx="3317228" cy="4042840"/>
          </a:xfrm>
          <a:prstGeom prst="rect">
            <a:avLst/>
          </a:prstGeom>
        </p:spPr>
      </p:pic>
    </p:spTree>
    <p:extLst>
      <p:ext uri="{BB962C8B-B14F-4D97-AF65-F5344CB8AC3E}">
        <p14:creationId xmlns:p14="http://schemas.microsoft.com/office/powerpoint/2010/main" val="194168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27000" y="70718"/>
            <a:ext cx="8861778" cy="1143000"/>
          </a:xfrm>
        </p:spPr>
        <p:txBody>
          <a:bodyPr/>
          <a:lstStyle/>
          <a:p>
            <a:pPr eaLnBrk="1" hangingPunct="1"/>
            <a:r>
              <a:rPr lang="en-US" b="1" dirty="0" smtClean="0">
                <a:solidFill>
                  <a:srgbClr val="3366FF"/>
                </a:solidFill>
                <a:ea typeface="ＭＳ Ｐゴシック" charset="0"/>
              </a:rPr>
              <a:t>Difficulties with Semantics</a:t>
            </a:r>
            <a:endParaRPr lang="en-US" b="1" dirty="0">
              <a:solidFill>
                <a:srgbClr val="3366FF"/>
              </a:solidFill>
              <a:ea typeface="ＭＳ Ｐゴシック" charset="0"/>
            </a:endParaRPr>
          </a:p>
        </p:txBody>
      </p:sp>
      <p:sp>
        <p:nvSpPr>
          <p:cNvPr id="37890" name="Rectangle 3"/>
          <p:cNvSpPr>
            <a:spLocks noGrp="1" noChangeArrowheads="1"/>
          </p:cNvSpPr>
          <p:nvPr>
            <p:ph idx="1"/>
          </p:nvPr>
        </p:nvSpPr>
        <p:spPr>
          <a:xfrm>
            <a:off x="127000" y="1600200"/>
            <a:ext cx="5339728" cy="4525963"/>
          </a:xfrm>
        </p:spPr>
        <p:txBody>
          <a:bodyPr>
            <a:normAutofit fontScale="92500"/>
          </a:bodyPr>
          <a:lstStyle/>
          <a:p>
            <a:pPr eaLnBrk="1" hangingPunct="1"/>
            <a:r>
              <a:rPr lang="en-US" sz="2800" dirty="0">
                <a:ea typeface="ＭＳ Ｐゴシック" charset="0"/>
              </a:rPr>
              <a:t>Limited vocabulary especially in adjectives, adverbs, prepositions, or </a:t>
            </a:r>
            <a:r>
              <a:rPr lang="en-US" sz="2800" dirty="0" smtClean="0">
                <a:ea typeface="ＭＳ Ｐゴシック" charset="0"/>
              </a:rPr>
              <a:t>pronouns</a:t>
            </a:r>
            <a:endParaRPr lang="en-US" sz="2800" dirty="0">
              <a:ea typeface="ＭＳ Ｐゴシック" charset="0"/>
            </a:endParaRPr>
          </a:p>
          <a:p>
            <a:pPr eaLnBrk="1" hangingPunct="1"/>
            <a:r>
              <a:rPr lang="en-US" sz="2800" dirty="0">
                <a:ea typeface="ＭＳ Ｐゴシック" charset="0"/>
              </a:rPr>
              <a:t>Longer response time in selecting vocabulary </a:t>
            </a:r>
            <a:r>
              <a:rPr lang="en-US" sz="2800" dirty="0" smtClean="0">
                <a:ea typeface="ＭＳ Ｐゴシック" charset="0"/>
              </a:rPr>
              <a:t>words</a:t>
            </a:r>
            <a:endParaRPr lang="en-US" sz="2800" dirty="0">
              <a:ea typeface="ＭＳ Ｐゴシック" charset="0"/>
            </a:endParaRPr>
          </a:p>
          <a:p>
            <a:pPr eaLnBrk="1" hangingPunct="1"/>
            <a:r>
              <a:rPr lang="en-US" sz="2800" dirty="0">
                <a:ea typeface="ＭＳ Ｐゴシック" charset="0"/>
              </a:rPr>
              <a:t>Fail to perceive subtle changes in word </a:t>
            </a:r>
            <a:r>
              <a:rPr lang="en-US" sz="2800" dirty="0" smtClean="0">
                <a:ea typeface="ＭＳ Ｐゴシック" charset="0"/>
              </a:rPr>
              <a:t>meaning</a:t>
            </a:r>
          </a:p>
          <a:p>
            <a:pPr lvl="1"/>
            <a:r>
              <a:rPr lang="en-US" sz="2400" dirty="0" smtClean="0">
                <a:ea typeface="ＭＳ Ｐゴシック" charset="0"/>
              </a:rPr>
              <a:t>incomplete </a:t>
            </a:r>
            <a:r>
              <a:rPr lang="en-US" sz="2400" dirty="0">
                <a:ea typeface="ＭＳ Ｐゴシック" charset="0"/>
              </a:rPr>
              <a:t>understanding and </a:t>
            </a:r>
            <a:r>
              <a:rPr lang="en-US" sz="2400" dirty="0" smtClean="0">
                <a:ea typeface="ＭＳ Ｐゴシック" charset="0"/>
              </a:rPr>
              <a:t>misinterpretations</a:t>
            </a:r>
            <a:endParaRPr lang="en-US" sz="2400" dirty="0">
              <a:ea typeface="ＭＳ Ｐゴシック" charset="0"/>
            </a:endParaRPr>
          </a:p>
          <a:p>
            <a:pPr eaLnBrk="1" hangingPunct="1"/>
            <a:r>
              <a:rPr lang="en-US" sz="2800" dirty="0" smtClean="0">
                <a:ea typeface="ＭＳ Ｐゴシック" charset="0"/>
              </a:rPr>
              <a:t>Problems with figurative language</a:t>
            </a:r>
            <a:endParaRPr lang="en-US" sz="2800" dirty="0">
              <a:ea typeface="ＭＳ Ｐゴシック" charset="0"/>
            </a:endParaRPr>
          </a:p>
        </p:txBody>
      </p:sp>
      <p:sp>
        <p:nvSpPr>
          <p:cNvPr id="4" name="AutoShape 6"/>
          <p:cNvSpPr>
            <a:spLocks noChangeArrowheads="1"/>
          </p:cNvSpPr>
          <p:nvPr/>
        </p:nvSpPr>
        <p:spPr bwMode="auto">
          <a:xfrm>
            <a:off x="127000" y="966691"/>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 name="Picture 2" descr="screen-shot-2014-07-13-at-3-32-27-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2385" y="1213718"/>
            <a:ext cx="3456393" cy="5090866"/>
          </a:xfrm>
          <a:prstGeom prst="rect">
            <a:avLst/>
          </a:prstGeom>
        </p:spPr>
      </p:pic>
    </p:spTree>
    <p:extLst>
      <p:ext uri="{BB962C8B-B14F-4D97-AF65-F5344CB8AC3E}">
        <p14:creationId xmlns:p14="http://schemas.microsoft.com/office/powerpoint/2010/main" val="31015279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27000" y="0"/>
            <a:ext cx="8861778" cy="1143000"/>
          </a:xfrm>
        </p:spPr>
        <p:txBody>
          <a:bodyPr>
            <a:normAutofit/>
          </a:bodyPr>
          <a:lstStyle/>
          <a:p>
            <a:pPr eaLnBrk="1" hangingPunct="1"/>
            <a:r>
              <a:rPr lang="en-US" b="1" dirty="0" smtClean="0">
                <a:solidFill>
                  <a:srgbClr val="3366FF"/>
                </a:solidFill>
                <a:ea typeface="ＭＳ Ｐゴシック" charset="0"/>
              </a:rPr>
              <a:t>Difficulties with the Use of Language</a:t>
            </a:r>
            <a:endParaRPr lang="en-US" b="1" dirty="0">
              <a:solidFill>
                <a:srgbClr val="3366FF"/>
              </a:solidFill>
              <a:ea typeface="ＭＳ Ｐゴシック" charset="0"/>
            </a:endParaRPr>
          </a:p>
        </p:txBody>
      </p:sp>
      <p:sp>
        <p:nvSpPr>
          <p:cNvPr id="41986" name="Rectangle 3"/>
          <p:cNvSpPr>
            <a:spLocks noGrp="1" noChangeArrowheads="1"/>
          </p:cNvSpPr>
          <p:nvPr>
            <p:ph idx="1"/>
          </p:nvPr>
        </p:nvSpPr>
        <p:spPr>
          <a:xfrm>
            <a:off x="127000" y="1143000"/>
            <a:ext cx="6154215" cy="4983163"/>
          </a:xfrm>
        </p:spPr>
        <p:txBody>
          <a:bodyPr/>
          <a:lstStyle/>
          <a:p>
            <a:pPr eaLnBrk="1" hangingPunct="1"/>
            <a:r>
              <a:rPr lang="en-US" dirty="0">
                <a:ea typeface="ＭＳ Ｐゴシック" charset="0"/>
              </a:rPr>
              <a:t>Problems understanding indirect requests </a:t>
            </a:r>
            <a:endParaRPr lang="en-US" dirty="0" smtClean="0">
              <a:ea typeface="ＭＳ Ｐゴシック" charset="0"/>
            </a:endParaRPr>
          </a:p>
          <a:p>
            <a:pPr marL="0" indent="0" eaLnBrk="1" hangingPunct="1">
              <a:buNone/>
            </a:pPr>
            <a:r>
              <a:rPr lang="en-US" dirty="0">
                <a:ea typeface="ＭＳ Ｐゴシック" charset="0"/>
              </a:rPr>
              <a:t>	</a:t>
            </a:r>
            <a:r>
              <a:rPr lang="en-US" dirty="0" smtClean="0">
                <a:ea typeface="ＭＳ Ｐゴシック" charset="0"/>
              </a:rPr>
              <a:t>(</a:t>
            </a:r>
            <a:r>
              <a:rPr lang="en-US" dirty="0">
                <a:ea typeface="ＭＳ Ｐゴシック" charset="0"/>
              </a:rPr>
              <a:t>e.g., may say yes when </a:t>
            </a:r>
            <a:r>
              <a:rPr lang="en-US" dirty="0" smtClean="0">
                <a:ea typeface="ＭＳ Ｐゴシック" charset="0"/>
              </a:rPr>
              <a:t>	asked 	“</a:t>
            </a:r>
            <a:r>
              <a:rPr lang="en-US" dirty="0">
                <a:ea typeface="ＭＳ Ｐゴシック" charset="0"/>
              </a:rPr>
              <a:t>Must you play the </a:t>
            </a:r>
            <a:r>
              <a:rPr lang="en-US" dirty="0" smtClean="0">
                <a:ea typeface="ＭＳ Ｐゴシック" charset="0"/>
              </a:rPr>
              <a:t>piano</a:t>
            </a:r>
            <a:r>
              <a:rPr lang="en-US" dirty="0">
                <a:ea typeface="ＭＳ Ｐゴシック" charset="0"/>
              </a:rPr>
              <a:t>?”</a:t>
            </a:r>
            <a:r>
              <a:rPr lang="en-US" dirty="0" smtClean="0">
                <a:ea typeface="ＭＳ Ｐゴシック" charset="0"/>
              </a:rPr>
              <a:t>)</a:t>
            </a:r>
            <a:endParaRPr lang="en-US" dirty="0">
              <a:ea typeface="ＭＳ Ｐゴシック" charset="0"/>
            </a:endParaRPr>
          </a:p>
          <a:p>
            <a:pPr eaLnBrk="1" hangingPunct="1"/>
            <a:r>
              <a:rPr lang="en-US" dirty="0">
                <a:ea typeface="ＭＳ Ｐゴシック" charset="0"/>
              </a:rPr>
              <a:t>May enter conversations in a socially unacceptable fashion or fail to take turns </a:t>
            </a:r>
            <a:r>
              <a:rPr lang="en-US" dirty="0" smtClean="0">
                <a:ea typeface="ＭＳ Ｐゴシック" charset="0"/>
              </a:rPr>
              <a:t>talking</a:t>
            </a:r>
            <a:endParaRPr lang="en-US" dirty="0">
              <a:ea typeface="ＭＳ Ｐゴシック" charset="0"/>
            </a:endParaRPr>
          </a:p>
          <a:p>
            <a:pPr eaLnBrk="1" hangingPunct="1"/>
            <a:r>
              <a:rPr lang="en-US" dirty="0">
                <a:ea typeface="ＭＳ Ｐゴシック" charset="0"/>
              </a:rPr>
              <a:t>Difficulty staying on </a:t>
            </a:r>
            <a:r>
              <a:rPr lang="en-US" dirty="0" smtClean="0">
                <a:ea typeface="ＭＳ Ｐゴシック" charset="0"/>
              </a:rPr>
              <a:t>topic</a:t>
            </a:r>
            <a:endParaRPr lang="en-US" dirty="0">
              <a:ea typeface="ＭＳ Ｐゴシック" charset="0"/>
            </a:endParaRPr>
          </a:p>
        </p:txBody>
      </p:sp>
      <p:sp>
        <p:nvSpPr>
          <p:cNvPr id="4" name="AutoShape 6"/>
          <p:cNvSpPr>
            <a:spLocks noChangeArrowheads="1"/>
          </p:cNvSpPr>
          <p:nvPr/>
        </p:nvSpPr>
        <p:spPr bwMode="auto">
          <a:xfrm>
            <a:off x="127000" y="913683"/>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270" y="1309713"/>
            <a:ext cx="2982507" cy="2897585"/>
          </a:xfrm>
          <a:prstGeom prst="rect">
            <a:avLst/>
          </a:prstGeom>
        </p:spPr>
      </p:pic>
    </p:spTree>
    <p:extLst>
      <p:ext uri="{BB962C8B-B14F-4D97-AF65-F5344CB8AC3E}">
        <p14:creationId xmlns:p14="http://schemas.microsoft.com/office/powerpoint/2010/main" val="20340196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83785" y="274638"/>
            <a:ext cx="8861777" cy="1143000"/>
          </a:xfrm>
        </p:spPr>
        <p:txBody>
          <a:bodyPr>
            <a:normAutofit fontScale="90000"/>
          </a:bodyPr>
          <a:lstStyle/>
          <a:p>
            <a:pPr eaLnBrk="1" hangingPunct="1">
              <a:lnSpc>
                <a:spcPct val="80000"/>
              </a:lnSpc>
            </a:pPr>
            <a:r>
              <a:rPr lang="en-US" b="1" dirty="0">
                <a:solidFill>
                  <a:srgbClr val="3366FF"/>
                </a:solidFill>
                <a:ea typeface="ＭＳ Ｐゴシック" charset="0"/>
              </a:rPr>
              <a:t>Strategies for Increasing Language Comprehension</a:t>
            </a:r>
          </a:p>
        </p:txBody>
      </p:sp>
      <p:sp>
        <p:nvSpPr>
          <p:cNvPr id="44034" name="Rectangle 3"/>
          <p:cNvSpPr>
            <a:spLocks noGrp="1" noChangeArrowheads="1"/>
          </p:cNvSpPr>
          <p:nvPr>
            <p:ph idx="1"/>
          </p:nvPr>
        </p:nvSpPr>
        <p:spPr>
          <a:xfrm>
            <a:off x="199791" y="1752600"/>
            <a:ext cx="6279141" cy="4343400"/>
          </a:xfrm>
        </p:spPr>
        <p:txBody>
          <a:bodyPr>
            <a:normAutofit fontScale="92500" lnSpcReduction="10000"/>
          </a:bodyPr>
          <a:lstStyle/>
          <a:p>
            <a:pPr eaLnBrk="1" hangingPunct="1">
              <a:lnSpc>
                <a:spcPct val="90000"/>
              </a:lnSpc>
            </a:pPr>
            <a:r>
              <a:rPr lang="en-US" sz="2800" dirty="0">
                <a:latin typeface="+mj-lt"/>
                <a:ea typeface="ＭＳ Ｐゴシック" charset="0"/>
              </a:rPr>
              <a:t>Establish eye contact and cue student to listen</a:t>
            </a:r>
            <a:r>
              <a:rPr lang="en-US" sz="2800" dirty="0" smtClean="0">
                <a:latin typeface="+mj-lt"/>
                <a:ea typeface="ＭＳ Ｐゴシック" charset="0"/>
              </a:rPr>
              <a:t>. </a:t>
            </a:r>
            <a:endParaRPr lang="en-US" sz="2800" dirty="0">
              <a:latin typeface="+mj-lt"/>
              <a:ea typeface="ＭＳ Ｐゴシック" charset="0"/>
            </a:endParaRPr>
          </a:p>
          <a:p>
            <a:pPr eaLnBrk="1" hangingPunct="1">
              <a:lnSpc>
                <a:spcPct val="90000"/>
              </a:lnSpc>
            </a:pPr>
            <a:r>
              <a:rPr lang="en-US" sz="2800" dirty="0">
                <a:latin typeface="+mj-lt"/>
                <a:ea typeface="ＭＳ Ｐゴシック" charset="0"/>
              </a:rPr>
              <a:t>Ask student to repeat directions.</a:t>
            </a:r>
          </a:p>
          <a:p>
            <a:pPr eaLnBrk="1" hangingPunct="1">
              <a:lnSpc>
                <a:spcPct val="90000"/>
              </a:lnSpc>
            </a:pPr>
            <a:r>
              <a:rPr lang="en-US" sz="2800" dirty="0">
                <a:latin typeface="+mj-lt"/>
                <a:ea typeface="ＭＳ Ｐゴシック" charset="0"/>
              </a:rPr>
              <a:t>Classroom arrangement to reduce distractions.</a:t>
            </a:r>
          </a:p>
          <a:p>
            <a:pPr eaLnBrk="1" hangingPunct="1">
              <a:lnSpc>
                <a:spcPct val="90000"/>
              </a:lnSpc>
            </a:pPr>
            <a:r>
              <a:rPr lang="en-US" sz="2800" dirty="0">
                <a:latin typeface="+mj-lt"/>
                <a:ea typeface="ＭＳ Ｐゴシック" charset="0"/>
              </a:rPr>
              <a:t>Use familiar vocabulary when presenting new concept.</a:t>
            </a:r>
          </a:p>
          <a:p>
            <a:pPr eaLnBrk="1" hangingPunct="1">
              <a:lnSpc>
                <a:spcPct val="90000"/>
              </a:lnSpc>
            </a:pPr>
            <a:r>
              <a:rPr lang="en-US" sz="2800" dirty="0">
                <a:latin typeface="+mj-lt"/>
                <a:ea typeface="ＭＳ Ｐゴシック" charset="0"/>
              </a:rPr>
              <a:t>Present new concept in as many modalities.</a:t>
            </a:r>
          </a:p>
          <a:p>
            <a:pPr eaLnBrk="1" hangingPunct="1">
              <a:lnSpc>
                <a:spcPct val="90000"/>
              </a:lnSpc>
            </a:pPr>
            <a:r>
              <a:rPr lang="en-US" sz="2800" dirty="0">
                <a:latin typeface="+mj-lt"/>
                <a:ea typeface="ＭＳ Ｐゴシック" charset="0"/>
              </a:rPr>
              <a:t>Teach memory strategies (e.g., visual imagery, clustering and grouping information).</a:t>
            </a:r>
          </a:p>
        </p:txBody>
      </p:sp>
      <p:sp>
        <p:nvSpPr>
          <p:cNvPr id="4" name="AutoShape 6"/>
          <p:cNvSpPr>
            <a:spLocks noChangeArrowheads="1"/>
          </p:cNvSpPr>
          <p:nvPr/>
        </p:nvSpPr>
        <p:spPr bwMode="auto">
          <a:xfrm>
            <a:off x="83785" y="1379846"/>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629" y="1752601"/>
            <a:ext cx="2622934" cy="4343400"/>
          </a:xfrm>
          <a:prstGeom prst="rect">
            <a:avLst/>
          </a:prstGeom>
        </p:spPr>
      </p:pic>
    </p:spTree>
    <p:extLst>
      <p:ext uri="{BB962C8B-B14F-4D97-AF65-F5344CB8AC3E}">
        <p14:creationId xmlns:p14="http://schemas.microsoft.com/office/powerpoint/2010/main" val="2209484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127000" y="274638"/>
            <a:ext cx="8861778" cy="1143000"/>
          </a:xfrm>
        </p:spPr>
        <p:txBody>
          <a:bodyPr>
            <a:normAutofit fontScale="90000"/>
          </a:bodyPr>
          <a:lstStyle/>
          <a:p>
            <a:pPr eaLnBrk="1" hangingPunct="1">
              <a:lnSpc>
                <a:spcPct val="80000"/>
              </a:lnSpc>
            </a:pPr>
            <a:r>
              <a:rPr lang="en-US" b="1" dirty="0">
                <a:solidFill>
                  <a:srgbClr val="3366FF"/>
                </a:solidFill>
                <a:ea typeface="ＭＳ Ｐゴシック" charset="0"/>
              </a:rPr>
              <a:t>Strategies for Increasing Language Production</a:t>
            </a:r>
          </a:p>
        </p:txBody>
      </p:sp>
      <p:sp>
        <p:nvSpPr>
          <p:cNvPr id="45058" name="Rectangle 3"/>
          <p:cNvSpPr>
            <a:spLocks noGrp="1" noChangeArrowheads="1"/>
          </p:cNvSpPr>
          <p:nvPr>
            <p:ph idx="1"/>
          </p:nvPr>
        </p:nvSpPr>
        <p:spPr>
          <a:xfrm>
            <a:off x="127000" y="1752600"/>
            <a:ext cx="8818563" cy="4648200"/>
          </a:xfrm>
        </p:spPr>
        <p:txBody>
          <a:bodyPr>
            <a:normAutofit lnSpcReduction="10000"/>
          </a:bodyPr>
          <a:lstStyle/>
          <a:p>
            <a:pPr eaLnBrk="1" hangingPunct="1">
              <a:lnSpc>
                <a:spcPct val="90000"/>
              </a:lnSpc>
            </a:pPr>
            <a:r>
              <a:rPr lang="en-US" sz="2800" dirty="0">
                <a:ea typeface="ＭＳ Ｐゴシック" charset="0"/>
              </a:rPr>
              <a:t>React to the content of student’s message, then correct syntax error.</a:t>
            </a:r>
          </a:p>
          <a:p>
            <a:pPr eaLnBrk="1" hangingPunct="1">
              <a:lnSpc>
                <a:spcPct val="90000"/>
              </a:lnSpc>
            </a:pPr>
            <a:r>
              <a:rPr lang="en-US" sz="2800" dirty="0">
                <a:ea typeface="ＭＳ Ｐゴシック" charset="0"/>
              </a:rPr>
              <a:t>Teach language in various settings.</a:t>
            </a:r>
          </a:p>
          <a:p>
            <a:pPr eaLnBrk="1" hangingPunct="1">
              <a:lnSpc>
                <a:spcPct val="90000"/>
              </a:lnSpc>
            </a:pPr>
            <a:r>
              <a:rPr lang="en-US" sz="2800" dirty="0">
                <a:ea typeface="ＭＳ Ｐゴシック" charset="0"/>
              </a:rPr>
              <a:t>Act as a good language model, have students imitate what they hear.</a:t>
            </a:r>
          </a:p>
          <a:p>
            <a:pPr eaLnBrk="1" hangingPunct="1">
              <a:lnSpc>
                <a:spcPct val="90000"/>
              </a:lnSpc>
            </a:pPr>
            <a:r>
              <a:rPr lang="en-US" sz="2800" dirty="0">
                <a:ea typeface="ＭＳ Ｐゴシック" charset="0"/>
              </a:rPr>
              <a:t>Comment or elaborate on students’ ideas to provide more information.</a:t>
            </a:r>
          </a:p>
          <a:p>
            <a:pPr eaLnBrk="1" hangingPunct="1">
              <a:lnSpc>
                <a:spcPct val="90000"/>
              </a:lnSpc>
            </a:pPr>
            <a:r>
              <a:rPr lang="en-US" sz="2800" dirty="0">
                <a:ea typeface="ＭＳ Ｐゴシック" charset="0"/>
              </a:rPr>
              <a:t>Use storytelling, role playing, or charades to improve verbal expression.</a:t>
            </a:r>
          </a:p>
          <a:p>
            <a:pPr eaLnBrk="1" hangingPunct="1">
              <a:lnSpc>
                <a:spcPct val="90000"/>
              </a:lnSpc>
            </a:pPr>
            <a:r>
              <a:rPr lang="en-US" sz="2800" dirty="0">
                <a:ea typeface="ＭＳ Ｐゴシック" charset="0"/>
              </a:rPr>
              <a:t>Use structured language programs that provide adequate practice.</a:t>
            </a:r>
          </a:p>
          <a:p>
            <a:pPr eaLnBrk="1" hangingPunct="1">
              <a:lnSpc>
                <a:spcPct val="90000"/>
              </a:lnSpc>
            </a:pPr>
            <a:endParaRPr lang="en-US" sz="2800" dirty="0">
              <a:latin typeface="Arial" charset="0"/>
              <a:ea typeface="ＭＳ Ｐゴシック" charset="0"/>
            </a:endParaRPr>
          </a:p>
          <a:p>
            <a:pPr eaLnBrk="1" hangingPunct="1">
              <a:lnSpc>
                <a:spcPct val="90000"/>
              </a:lnSpc>
            </a:pPr>
            <a:endParaRPr lang="en-US" sz="2800" dirty="0">
              <a:latin typeface="Arial" charset="0"/>
              <a:ea typeface="ＭＳ Ｐゴシック" charset="0"/>
            </a:endParaRPr>
          </a:p>
        </p:txBody>
      </p:sp>
      <p:sp>
        <p:nvSpPr>
          <p:cNvPr id="4" name="AutoShape 6"/>
          <p:cNvSpPr>
            <a:spLocks noChangeArrowheads="1"/>
          </p:cNvSpPr>
          <p:nvPr/>
        </p:nvSpPr>
        <p:spPr bwMode="auto">
          <a:xfrm>
            <a:off x="127000" y="1337039"/>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6569835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127000" y="0"/>
            <a:ext cx="8861778" cy="1143000"/>
          </a:xfrm>
        </p:spPr>
        <p:txBody>
          <a:bodyPr>
            <a:noAutofit/>
          </a:bodyPr>
          <a:lstStyle/>
          <a:p>
            <a:pPr algn="ctr" eaLnBrk="1" hangingPunct="1">
              <a:defRPr/>
            </a:pPr>
            <a:r>
              <a:rPr lang="en-US" sz="4000" b="1" dirty="0" smtClean="0">
                <a:solidFill>
                  <a:srgbClr val="3366FF"/>
                </a:solidFill>
                <a:cs typeface="+mj-cs"/>
              </a:rPr>
              <a:t>Children in Kindergarten Should Learn…</a:t>
            </a:r>
          </a:p>
        </p:txBody>
      </p:sp>
      <p:sp>
        <p:nvSpPr>
          <p:cNvPr id="599043" name="Rectangle 3"/>
          <p:cNvSpPr>
            <a:spLocks noGrp="1" noChangeArrowheads="1"/>
          </p:cNvSpPr>
          <p:nvPr>
            <p:ph idx="1"/>
          </p:nvPr>
        </p:nvSpPr>
        <p:spPr>
          <a:xfrm>
            <a:off x="127000" y="1284205"/>
            <a:ext cx="8861778" cy="3214472"/>
          </a:xfrm>
        </p:spPr>
        <p:txBody>
          <a:bodyPr>
            <a:normAutofit fontScale="92500" lnSpcReduction="10000"/>
          </a:bodyPr>
          <a:lstStyle/>
          <a:p>
            <a:pPr eaLnBrk="1" hangingPunct="1">
              <a:lnSpc>
                <a:spcPct val="90000"/>
              </a:lnSpc>
              <a:defRPr/>
            </a:pPr>
            <a:r>
              <a:rPr lang="en-US" sz="2800" b="1" dirty="0" smtClean="0">
                <a:cs typeface="+mn-cs"/>
              </a:rPr>
              <a:t>Letter-Sound Correspondence</a:t>
            </a:r>
          </a:p>
          <a:p>
            <a:pPr lvl="1" eaLnBrk="1" hangingPunct="1">
              <a:lnSpc>
                <a:spcPct val="90000"/>
              </a:lnSpc>
              <a:defRPr/>
            </a:pPr>
            <a:r>
              <a:rPr lang="en-US" sz="2400" dirty="0" smtClean="0"/>
              <a:t>Identify the letter when someone produces the corresponding sound.</a:t>
            </a:r>
          </a:p>
          <a:p>
            <a:pPr lvl="1" eaLnBrk="1" hangingPunct="1">
              <a:lnSpc>
                <a:spcPct val="90000"/>
              </a:lnSpc>
              <a:defRPr/>
            </a:pPr>
            <a:r>
              <a:rPr lang="en-US" sz="2400" dirty="0" smtClean="0"/>
              <a:t>Say the most common sound associated with individual letters.</a:t>
            </a:r>
          </a:p>
          <a:p>
            <a:pPr eaLnBrk="1" hangingPunct="1">
              <a:lnSpc>
                <a:spcPct val="90000"/>
              </a:lnSpc>
              <a:defRPr/>
            </a:pPr>
            <a:r>
              <a:rPr lang="en-US" sz="2800" b="1" dirty="0" smtClean="0">
                <a:cs typeface="+mn-cs"/>
              </a:rPr>
              <a:t>Decoding</a:t>
            </a:r>
          </a:p>
          <a:p>
            <a:pPr lvl="1" eaLnBrk="1" hangingPunct="1">
              <a:lnSpc>
                <a:spcPct val="90000"/>
              </a:lnSpc>
              <a:defRPr/>
            </a:pPr>
            <a:r>
              <a:rPr lang="en-US" sz="2400" dirty="0" smtClean="0"/>
              <a:t>Blend the sounds of individual letters to read one-syllable, short-vowel, decodable words (e.g., sun; map).</a:t>
            </a:r>
          </a:p>
          <a:p>
            <a:pPr eaLnBrk="1" hangingPunct="1">
              <a:lnSpc>
                <a:spcPct val="90000"/>
              </a:lnSpc>
              <a:defRPr/>
            </a:pPr>
            <a:r>
              <a:rPr lang="en-US" sz="2800" b="1" dirty="0" smtClean="0">
                <a:cs typeface="+mn-cs"/>
              </a:rPr>
              <a:t>Sight-Word Reading</a:t>
            </a:r>
          </a:p>
          <a:p>
            <a:pPr lvl="1" eaLnBrk="1" hangingPunct="1">
              <a:lnSpc>
                <a:spcPct val="90000"/>
              </a:lnSpc>
              <a:defRPr/>
            </a:pPr>
            <a:r>
              <a:rPr lang="en-US" sz="2400" dirty="0" smtClean="0"/>
              <a:t>Recognize some words by sight including a few common, high-frequency words (e.g., a, the, I , my, you, of, is are).</a:t>
            </a:r>
          </a:p>
        </p:txBody>
      </p:sp>
      <p:sp>
        <p:nvSpPr>
          <p:cNvPr id="4" name="AutoShape 6"/>
          <p:cNvSpPr>
            <a:spLocks noChangeArrowheads="1"/>
          </p:cNvSpPr>
          <p:nvPr/>
        </p:nvSpPr>
        <p:spPr bwMode="auto">
          <a:xfrm>
            <a:off x="127000" y="930686"/>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682" y="4498676"/>
            <a:ext cx="5632386" cy="2336800"/>
          </a:xfrm>
          <a:prstGeom prst="rect">
            <a:avLst/>
          </a:prstGeom>
        </p:spPr>
      </p:pic>
    </p:spTree>
    <p:extLst>
      <p:ext uri="{BB962C8B-B14F-4D97-AF65-F5344CB8AC3E}">
        <p14:creationId xmlns:p14="http://schemas.microsoft.com/office/powerpoint/2010/main" val="15466628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127000" y="26135"/>
            <a:ext cx="8861778" cy="1143000"/>
          </a:xfrm>
        </p:spPr>
        <p:txBody>
          <a:bodyPr>
            <a:noAutofit/>
          </a:bodyPr>
          <a:lstStyle/>
          <a:p>
            <a:pPr algn="ctr" eaLnBrk="1" hangingPunct="1">
              <a:defRPr/>
            </a:pPr>
            <a:r>
              <a:rPr lang="en-US" sz="4000" b="1" dirty="0" smtClean="0">
                <a:solidFill>
                  <a:srgbClr val="3366FF"/>
                </a:solidFill>
                <a:cs typeface="+mj-cs"/>
              </a:rPr>
              <a:t>Children in First Grade Should Learn …</a:t>
            </a:r>
          </a:p>
        </p:txBody>
      </p:sp>
      <p:sp>
        <p:nvSpPr>
          <p:cNvPr id="600067" name="Rectangle 3"/>
          <p:cNvSpPr>
            <a:spLocks noGrp="1" noChangeArrowheads="1"/>
          </p:cNvSpPr>
          <p:nvPr>
            <p:ph idx="1"/>
          </p:nvPr>
        </p:nvSpPr>
        <p:spPr>
          <a:xfrm>
            <a:off x="127000" y="1169135"/>
            <a:ext cx="7286215" cy="5499035"/>
          </a:xfrm>
        </p:spPr>
        <p:txBody>
          <a:bodyPr>
            <a:normAutofit fontScale="85000" lnSpcReduction="20000"/>
          </a:bodyPr>
          <a:lstStyle/>
          <a:p>
            <a:pPr eaLnBrk="1" hangingPunct="1">
              <a:lnSpc>
                <a:spcPct val="90000"/>
              </a:lnSpc>
              <a:defRPr/>
            </a:pPr>
            <a:r>
              <a:rPr lang="en-US" sz="2800" b="1" dirty="0" smtClean="0">
                <a:cs typeface="+mn-cs"/>
              </a:rPr>
              <a:t>Letter-Sounds and Letter-Combinations</a:t>
            </a:r>
          </a:p>
          <a:p>
            <a:pPr lvl="1">
              <a:lnSpc>
                <a:spcPct val="90000"/>
              </a:lnSpc>
              <a:defRPr/>
            </a:pPr>
            <a:r>
              <a:rPr lang="en-US" sz="2400" dirty="0" smtClean="0"/>
              <a:t>Produce the sounds associated with all individual letters fluently (e.g., 1 letter-sound per second).</a:t>
            </a:r>
          </a:p>
          <a:p>
            <a:pPr lvl="1" eaLnBrk="1" hangingPunct="1">
              <a:lnSpc>
                <a:spcPct val="90000"/>
              </a:lnSpc>
              <a:defRPr/>
            </a:pPr>
            <a:r>
              <a:rPr lang="en-US" sz="2400" dirty="0" smtClean="0"/>
              <a:t>Produce the sounds that correspond to frequently used letter combinations (e.g., </a:t>
            </a:r>
            <a:r>
              <a:rPr lang="en-US" sz="2400" dirty="0" err="1" smtClean="0"/>
              <a:t>sh</a:t>
            </a:r>
            <a:r>
              <a:rPr lang="en-US" sz="2400" dirty="0" smtClean="0"/>
              <a:t>, </a:t>
            </a:r>
            <a:r>
              <a:rPr lang="en-US" sz="2400" dirty="0" err="1" smtClean="0"/>
              <a:t>er</a:t>
            </a:r>
            <a:r>
              <a:rPr lang="en-US" sz="2400" dirty="0" smtClean="0"/>
              <a:t>, </a:t>
            </a:r>
            <a:r>
              <a:rPr lang="en-US" sz="2400" dirty="0" err="1" smtClean="0"/>
              <a:t>th</a:t>
            </a:r>
            <a:r>
              <a:rPr lang="en-US" sz="2400" dirty="0" smtClean="0"/>
              <a:t>).</a:t>
            </a:r>
          </a:p>
          <a:p>
            <a:pPr marL="457200" lvl="1" indent="0" eaLnBrk="1" hangingPunct="1">
              <a:lnSpc>
                <a:spcPct val="90000"/>
              </a:lnSpc>
              <a:buNone/>
              <a:defRPr/>
            </a:pPr>
            <a:endParaRPr lang="en-US" sz="2400" dirty="0" smtClean="0"/>
          </a:p>
          <a:p>
            <a:pPr eaLnBrk="1" hangingPunct="1">
              <a:lnSpc>
                <a:spcPct val="90000"/>
              </a:lnSpc>
              <a:defRPr/>
            </a:pPr>
            <a:r>
              <a:rPr lang="en-US" sz="2800" b="1" dirty="0" smtClean="0">
                <a:cs typeface="+mn-cs"/>
              </a:rPr>
              <a:t>Decoding</a:t>
            </a:r>
          </a:p>
          <a:p>
            <a:pPr lvl="1">
              <a:lnSpc>
                <a:spcPct val="90000"/>
              </a:lnSpc>
              <a:defRPr/>
            </a:pPr>
            <a:r>
              <a:rPr lang="en-US" sz="2400" dirty="0" smtClean="0"/>
              <a:t>Decode </a:t>
            </a:r>
            <a:r>
              <a:rPr lang="en-US" sz="2400" dirty="0"/>
              <a:t>words with consonant blends (e.g., </a:t>
            </a:r>
            <a:r>
              <a:rPr lang="en-US" sz="2400" u="sng" dirty="0"/>
              <a:t>ma</a:t>
            </a:r>
            <a:r>
              <a:rPr lang="en-US" sz="2400" dirty="0"/>
              <a:t>sk, </a:t>
            </a:r>
            <a:r>
              <a:rPr lang="en-US" sz="2400" u="sng" dirty="0"/>
              <a:t>sl</a:t>
            </a:r>
            <a:r>
              <a:rPr lang="en-US" sz="2400" dirty="0"/>
              <a:t>ip, </a:t>
            </a:r>
            <a:r>
              <a:rPr lang="en-US" sz="2400" u="sng" dirty="0"/>
              <a:t>pl</a:t>
            </a:r>
            <a:r>
              <a:rPr lang="en-US" sz="2400" dirty="0"/>
              <a:t>ay</a:t>
            </a:r>
            <a:r>
              <a:rPr lang="en-US" sz="2400" dirty="0" smtClean="0"/>
              <a:t>).</a:t>
            </a:r>
            <a:endParaRPr lang="en-US" sz="2400" dirty="0"/>
          </a:p>
          <a:p>
            <a:pPr lvl="1">
              <a:lnSpc>
                <a:spcPct val="90000"/>
              </a:lnSpc>
              <a:defRPr/>
            </a:pPr>
            <a:r>
              <a:rPr lang="en-US" sz="2400" dirty="0" smtClean="0"/>
              <a:t>Decode </a:t>
            </a:r>
            <a:r>
              <a:rPr lang="en-US" sz="2400" dirty="0"/>
              <a:t>words with letter combinations accurately (diagraphs: fi</a:t>
            </a:r>
            <a:r>
              <a:rPr lang="en-US" sz="2400" u="sng" dirty="0"/>
              <a:t>sh</a:t>
            </a:r>
            <a:r>
              <a:rPr lang="en-US" sz="2400" dirty="0"/>
              <a:t>, ba</a:t>
            </a:r>
            <a:r>
              <a:rPr lang="en-US" sz="2400" u="sng" dirty="0"/>
              <a:t>th</a:t>
            </a:r>
            <a:r>
              <a:rPr lang="en-US" sz="2400" dirty="0"/>
              <a:t>, </a:t>
            </a:r>
            <a:r>
              <a:rPr lang="en-US" sz="2400" u="sng" dirty="0"/>
              <a:t>ch</a:t>
            </a:r>
            <a:r>
              <a:rPr lang="en-US" sz="2400" dirty="0"/>
              <a:t>in; common letter combinations: b</a:t>
            </a:r>
            <a:r>
              <a:rPr lang="en-US" sz="2400" u="sng" dirty="0"/>
              <a:t>oo</a:t>
            </a:r>
            <a:r>
              <a:rPr lang="en-US" sz="2400" dirty="0"/>
              <a:t>k, f</a:t>
            </a:r>
            <a:r>
              <a:rPr lang="en-US" sz="2400" u="sng" dirty="0"/>
              <a:t>ar</a:t>
            </a:r>
            <a:r>
              <a:rPr lang="en-US" sz="2400" dirty="0"/>
              <a:t>m, t</a:t>
            </a:r>
            <a:r>
              <a:rPr lang="en-US" sz="2400" u="sng" dirty="0"/>
              <a:t>oy</a:t>
            </a:r>
            <a:r>
              <a:rPr lang="en-US" sz="2400" dirty="0" smtClean="0"/>
              <a:t>).</a:t>
            </a:r>
            <a:endParaRPr lang="en-US" sz="2400" dirty="0"/>
          </a:p>
          <a:p>
            <a:pPr lvl="1">
              <a:lnSpc>
                <a:spcPct val="90000"/>
              </a:lnSpc>
              <a:defRPr/>
            </a:pPr>
            <a:r>
              <a:rPr lang="en-US" sz="2400" dirty="0"/>
              <a:t>Use knowledge of individual letter-sound correspondences and letter-combinations to read regular monosyllabic words fluently (e.g., mask, skip, play, fish, them, </a:t>
            </a:r>
            <a:r>
              <a:rPr lang="en-US" sz="2400" dirty="0" smtClean="0"/>
              <a:t>chin) </a:t>
            </a:r>
            <a:r>
              <a:rPr lang="en-US" sz="2400" dirty="0"/>
              <a:t>at a rate of one word every 1 to 1.5 seconds</a:t>
            </a:r>
            <a:r>
              <a:rPr lang="en-US" sz="2400" dirty="0" smtClean="0"/>
              <a:t>).</a:t>
            </a:r>
            <a:endParaRPr lang="en-US" sz="2400" dirty="0"/>
          </a:p>
          <a:p>
            <a:pPr lvl="1">
              <a:lnSpc>
                <a:spcPct val="90000"/>
              </a:lnSpc>
              <a:defRPr/>
            </a:pPr>
            <a:r>
              <a:rPr lang="en-US" sz="2400" dirty="0" smtClean="0"/>
              <a:t>Read </a:t>
            </a:r>
            <a:r>
              <a:rPr lang="en-US" sz="2400" dirty="0"/>
              <a:t>words with common words parts (e.g., </a:t>
            </a:r>
            <a:r>
              <a:rPr lang="en-US" sz="2400" u="sng" dirty="0" err="1"/>
              <a:t>ing</a:t>
            </a:r>
            <a:r>
              <a:rPr lang="en-US" sz="2400" u="sng" dirty="0"/>
              <a:t>,</a:t>
            </a:r>
            <a:r>
              <a:rPr lang="en-US" sz="2400" dirty="0"/>
              <a:t> </a:t>
            </a:r>
            <a:r>
              <a:rPr lang="en-US" sz="2400" u="sng" dirty="0"/>
              <a:t>all,</a:t>
            </a:r>
            <a:r>
              <a:rPr lang="en-US" sz="2400" dirty="0"/>
              <a:t> </a:t>
            </a:r>
            <a:r>
              <a:rPr lang="en-US" sz="2400" u="sng" dirty="0" err="1"/>
              <a:t>ike</a:t>
            </a:r>
            <a:r>
              <a:rPr lang="en-US" sz="2400" dirty="0" smtClean="0"/>
              <a:t>).</a:t>
            </a:r>
          </a:p>
          <a:p>
            <a:pPr marL="457200" lvl="1" indent="0">
              <a:lnSpc>
                <a:spcPct val="90000"/>
              </a:lnSpc>
              <a:buNone/>
              <a:defRPr/>
            </a:pPr>
            <a:endParaRPr lang="en-US" sz="2800" b="1" dirty="0" smtClean="0">
              <a:cs typeface="+mn-cs"/>
            </a:endParaRPr>
          </a:p>
          <a:p>
            <a:pPr eaLnBrk="1" hangingPunct="1">
              <a:lnSpc>
                <a:spcPct val="90000"/>
              </a:lnSpc>
              <a:defRPr/>
            </a:pPr>
            <a:r>
              <a:rPr lang="en-US" sz="2800" b="1" dirty="0" smtClean="0">
                <a:cs typeface="+mn-cs"/>
              </a:rPr>
              <a:t>Sight Word Reading</a:t>
            </a:r>
            <a:endParaRPr lang="en-US" sz="2800" b="1" dirty="0"/>
          </a:p>
          <a:p>
            <a:pPr lvl="1">
              <a:lnSpc>
                <a:spcPct val="90000"/>
              </a:lnSpc>
              <a:defRPr/>
            </a:pPr>
            <a:r>
              <a:rPr lang="en-US" sz="2400" dirty="0" smtClean="0"/>
              <a:t>Increases </a:t>
            </a:r>
            <a:r>
              <a:rPr lang="en-US" sz="2400" dirty="0"/>
              <a:t>knowledge of common sight words and reads them automatically (e.g., have, would, there, said)</a:t>
            </a:r>
            <a:endParaRPr lang="en-US" sz="2400" b="1" dirty="0"/>
          </a:p>
          <a:p>
            <a:pPr lvl="1" eaLnBrk="1" hangingPunct="1">
              <a:lnSpc>
                <a:spcPct val="90000"/>
              </a:lnSpc>
              <a:defRPr/>
            </a:pPr>
            <a:endParaRPr lang="en-US" sz="2400" dirty="0" smtClean="0"/>
          </a:p>
          <a:p>
            <a:pPr eaLnBrk="1" hangingPunct="1">
              <a:lnSpc>
                <a:spcPct val="90000"/>
              </a:lnSpc>
              <a:defRPr/>
            </a:pPr>
            <a:endParaRPr lang="en-US" sz="2800" b="1" dirty="0" smtClean="0">
              <a:cs typeface="+mn-cs"/>
            </a:endParaRPr>
          </a:p>
        </p:txBody>
      </p:sp>
      <p:sp>
        <p:nvSpPr>
          <p:cNvPr id="4" name="AutoShape 6"/>
          <p:cNvSpPr>
            <a:spLocks noChangeArrowheads="1"/>
          </p:cNvSpPr>
          <p:nvPr/>
        </p:nvSpPr>
        <p:spPr bwMode="auto">
          <a:xfrm>
            <a:off x="127000" y="920631"/>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Unk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4627" y="1169135"/>
            <a:ext cx="1634151" cy="2048296"/>
          </a:xfrm>
          <a:prstGeom prst="rect">
            <a:avLst/>
          </a:prstGeom>
        </p:spPr>
      </p:pic>
    </p:spTree>
    <p:extLst>
      <p:ext uri="{BB962C8B-B14F-4D97-AF65-F5344CB8AC3E}">
        <p14:creationId xmlns:p14="http://schemas.microsoft.com/office/powerpoint/2010/main" val="21331959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127000" y="372020"/>
            <a:ext cx="8861778" cy="502840"/>
          </a:xfrm>
        </p:spPr>
        <p:txBody>
          <a:bodyPr>
            <a:noAutofit/>
          </a:bodyPr>
          <a:lstStyle/>
          <a:p>
            <a:pPr algn="ctr" eaLnBrk="1" hangingPunct="1">
              <a:defRPr/>
            </a:pPr>
            <a:r>
              <a:rPr lang="en-US" sz="3600" b="1" dirty="0" smtClean="0">
                <a:solidFill>
                  <a:srgbClr val="3366FF"/>
                </a:solidFill>
                <a:cs typeface="+mj-cs"/>
              </a:rPr>
              <a:t>Children in Second Grade Should Learn…</a:t>
            </a:r>
          </a:p>
        </p:txBody>
      </p:sp>
      <p:sp>
        <p:nvSpPr>
          <p:cNvPr id="602115" name="Rectangle 3"/>
          <p:cNvSpPr>
            <a:spLocks noGrp="1" noChangeArrowheads="1"/>
          </p:cNvSpPr>
          <p:nvPr>
            <p:ph idx="1"/>
          </p:nvPr>
        </p:nvSpPr>
        <p:spPr>
          <a:xfrm>
            <a:off x="127000" y="1132070"/>
            <a:ext cx="8861778" cy="5439461"/>
          </a:xfrm>
        </p:spPr>
        <p:txBody>
          <a:bodyPr>
            <a:normAutofit lnSpcReduction="10000"/>
          </a:bodyPr>
          <a:lstStyle/>
          <a:p>
            <a:pPr eaLnBrk="1" hangingPunct="1">
              <a:defRPr/>
            </a:pPr>
            <a:r>
              <a:rPr lang="en-US" sz="2000" b="1" dirty="0" smtClean="0">
                <a:cs typeface="+mn-cs"/>
              </a:rPr>
              <a:t>Letter-Sound Knowledge</a:t>
            </a:r>
          </a:p>
          <a:p>
            <a:pPr lvl="1" eaLnBrk="1" hangingPunct="1">
              <a:defRPr/>
            </a:pPr>
            <a:r>
              <a:rPr lang="en-US" sz="2000" dirty="0" smtClean="0"/>
              <a:t>How to produce the sounds that correspond to frequently used </a:t>
            </a:r>
            <a:r>
              <a:rPr lang="en-US" sz="2000" dirty="0" err="1" smtClean="0"/>
              <a:t>dipthongs</a:t>
            </a:r>
            <a:r>
              <a:rPr lang="en-US" sz="2000" dirty="0" smtClean="0"/>
              <a:t> (e.g., </a:t>
            </a:r>
            <a:r>
              <a:rPr lang="en-US" sz="2000" u="sng" dirty="0" err="1" smtClean="0"/>
              <a:t>ou</a:t>
            </a:r>
            <a:r>
              <a:rPr lang="en-US" sz="2000" dirty="0" smtClean="0"/>
              <a:t>, </a:t>
            </a:r>
            <a:r>
              <a:rPr lang="en-US" sz="2000" u="sng" dirty="0" err="1" smtClean="0"/>
              <a:t>oy</a:t>
            </a:r>
            <a:r>
              <a:rPr lang="en-US" sz="2000" dirty="0" smtClean="0"/>
              <a:t>, and digraphs </a:t>
            </a:r>
            <a:r>
              <a:rPr lang="en-US" sz="2000" u="sng" dirty="0" err="1" smtClean="0"/>
              <a:t>sh</a:t>
            </a:r>
            <a:r>
              <a:rPr lang="en-US" sz="2000" dirty="0" smtClean="0"/>
              <a:t>, </a:t>
            </a:r>
            <a:r>
              <a:rPr lang="en-US" sz="2000" u="sng" dirty="0" err="1" smtClean="0"/>
              <a:t>th</a:t>
            </a:r>
            <a:r>
              <a:rPr lang="en-US" sz="2000" dirty="0" smtClean="0"/>
              <a:t>, </a:t>
            </a:r>
            <a:r>
              <a:rPr lang="en-US" sz="2000" u="sng" dirty="0" err="1" smtClean="0"/>
              <a:t>ea</a:t>
            </a:r>
            <a:r>
              <a:rPr lang="en-US" sz="2000" u="sng" dirty="0" smtClean="0"/>
              <a:t>).</a:t>
            </a:r>
          </a:p>
          <a:p>
            <a:pPr marL="457200" lvl="1" indent="0" eaLnBrk="1" hangingPunct="1">
              <a:buNone/>
              <a:defRPr/>
            </a:pPr>
            <a:endParaRPr lang="en-US" sz="2000" dirty="0" smtClean="0"/>
          </a:p>
          <a:p>
            <a:pPr eaLnBrk="1" hangingPunct="1">
              <a:defRPr/>
            </a:pPr>
            <a:r>
              <a:rPr lang="en-US" sz="2000" b="1" dirty="0" smtClean="0">
                <a:cs typeface="+mn-cs"/>
              </a:rPr>
              <a:t>Decoding and Word Recognition</a:t>
            </a:r>
          </a:p>
          <a:p>
            <a:pPr lvl="1" eaLnBrk="1" hangingPunct="1">
              <a:defRPr/>
            </a:pPr>
            <a:r>
              <a:rPr lang="en-US" sz="2000" dirty="0" smtClean="0"/>
              <a:t>How to uses knowledge of advanced phonic elements (e.g., digraphs and </a:t>
            </a:r>
            <a:r>
              <a:rPr lang="en-US" sz="2000" dirty="0" err="1" smtClean="0"/>
              <a:t>dipthongs</a:t>
            </a:r>
            <a:r>
              <a:rPr lang="en-US" sz="2000" dirty="0" smtClean="0"/>
              <a:t>), special vowel spelling, and word endings to recognize words.</a:t>
            </a:r>
          </a:p>
          <a:p>
            <a:pPr lvl="1" eaLnBrk="1" hangingPunct="1">
              <a:defRPr/>
            </a:pPr>
            <a:r>
              <a:rPr lang="en-US" sz="2000" dirty="0" smtClean="0"/>
              <a:t>To read compound words, contractions, possessives, and words with inflectional endings.</a:t>
            </a:r>
          </a:p>
          <a:p>
            <a:pPr lvl="1" eaLnBrk="1" hangingPunct="1">
              <a:defRPr/>
            </a:pPr>
            <a:r>
              <a:rPr lang="en-US" sz="2000" dirty="0" smtClean="0"/>
              <a:t>To use word context (semantics: Does it make sense?) and order in the sentence (syntax: Does it sound right?) </a:t>
            </a:r>
          </a:p>
          <a:p>
            <a:pPr lvl="1" eaLnBrk="1" hangingPunct="1">
              <a:defRPr/>
            </a:pPr>
            <a:r>
              <a:rPr lang="en-US" sz="2000" dirty="0" smtClean="0"/>
              <a:t>To Rear multisyllabic words (2-3 syllables) using syllabication and word structure (e.g., base/root word, prefixes, and suffixes) in word recognition.</a:t>
            </a:r>
          </a:p>
          <a:p>
            <a:pPr marL="457200" lvl="1" indent="0" eaLnBrk="1" hangingPunct="1">
              <a:buNone/>
              <a:defRPr/>
            </a:pPr>
            <a:endParaRPr lang="en-US" sz="2000" dirty="0" smtClean="0"/>
          </a:p>
          <a:p>
            <a:pPr eaLnBrk="1" hangingPunct="1">
              <a:defRPr/>
            </a:pPr>
            <a:r>
              <a:rPr lang="en-US" sz="2000" b="1" dirty="0" smtClean="0">
                <a:cs typeface="+mn-cs"/>
              </a:rPr>
              <a:t>Sight Word Reading</a:t>
            </a:r>
          </a:p>
          <a:p>
            <a:pPr lvl="1">
              <a:defRPr/>
            </a:pPr>
            <a:r>
              <a:rPr lang="en-US" sz="2000" dirty="0" smtClean="0">
                <a:cs typeface="+mn-cs"/>
              </a:rPr>
              <a:t>Increases the number words read accurately and quickly.</a:t>
            </a:r>
            <a:endParaRPr lang="en-US" sz="2000" b="1" dirty="0" smtClean="0">
              <a:cs typeface="+mn-cs"/>
            </a:endParaRPr>
          </a:p>
        </p:txBody>
      </p:sp>
      <p:sp>
        <p:nvSpPr>
          <p:cNvPr id="4" name="AutoShape 6"/>
          <p:cNvSpPr>
            <a:spLocks noChangeArrowheads="1"/>
          </p:cNvSpPr>
          <p:nvPr/>
        </p:nvSpPr>
        <p:spPr bwMode="auto">
          <a:xfrm>
            <a:off x="127000" y="893022"/>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215" y="5295900"/>
            <a:ext cx="2296785" cy="1562100"/>
          </a:xfrm>
          <a:prstGeom prst="rect">
            <a:avLst/>
          </a:prstGeom>
        </p:spPr>
      </p:pic>
    </p:spTree>
    <p:extLst>
      <p:ext uri="{BB962C8B-B14F-4D97-AF65-F5344CB8AC3E}">
        <p14:creationId xmlns:p14="http://schemas.microsoft.com/office/powerpoint/2010/main" val="8620340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7000" y="104614"/>
            <a:ext cx="8861778" cy="1143000"/>
          </a:xfrm>
        </p:spPr>
        <p:txBody>
          <a:bodyPr>
            <a:normAutofit/>
          </a:bodyPr>
          <a:lstStyle/>
          <a:p>
            <a:pPr eaLnBrk="1" hangingPunct="1">
              <a:defRPr/>
            </a:pPr>
            <a:r>
              <a:rPr lang="en-US" sz="5400" b="1" dirty="0" smtClean="0">
                <a:solidFill>
                  <a:srgbClr val="3366FF"/>
                </a:solidFill>
                <a:cs typeface="+mj-cs"/>
              </a:rPr>
              <a:t>Activity</a:t>
            </a:r>
          </a:p>
        </p:txBody>
      </p:sp>
      <p:sp>
        <p:nvSpPr>
          <p:cNvPr id="11267" name="Rectangle 3"/>
          <p:cNvSpPr>
            <a:spLocks noGrp="1" noChangeArrowheads="1"/>
          </p:cNvSpPr>
          <p:nvPr>
            <p:ph idx="1"/>
          </p:nvPr>
        </p:nvSpPr>
        <p:spPr>
          <a:xfrm>
            <a:off x="457200" y="1247614"/>
            <a:ext cx="8229600" cy="4525963"/>
          </a:xfrm>
        </p:spPr>
        <p:txBody>
          <a:bodyPr/>
          <a:lstStyle/>
          <a:p>
            <a:pPr marL="0" indent="0" eaLnBrk="1" hangingPunct="1">
              <a:buNone/>
              <a:defRPr/>
            </a:pPr>
            <a:r>
              <a:rPr lang="en-US" sz="2600" dirty="0" smtClean="0">
                <a:cs typeface="+mn-cs"/>
              </a:rPr>
              <a:t>Directions:</a:t>
            </a:r>
          </a:p>
          <a:p>
            <a:pPr eaLnBrk="1" hangingPunct="1">
              <a:defRPr/>
            </a:pPr>
            <a:r>
              <a:rPr lang="en-US" sz="2600" dirty="0" smtClean="0">
                <a:cs typeface="+mn-cs"/>
              </a:rPr>
              <a:t>In small groups, read the case study.</a:t>
            </a:r>
          </a:p>
          <a:p>
            <a:pPr eaLnBrk="1" hangingPunct="1">
              <a:defRPr/>
            </a:pPr>
            <a:r>
              <a:rPr lang="en-US" sz="2600" dirty="0" smtClean="0">
                <a:cs typeface="+mn-cs"/>
              </a:rPr>
              <a:t>Determine whether the child has a Reading Disability.</a:t>
            </a:r>
          </a:p>
          <a:p>
            <a:pPr eaLnBrk="1" hangingPunct="1">
              <a:defRPr/>
            </a:pPr>
            <a:r>
              <a:rPr lang="en-US" sz="2600" dirty="0" smtClean="0">
                <a:cs typeface="+mn-cs"/>
              </a:rPr>
              <a:t>Identify the specific skills the child needs supplemental instruction in and how that will support access to general education curriculum.</a:t>
            </a:r>
          </a:p>
          <a:p>
            <a:pPr eaLnBrk="1" hangingPunct="1">
              <a:defRPr/>
            </a:pPr>
            <a:r>
              <a:rPr lang="en-US" sz="2600" dirty="0" smtClean="0">
                <a:cs typeface="+mn-cs"/>
              </a:rPr>
              <a:t>Explain how you would teach the skills using the prevention/intervention framework.</a:t>
            </a:r>
          </a:p>
          <a:p>
            <a:pPr marL="0" indent="0" eaLnBrk="1" hangingPunct="1">
              <a:buNone/>
              <a:defRPr/>
            </a:pPr>
            <a:endParaRPr lang="en-US" sz="2600" dirty="0" smtClean="0">
              <a:cs typeface="+mn-cs"/>
            </a:endParaRPr>
          </a:p>
          <a:p>
            <a:pPr eaLnBrk="1" hangingPunct="1">
              <a:buFont typeface="Wingdings" charset="0"/>
              <a:buNone/>
              <a:defRPr/>
            </a:pPr>
            <a:endParaRPr lang="en-US" sz="2600" dirty="0" smtClean="0">
              <a:cs typeface="+mn-cs"/>
            </a:endParaRPr>
          </a:p>
        </p:txBody>
      </p:sp>
      <p:sp>
        <p:nvSpPr>
          <p:cNvPr id="4" name="AutoShape 6"/>
          <p:cNvSpPr>
            <a:spLocks noChangeArrowheads="1"/>
          </p:cNvSpPr>
          <p:nvPr/>
        </p:nvSpPr>
        <p:spPr bwMode="auto">
          <a:xfrm>
            <a:off x="127000" y="1132766"/>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200" y="4404030"/>
            <a:ext cx="2844800" cy="2453970"/>
          </a:xfrm>
          <a:prstGeom prst="rect">
            <a:avLst/>
          </a:prstGeom>
        </p:spPr>
      </p:pic>
    </p:spTree>
    <p:extLst>
      <p:ext uri="{BB962C8B-B14F-4D97-AF65-F5344CB8AC3E}">
        <p14:creationId xmlns:p14="http://schemas.microsoft.com/office/powerpoint/2010/main" val="15112134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79" y="521657"/>
            <a:ext cx="8229600" cy="1143000"/>
          </a:xfrm>
        </p:spPr>
        <p:txBody>
          <a:bodyPr>
            <a:normAutofit fontScale="90000"/>
          </a:bodyPr>
          <a:lstStyle/>
          <a:p>
            <a:r>
              <a:rPr lang="en-US" b="1" dirty="0" smtClean="0">
                <a:solidFill>
                  <a:srgbClr val="3366FF"/>
                </a:solidFill>
              </a:rPr>
              <a:t>Teaching Tips for Managing, Attention, Memory, &amp; Language Difficulties</a:t>
            </a:r>
            <a:endParaRPr lang="en-US" b="1" dirty="0">
              <a:solidFill>
                <a:srgbClr val="3366FF"/>
              </a:solidFill>
            </a:endParaRPr>
          </a:p>
        </p:txBody>
      </p:sp>
      <p:sp>
        <p:nvSpPr>
          <p:cNvPr id="3" name="AutoShape 6"/>
          <p:cNvSpPr>
            <a:spLocks noChangeArrowheads="1"/>
          </p:cNvSpPr>
          <p:nvPr/>
        </p:nvSpPr>
        <p:spPr bwMode="auto">
          <a:xfrm>
            <a:off x="282222" y="2155098"/>
            <a:ext cx="8561557"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4" name="Picture 3" descr="blog-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222" y="2650703"/>
            <a:ext cx="8442455" cy="4013258"/>
          </a:xfrm>
          <a:prstGeom prst="rect">
            <a:avLst/>
          </a:prstGeom>
        </p:spPr>
      </p:pic>
    </p:spTree>
    <p:extLst>
      <p:ext uri="{BB962C8B-B14F-4D97-AF65-F5344CB8AC3E}">
        <p14:creationId xmlns:p14="http://schemas.microsoft.com/office/powerpoint/2010/main" val="424549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70770"/>
            <a:ext cx="8861778" cy="1143000"/>
          </a:xfrm>
        </p:spPr>
        <p:txBody>
          <a:bodyPr>
            <a:normAutofit/>
          </a:bodyPr>
          <a:lstStyle/>
          <a:p>
            <a:r>
              <a:rPr lang="en-US" sz="4800" b="1" dirty="0" smtClean="0">
                <a:solidFill>
                  <a:srgbClr val="3366FF"/>
                </a:solidFill>
              </a:rPr>
              <a:t>Learning Disabilities</a:t>
            </a:r>
            <a:endParaRPr lang="en-US" sz="4800" b="1" dirty="0">
              <a:solidFill>
                <a:srgbClr val="3366FF"/>
              </a:solidFill>
            </a:endParaRPr>
          </a:p>
        </p:txBody>
      </p:sp>
      <p:sp>
        <p:nvSpPr>
          <p:cNvPr id="3" name="Content Placeholder 2"/>
          <p:cNvSpPr>
            <a:spLocks noGrp="1"/>
          </p:cNvSpPr>
          <p:nvPr>
            <p:ph idx="1"/>
          </p:nvPr>
        </p:nvSpPr>
        <p:spPr>
          <a:xfrm>
            <a:off x="127000" y="1369816"/>
            <a:ext cx="8861778" cy="5179619"/>
          </a:xfrm>
        </p:spPr>
        <p:txBody>
          <a:bodyPr>
            <a:normAutofit fontScale="85000" lnSpcReduction="20000"/>
          </a:bodyPr>
          <a:lstStyle/>
          <a:p>
            <a:r>
              <a:rPr lang="en-US" dirty="0" smtClean="0"/>
              <a:t>Arise from neurological differences in brain structure and function and affect a person’s ability to:</a:t>
            </a:r>
          </a:p>
          <a:p>
            <a:pPr lvl="1"/>
            <a:r>
              <a:rPr lang="en-US" dirty="0"/>
              <a:t>r</a:t>
            </a:r>
            <a:r>
              <a:rPr lang="en-US" dirty="0" smtClean="0"/>
              <a:t>eceive information</a:t>
            </a:r>
          </a:p>
          <a:p>
            <a:pPr lvl="1"/>
            <a:r>
              <a:rPr lang="en-US" dirty="0"/>
              <a:t>s</a:t>
            </a:r>
            <a:r>
              <a:rPr lang="en-US" dirty="0" smtClean="0"/>
              <a:t>tore information</a:t>
            </a:r>
          </a:p>
          <a:p>
            <a:pPr lvl="1"/>
            <a:r>
              <a:rPr lang="en-US" dirty="0"/>
              <a:t>p</a:t>
            </a:r>
            <a:r>
              <a:rPr lang="en-US" dirty="0" smtClean="0"/>
              <a:t>rocess information</a:t>
            </a:r>
          </a:p>
          <a:p>
            <a:pPr lvl="1"/>
            <a:r>
              <a:rPr lang="en-US" dirty="0"/>
              <a:t>r</a:t>
            </a:r>
            <a:r>
              <a:rPr lang="en-US" dirty="0" smtClean="0"/>
              <a:t>etrieve information</a:t>
            </a:r>
          </a:p>
          <a:p>
            <a:pPr lvl="1"/>
            <a:r>
              <a:rPr lang="en-US" dirty="0"/>
              <a:t>c</a:t>
            </a:r>
            <a:r>
              <a:rPr lang="en-US" dirty="0" smtClean="0"/>
              <a:t>ommunicate information </a:t>
            </a:r>
          </a:p>
          <a:p>
            <a:r>
              <a:rPr lang="en-US" dirty="0" smtClean="0"/>
              <a:t>Result from insults to the developing brain before or during birth.</a:t>
            </a:r>
          </a:p>
          <a:p>
            <a:r>
              <a:rPr lang="en-US" dirty="0" smtClean="0"/>
              <a:t>Result of postnatal events such as: </a:t>
            </a:r>
          </a:p>
          <a:p>
            <a:pPr lvl="1"/>
            <a:r>
              <a:rPr lang="en-US" dirty="0" smtClean="0"/>
              <a:t>traumatic injuries, </a:t>
            </a:r>
          </a:p>
          <a:p>
            <a:pPr lvl="1"/>
            <a:r>
              <a:rPr lang="en-US" dirty="0" smtClean="0"/>
              <a:t>severe nutritional deprivation </a:t>
            </a:r>
          </a:p>
          <a:p>
            <a:pPr lvl="1"/>
            <a:r>
              <a:rPr lang="en-US" dirty="0" smtClean="0"/>
              <a:t>exposure to poisonous substances (e.g., lead) </a:t>
            </a:r>
            <a:endParaRPr lang="en-US" dirty="0"/>
          </a:p>
        </p:txBody>
      </p:sp>
      <p:sp>
        <p:nvSpPr>
          <p:cNvPr id="5" name="AutoShape 6"/>
          <p:cNvSpPr>
            <a:spLocks noChangeArrowheads="1"/>
          </p:cNvSpPr>
          <p:nvPr/>
        </p:nvSpPr>
        <p:spPr bwMode="auto">
          <a:xfrm>
            <a:off x="127000" y="1019006"/>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 name="Picture 5"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215" y="5053225"/>
            <a:ext cx="2296784" cy="1752600"/>
          </a:xfrm>
          <a:prstGeom prst="rect">
            <a:avLst/>
          </a:prstGeom>
        </p:spPr>
      </p:pic>
    </p:spTree>
    <p:extLst>
      <p:ext uri="{BB962C8B-B14F-4D97-AF65-F5344CB8AC3E}">
        <p14:creationId xmlns:p14="http://schemas.microsoft.com/office/powerpoint/2010/main" val="4400677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27000" y="70526"/>
            <a:ext cx="8861778" cy="1143000"/>
          </a:xfrm>
        </p:spPr>
        <p:txBody>
          <a:bodyPr/>
          <a:lstStyle/>
          <a:p>
            <a:pPr eaLnBrk="1" hangingPunct="1"/>
            <a:r>
              <a:rPr lang="en-US" b="1" dirty="0">
                <a:solidFill>
                  <a:srgbClr val="3366FF"/>
                </a:solidFill>
                <a:ea typeface="ＭＳ Ｐゴシック" charset="0"/>
              </a:rPr>
              <a:t>Teaching Tips for Attention</a:t>
            </a:r>
          </a:p>
        </p:txBody>
      </p:sp>
      <p:sp>
        <p:nvSpPr>
          <p:cNvPr id="10242" name="Rectangle 3"/>
          <p:cNvSpPr>
            <a:spLocks noGrp="1" noChangeArrowheads="1"/>
          </p:cNvSpPr>
          <p:nvPr>
            <p:ph idx="1"/>
          </p:nvPr>
        </p:nvSpPr>
        <p:spPr>
          <a:xfrm>
            <a:off x="127000" y="1600200"/>
            <a:ext cx="6822868" cy="4525963"/>
          </a:xfrm>
        </p:spPr>
        <p:txBody>
          <a:bodyPr>
            <a:normAutofit/>
          </a:bodyPr>
          <a:lstStyle/>
          <a:p>
            <a:pPr eaLnBrk="1" hangingPunct="1">
              <a:lnSpc>
                <a:spcPct val="90000"/>
              </a:lnSpc>
            </a:pPr>
            <a:r>
              <a:rPr lang="en-US" sz="2400" dirty="0">
                <a:ea typeface="ＭＳ Ｐゴシック" charset="0"/>
              </a:rPr>
              <a:t>Use numerous cues to keep students on task… “point to number three on your </a:t>
            </a:r>
            <a:r>
              <a:rPr lang="en-US" sz="2400" dirty="0" smtClean="0">
                <a:ea typeface="ＭＳ Ｐゴシック" charset="0"/>
              </a:rPr>
              <a:t>paper.”</a:t>
            </a:r>
            <a:endParaRPr lang="en-US" sz="2400" dirty="0">
              <a:ea typeface="ＭＳ Ｐゴシック" charset="0"/>
            </a:endParaRPr>
          </a:p>
          <a:p>
            <a:pPr eaLnBrk="1" hangingPunct="1">
              <a:lnSpc>
                <a:spcPct val="90000"/>
              </a:lnSpc>
            </a:pPr>
            <a:r>
              <a:rPr lang="en-US" sz="2400" dirty="0">
                <a:ea typeface="ＭＳ Ｐゴシック" charset="0"/>
              </a:rPr>
              <a:t>Visually monitor student’s eye contact with the assigned </a:t>
            </a:r>
            <a:r>
              <a:rPr lang="en-US" sz="2400" dirty="0" smtClean="0">
                <a:ea typeface="ＭＳ Ｐゴシック" charset="0"/>
              </a:rPr>
              <a:t>task.</a:t>
            </a:r>
            <a:endParaRPr lang="en-US" sz="2400" dirty="0">
              <a:ea typeface="ＭＳ Ｐゴシック" charset="0"/>
            </a:endParaRPr>
          </a:p>
          <a:p>
            <a:pPr eaLnBrk="1" hangingPunct="1">
              <a:lnSpc>
                <a:spcPct val="90000"/>
              </a:lnSpc>
            </a:pPr>
            <a:r>
              <a:rPr lang="en-US" sz="2400" dirty="0">
                <a:ea typeface="ＭＳ Ｐゴシック" charset="0"/>
              </a:rPr>
              <a:t>Keep external distractions to a minimum. </a:t>
            </a:r>
            <a:endParaRPr lang="en-US" sz="2400" dirty="0" smtClean="0">
              <a:ea typeface="ＭＳ Ｐゴシック" charset="0"/>
            </a:endParaRPr>
          </a:p>
          <a:p>
            <a:pPr eaLnBrk="1" hangingPunct="1">
              <a:lnSpc>
                <a:spcPct val="90000"/>
              </a:lnSpc>
            </a:pPr>
            <a:r>
              <a:rPr lang="en-US" sz="2400" dirty="0" smtClean="0">
                <a:ea typeface="ＭＳ Ｐゴシック" charset="0"/>
              </a:rPr>
              <a:t>Draw </a:t>
            </a:r>
            <a:r>
              <a:rPr lang="en-US" sz="2400" dirty="0">
                <a:ea typeface="ＭＳ Ｐゴシック" charset="0"/>
              </a:rPr>
              <a:t>shades if necessary. </a:t>
            </a:r>
            <a:endParaRPr lang="en-US" sz="2400" dirty="0" smtClean="0">
              <a:ea typeface="ＭＳ Ｐゴシック" charset="0"/>
            </a:endParaRPr>
          </a:p>
          <a:p>
            <a:pPr eaLnBrk="1" hangingPunct="1">
              <a:lnSpc>
                <a:spcPct val="90000"/>
              </a:lnSpc>
            </a:pPr>
            <a:r>
              <a:rPr lang="en-US" sz="2400" dirty="0" smtClean="0">
                <a:ea typeface="ＭＳ Ｐゴシック" charset="0"/>
              </a:rPr>
              <a:t>Use </a:t>
            </a:r>
            <a:r>
              <a:rPr lang="en-US" sz="2400" dirty="0">
                <a:ea typeface="ＭＳ Ｐゴシック" charset="0"/>
              </a:rPr>
              <a:t>background music in your class to cover the routine classroom </a:t>
            </a:r>
            <a:r>
              <a:rPr lang="en-US" sz="2400" dirty="0" smtClean="0">
                <a:ea typeface="ＭＳ Ｐゴシック" charset="0"/>
              </a:rPr>
              <a:t>noise.</a:t>
            </a:r>
            <a:endParaRPr lang="en-US" sz="2400" dirty="0">
              <a:ea typeface="ＭＳ Ｐゴシック" charset="0"/>
            </a:endParaRPr>
          </a:p>
          <a:p>
            <a:pPr eaLnBrk="1" hangingPunct="1">
              <a:lnSpc>
                <a:spcPct val="90000"/>
              </a:lnSpc>
            </a:pPr>
            <a:r>
              <a:rPr lang="en-US" sz="2400" dirty="0">
                <a:ea typeface="ＭＳ Ｐゴシック" charset="0"/>
              </a:rPr>
              <a:t>Use a colored marker to code the instructions on each worksheet for </a:t>
            </a:r>
            <a:r>
              <a:rPr lang="en-US" sz="2400" dirty="0" smtClean="0">
                <a:ea typeface="ＭＳ Ｐゴシック" charset="0"/>
              </a:rPr>
              <a:t>student.</a:t>
            </a:r>
            <a:endParaRPr lang="en-US" sz="2400" dirty="0">
              <a:ea typeface="ＭＳ Ｐゴシック" charset="0"/>
            </a:endParaRPr>
          </a:p>
          <a:p>
            <a:pPr eaLnBrk="1" hangingPunct="1">
              <a:lnSpc>
                <a:spcPct val="90000"/>
              </a:lnSpc>
            </a:pPr>
            <a:r>
              <a:rPr lang="en-US" sz="2400" dirty="0">
                <a:ea typeface="ＭＳ Ｐゴシック" charset="0"/>
              </a:rPr>
              <a:t>Use a self-monitoring sheet for paying </a:t>
            </a:r>
            <a:r>
              <a:rPr lang="en-US" sz="2400" dirty="0" smtClean="0">
                <a:ea typeface="ＭＳ Ｐゴシック" charset="0"/>
              </a:rPr>
              <a:t>attention.</a:t>
            </a:r>
            <a:endParaRPr lang="en-US" sz="2400" dirty="0">
              <a:ea typeface="ＭＳ Ｐゴシック" charset="0"/>
            </a:endParaRPr>
          </a:p>
        </p:txBody>
      </p:sp>
      <p:sp>
        <p:nvSpPr>
          <p:cNvPr id="4" name="AutoShape 6"/>
          <p:cNvSpPr>
            <a:spLocks noChangeArrowheads="1"/>
          </p:cNvSpPr>
          <p:nvPr/>
        </p:nvSpPr>
        <p:spPr bwMode="auto">
          <a:xfrm>
            <a:off x="127000" y="978828"/>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400" y="1600199"/>
            <a:ext cx="2232378" cy="3922095"/>
          </a:xfrm>
          <a:prstGeom prst="rect">
            <a:avLst/>
          </a:prstGeom>
        </p:spPr>
      </p:pic>
    </p:spTree>
    <p:extLst>
      <p:ext uri="{BB962C8B-B14F-4D97-AF65-F5344CB8AC3E}">
        <p14:creationId xmlns:p14="http://schemas.microsoft.com/office/powerpoint/2010/main" val="19597157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27000" y="89332"/>
            <a:ext cx="8861778" cy="1143000"/>
          </a:xfrm>
        </p:spPr>
        <p:txBody>
          <a:bodyPr>
            <a:normAutofit/>
          </a:bodyPr>
          <a:lstStyle/>
          <a:p>
            <a:pPr eaLnBrk="1" hangingPunct="1"/>
            <a:r>
              <a:rPr lang="en-US" b="1" dirty="0" smtClean="0">
                <a:solidFill>
                  <a:srgbClr val="3366FF"/>
                </a:solidFill>
                <a:ea typeface="ＭＳ Ｐゴシック" charset="0"/>
              </a:rPr>
              <a:t>Teaching Tips </a:t>
            </a:r>
            <a:r>
              <a:rPr lang="en-US" b="1" dirty="0">
                <a:solidFill>
                  <a:srgbClr val="3366FF"/>
                </a:solidFill>
                <a:ea typeface="ＭＳ Ｐゴシック" charset="0"/>
              </a:rPr>
              <a:t>for Improving Memory</a:t>
            </a:r>
          </a:p>
        </p:txBody>
      </p:sp>
      <p:sp>
        <p:nvSpPr>
          <p:cNvPr id="13314" name="Rectangle 3"/>
          <p:cNvSpPr>
            <a:spLocks noGrp="1" noChangeArrowheads="1"/>
          </p:cNvSpPr>
          <p:nvPr>
            <p:ph idx="1"/>
          </p:nvPr>
        </p:nvSpPr>
        <p:spPr>
          <a:xfrm>
            <a:off x="126999" y="1434531"/>
            <a:ext cx="6692605" cy="5423469"/>
          </a:xfrm>
        </p:spPr>
        <p:txBody>
          <a:bodyPr>
            <a:normAutofit/>
          </a:bodyPr>
          <a:lstStyle/>
          <a:p>
            <a:pPr eaLnBrk="1" hangingPunct="1"/>
            <a:r>
              <a:rPr lang="en-US" sz="2800" dirty="0">
                <a:ea typeface="ＭＳ Ｐゴシック" charset="0"/>
              </a:rPr>
              <a:t>Get a clear, meaningful encoding of the material to be </a:t>
            </a:r>
            <a:r>
              <a:rPr lang="en-US" sz="2800" dirty="0" smtClean="0">
                <a:ea typeface="ＭＳ Ｐゴシック" charset="0"/>
              </a:rPr>
              <a:t>learned.</a:t>
            </a:r>
            <a:endParaRPr lang="en-US" sz="2800" dirty="0">
              <a:ea typeface="ＭＳ Ｐゴシック" charset="0"/>
            </a:endParaRPr>
          </a:p>
          <a:p>
            <a:pPr eaLnBrk="1" hangingPunct="1"/>
            <a:r>
              <a:rPr lang="en-US" sz="2800" dirty="0">
                <a:ea typeface="ＭＳ Ｐゴシック" charset="0"/>
              </a:rPr>
              <a:t>Have a purposeful intention to </a:t>
            </a:r>
            <a:r>
              <a:rPr lang="en-US" sz="2800" dirty="0" smtClean="0">
                <a:ea typeface="ＭＳ Ｐゴシック" charset="0"/>
              </a:rPr>
              <a:t>learn.</a:t>
            </a:r>
            <a:endParaRPr lang="en-US" sz="2800" dirty="0">
              <a:ea typeface="ＭＳ Ｐゴシック" charset="0"/>
            </a:endParaRPr>
          </a:p>
          <a:p>
            <a:pPr eaLnBrk="1" hangingPunct="1"/>
            <a:r>
              <a:rPr lang="en-US" sz="2800" dirty="0">
                <a:ea typeface="ＭＳ Ｐゴシック" charset="0"/>
              </a:rPr>
              <a:t>Organize and elaborate information to make </a:t>
            </a:r>
            <a:r>
              <a:rPr lang="en-US" sz="2800" dirty="0" smtClean="0">
                <a:ea typeface="ＭＳ Ｐゴシック" charset="0"/>
              </a:rPr>
              <a:t>connections.</a:t>
            </a:r>
            <a:endParaRPr lang="en-US" sz="2800" dirty="0">
              <a:ea typeface="ＭＳ Ｐゴシック" charset="0"/>
            </a:endParaRPr>
          </a:p>
          <a:p>
            <a:pPr eaLnBrk="1" hangingPunct="1"/>
            <a:r>
              <a:rPr lang="en-US" sz="2800" dirty="0">
                <a:ea typeface="ＭＳ Ｐゴシック" charset="0"/>
              </a:rPr>
              <a:t>Overlearning (providing added practice) aids </a:t>
            </a:r>
            <a:r>
              <a:rPr lang="en-US" sz="2800" dirty="0" smtClean="0">
                <a:ea typeface="ＭＳ Ｐゴシック" charset="0"/>
              </a:rPr>
              <a:t>retention.</a:t>
            </a:r>
            <a:endParaRPr lang="en-US" sz="2800" dirty="0">
              <a:ea typeface="ＭＳ Ｐゴシック" charset="0"/>
            </a:endParaRPr>
          </a:p>
          <a:p>
            <a:pPr eaLnBrk="1" hangingPunct="1"/>
            <a:r>
              <a:rPr lang="en-US" sz="2800" dirty="0">
                <a:ea typeface="ＭＳ Ｐゴシック" charset="0"/>
              </a:rPr>
              <a:t>Use mnemonic and other memory </a:t>
            </a:r>
            <a:r>
              <a:rPr lang="en-US" sz="2800" dirty="0" smtClean="0">
                <a:ea typeface="ＭＳ Ｐゴシック" charset="0"/>
              </a:rPr>
              <a:t>devices.</a:t>
            </a:r>
            <a:endParaRPr lang="en-US" sz="2800" dirty="0">
              <a:ea typeface="ＭＳ Ｐゴシック" charset="0"/>
            </a:endParaRPr>
          </a:p>
        </p:txBody>
      </p:sp>
      <p:sp>
        <p:nvSpPr>
          <p:cNvPr id="4" name="AutoShape 6"/>
          <p:cNvSpPr>
            <a:spLocks noChangeArrowheads="1"/>
          </p:cNvSpPr>
          <p:nvPr/>
        </p:nvSpPr>
        <p:spPr bwMode="auto">
          <a:xfrm>
            <a:off x="127000" y="1043400"/>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 name="Picture 4"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604" y="1434531"/>
            <a:ext cx="2019300" cy="3048000"/>
          </a:xfrm>
          <a:prstGeom prst="rect">
            <a:avLst/>
          </a:prstGeom>
        </p:spPr>
      </p:pic>
    </p:spTree>
    <p:extLst>
      <p:ext uri="{BB962C8B-B14F-4D97-AF65-F5344CB8AC3E}">
        <p14:creationId xmlns:p14="http://schemas.microsoft.com/office/powerpoint/2010/main" val="24352166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title"/>
          </p:nvPr>
        </p:nvSpPr>
        <p:spPr>
          <a:xfrm>
            <a:off x="127000" y="104614"/>
            <a:ext cx="8861777" cy="1143000"/>
          </a:xfrm>
        </p:spPr>
        <p:txBody>
          <a:bodyPr/>
          <a:lstStyle/>
          <a:p>
            <a:pPr eaLnBrk="1" hangingPunct="1"/>
            <a:r>
              <a:rPr lang="en-US" b="1" dirty="0">
                <a:solidFill>
                  <a:srgbClr val="3366FF"/>
                </a:solidFill>
                <a:ea typeface="ＭＳ Ｐゴシック" charset="0"/>
              </a:rPr>
              <a:t>Mnemonic Keyword Method</a:t>
            </a:r>
          </a:p>
        </p:txBody>
      </p:sp>
      <p:pic>
        <p:nvPicPr>
          <p:cNvPr id="14338" name="Picture 8" descr="2fzpqnyl[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76600" y="1371600"/>
            <a:ext cx="58674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0" descr="xditk0nn[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t="32281" b="32281"/>
          <a:stretch>
            <a:fillRect/>
          </a:stretch>
        </p:blipFill>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8" descr="w4duexim[1]"/>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086600" y="3657600"/>
            <a:ext cx="768350" cy="484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6" descr="zfacwd1t[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flipV="1">
            <a:off x="6781800" y="419100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6" name="AutoShape 30"/>
          <p:cNvSpPr>
            <a:spLocks noChangeArrowheads="1"/>
          </p:cNvSpPr>
          <p:nvPr/>
        </p:nvSpPr>
        <p:spPr bwMode="auto">
          <a:xfrm flipH="1">
            <a:off x="1219200" y="1752600"/>
            <a:ext cx="2743200" cy="1295400"/>
          </a:xfrm>
          <a:prstGeom prst="cloudCallout">
            <a:avLst>
              <a:gd name="adj1" fmla="val -78125"/>
              <a:gd name="adj2" fmla="val 123894"/>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a:cs typeface="+mn-cs"/>
            </a:endParaRPr>
          </a:p>
        </p:txBody>
      </p:sp>
      <p:sp>
        <p:nvSpPr>
          <p:cNvPr id="91167" name="Text Box 31"/>
          <p:cNvSpPr txBox="1">
            <a:spLocks noChangeArrowheads="1"/>
          </p:cNvSpPr>
          <p:nvPr/>
        </p:nvSpPr>
        <p:spPr bwMode="auto">
          <a:xfrm>
            <a:off x="1752600" y="2057400"/>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cs typeface="+mn-cs"/>
              </a:rPr>
              <a:t>Help! A PARASITE</a:t>
            </a:r>
          </a:p>
        </p:txBody>
      </p:sp>
      <p:sp>
        <p:nvSpPr>
          <p:cNvPr id="9" name="AutoShape 6"/>
          <p:cNvSpPr>
            <a:spLocks noChangeArrowheads="1"/>
          </p:cNvSpPr>
          <p:nvPr/>
        </p:nvSpPr>
        <p:spPr bwMode="auto">
          <a:xfrm>
            <a:off x="127000" y="1052850"/>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71186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685800" y="363291"/>
            <a:ext cx="7772400" cy="1470025"/>
          </a:xfrm>
        </p:spPr>
        <p:txBody>
          <a:bodyPr>
            <a:noAutofit/>
          </a:bodyPr>
          <a:lstStyle/>
          <a:p>
            <a:pPr eaLnBrk="1" hangingPunct="1">
              <a:defRPr/>
            </a:pPr>
            <a:r>
              <a:rPr lang="en-US" sz="4800" b="1" dirty="0" smtClean="0">
                <a:solidFill>
                  <a:srgbClr val="3366FF"/>
                </a:solidFill>
                <a:cs typeface="+mj-cs"/>
              </a:rPr>
              <a:t>Metacognitive Instructional Approaches</a:t>
            </a:r>
          </a:p>
        </p:txBody>
      </p:sp>
      <p:sp>
        <p:nvSpPr>
          <p:cNvPr id="4" name="AutoShape 6"/>
          <p:cNvSpPr>
            <a:spLocks noChangeArrowheads="1"/>
          </p:cNvSpPr>
          <p:nvPr/>
        </p:nvSpPr>
        <p:spPr bwMode="auto">
          <a:xfrm>
            <a:off x="426686" y="1833316"/>
            <a:ext cx="8226336" cy="90399"/>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86" y="2277947"/>
            <a:ext cx="8226336" cy="4169332"/>
          </a:xfrm>
          <a:prstGeom prst="rect">
            <a:avLst/>
          </a:prstGeom>
        </p:spPr>
      </p:pic>
    </p:spTree>
    <p:extLst>
      <p:ext uri="{BB962C8B-B14F-4D97-AF65-F5344CB8AC3E}">
        <p14:creationId xmlns:p14="http://schemas.microsoft.com/office/powerpoint/2010/main" val="3502403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457200" y="141991"/>
            <a:ext cx="8229600" cy="1143000"/>
          </a:xfrm>
        </p:spPr>
        <p:txBody>
          <a:bodyPr/>
          <a:lstStyle/>
          <a:p>
            <a:pPr eaLnBrk="1" hangingPunct="1">
              <a:defRPr/>
            </a:pPr>
            <a:r>
              <a:rPr lang="en-US" b="1" dirty="0" smtClean="0">
                <a:solidFill>
                  <a:srgbClr val="3366FF"/>
                </a:solidFill>
                <a:cs typeface="+mj-cs"/>
              </a:rPr>
              <a:t>Metacognitive Activities</a:t>
            </a:r>
          </a:p>
        </p:txBody>
      </p:sp>
      <p:sp>
        <p:nvSpPr>
          <p:cNvPr id="16387" name="Rectangle 3"/>
          <p:cNvSpPr>
            <a:spLocks noGrp="1" noChangeArrowheads="1"/>
          </p:cNvSpPr>
          <p:nvPr>
            <p:ph idx="1"/>
          </p:nvPr>
        </p:nvSpPr>
        <p:spPr>
          <a:xfrm>
            <a:off x="457200" y="1600200"/>
            <a:ext cx="5023333" cy="4525963"/>
          </a:xfrm>
        </p:spPr>
        <p:txBody>
          <a:bodyPr/>
          <a:lstStyle/>
          <a:p>
            <a:pPr eaLnBrk="1" hangingPunct="1">
              <a:defRPr/>
            </a:pPr>
            <a:r>
              <a:rPr lang="en-US" dirty="0" smtClean="0">
                <a:cs typeface="+mn-cs"/>
              </a:rPr>
              <a:t>Planning the cognitive task</a:t>
            </a:r>
          </a:p>
          <a:p>
            <a:pPr eaLnBrk="1" hangingPunct="1">
              <a:defRPr/>
            </a:pPr>
            <a:r>
              <a:rPr lang="en-US" dirty="0" smtClean="0">
                <a:cs typeface="+mn-cs"/>
              </a:rPr>
              <a:t>Self-instruction to complete the task</a:t>
            </a:r>
          </a:p>
          <a:p>
            <a:pPr eaLnBrk="1" hangingPunct="1">
              <a:defRPr/>
            </a:pPr>
            <a:r>
              <a:rPr lang="en-US" dirty="0" smtClean="0">
                <a:cs typeface="+mn-cs"/>
              </a:rPr>
              <a:t>Self-monitoring</a:t>
            </a:r>
          </a:p>
        </p:txBody>
      </p:sp>
      <p:sp>
        <p:nvSpPr>
          <p:cNvPr id="4" name="AutoShape 6"/>
          <p:cNvSpPr>
            <a:spLocks noChangeArrowheads="1"/>
          </p:cNvSpPr>
          <p:nvPr/>
        </p:nvSpPr>
        <p:spPr bwMode="auto">
          <a:xfrm>
            <a:off x="457200" y="1090227"/>
            <a:ext cx="8076724"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ma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5948" y="2820952"/>
            <a:ext cx="3991769" cy="3791995"/>
          </a:xfrm>
          <a:prstGeom prst="rect">
            <a:avLst/>
          </a:prstGeom>
        </p:spPr>
      </p:pic>
    </p:spTree>
    <p:extLst>
      <p:ext uri="{BB962C8B-B14F-4D97-AF65-F5344CB8AC3E}">
        <p14:creationId xmlns:p14="http://schemas.microsoft.com/office/powerpoint/2010/main" val="16248636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457200" y="96657"/>
            <a:ext cx="8229600" cy="1143000"/>
          </a:xfrm>
        </p:spPr>
        <p:txBody>
          <a:bodyPr/>
          <a:lstStyle/>
          <a:p>
            <a:pPr eaLnBrk="1" hangingPunct="1">
              <a:defRPr/>
            </a:pPr>
            <a:r>
              <a:rPr lang="en-US" b="1" dirty="0" smtClean="0">
                <a:solidFill>
                  <a:srgbClr val="3366FF"/>
                </a:solidFill>
                <a:cs typeface="+mj-cs"/>
              </a:rPr>
              <a:t>Learning Strategies</a:t>
            </a:r>
          </a:p>
        </p:txBody>
      </p:sp>
      <p:sp>
        <p:nvSpPr>
          <p:cNvPr id="17411" name="Rectangle 3"/>
          <p:cNvSpPr>
            <a:spLocks noGrp="1" noChangeArrowheads="1"/>
          </p:cNvSpPr>
          <p:nvPr>
            <p:ph idx="1"/>
          </p:nvPr>
        </p:nvSpPr>
        <p:spPr>
          <a:xfrm>
            <a:off x="127000" y="1600200"/>
            <a:ext cx="6140410" cy="4525963"/>
          </a:xfrm>
        </p:spPr>
        <p:txBody>
          <a:bodyPr>
            <a:normAutofit fontScale="92500" lnSpcReduction="10000"/>
          </a:bodyPr>
          <a:lstStyle/>
          <a:p>
            <a:pPr eaLnBrk="1" hangingPunct="1">
              <a:lnSpc>
                <a:spcPct val="90000"/>
              </a:lnSpc>
              <a:defRPr/>
            </a:pPr>
            <a:r>
              <a:rPr lang="en-US" dirty="0" smtClean="0">
                <a:cs typeface="+mn-cs"/>
              </a:rPr>
              <a:t>Use of acronyms to structure inner language</a:t>
            </a:r>
          </a:p>
          <a:p>
            <a:pPr lvl="1" eaLnBrk="1" hangingPunct="1">
              <a:lnSpc>
                <a:spcPct val="90000"/>
              </a:lnSpc>
              <a:defRPr/>
            </a:pPr>
            <a:r>
              <a:rPr lang="en-US" dirty="0" smtClean="0"/>
              <a:t>RIDER – reading comprehension</a:t>
            </a:r>
          </a:p>
          <a:p>
            <a:pPr lvl="2" eaLnBrk="1" hangingPunct="1">
              <a:lnSpc>
                <a:spcPct val="90000"/>
              </a:lnSpc>
              <a:defRPr/>
            </a:pPr>
            <a:r>
              <a:rPr lang="en-US" dirty="0" smtClean="0"/>
              <a:t>Read, Imagine, Describe, Evaluate, Repeat</a:t>
            </a:r>
          </a:p>
          <a:p>
            <a:pPr lvl="1" eaLnBrk="1" hangingPunct="1">
              <a:lnSpc>
                <a:spcPct val="90000"/>
              </a:lnSpc>
              <a:defRPr/>
            </a:pPr>
            <a:r>
              <a:rPr lang="en-US" dirty="0" smtClean="0"/>
              <a:t>SLANT – note-taking</a:t>
            </a:r>
          </a:p>
          <a:p>
            <a:pPr lvl="2" eaLnBrk="1" hangingPunct="1">
              <a:lnSpc>
                <a:spcPct val="90000"/>
              </a:lnSpc>
              <a:defRPr/>
            </a:pPr>
            <a:r>
              <a:rPr lang="en-US" dirty="0" smtClean="0"/>
              <a:t>Sit-up, lean forward, activate your thinking, name key information, track the talker</a:t>
            </a:r>
          </a:p>
          <a:p>
            <a:pPr lvl="1" eaLnBrk="1" hangingPunct="1">
              <a:lnSpc>
                <a:spcPct val="90000"/>
              </a:lnSpc>
              <a:defRPr/>
            </a:pPr>
            <a:r>
              <a:rPr lang="en-US" dirty="0" smtClean="0"/>
              <a:t>SCORER – take multiple-choice tests</a:t>
            </a:r>
          </a:p>
          <a:p>
            <a:pPr lvl="2" eaLnBrk="1" hangingPunct="1">
              <a:lnSpc>
                <a:spcPct val="90000"/>
              </a:lnSpc>
              <a:defRPr/>
            </a:pPr>
            <a:r>
              <a:rPr lang="en-US" dirty="0" smtClean="0"/>
              <a:t>Schedule your time, clue word use, omit difficult questions, read carefully, estimate your answers, review your work</a:t>
            </a:r>
          </a:p>
        </p:txBody>
      </p:sp>
      <p:sp>
        <p:nvSpPr>
          <p:cNvPr id="4" name="AutoShape 6"/>
          <p:cNvSpPr>
            <a:spLocks noChangeArrowheads="1"/>
          </p:cNvSpPr>
          <p:nvPr/>
        </p:nvSpPr>
        <p:spPr bwMode="auto">
          <a:xfrm>
            <a:off x="127000" y="1026039"/>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978" y="1600199"/>
            <a:ext cx="2717800" cy="4212015"/>
          </a:xfrm>
          <a:prstGeom prst="rect">
            <a:avLst/>
          </a:prstGeom>
        </p:spPr>
      </p:pic>
    </p:spTree>
    <p:extLst>
      <p:ext uri="{BB962C8B-B14F-4D97-AF65-F5344CB8AC3E}">
        <p14:creationId xmlns:p14="http://schemas.microsoft.com/office/powerpoint/2010/main" val="3767093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457200" y="91656"/>
            <a:ext cx="8229600" cy="1143000"/>
          </a:xfrm>
        </p:spPr>
        <p:txBody>
          <a:bodyPr/>
          <a:lstStyle/>
          <a:p>
            <a:pPr eaLnBrk="1" hangingPunct="1">
              <a:defRPr/>
            </a:pPr>
            <a:r>
              <a:rPr lang="en-US" b="1" dirty="0" smtClean="0">
                <a:solidFill>
                  <a:srgbClr val="3366FF"/>
                </a:solidFill>
                <a:cs typeface="+mj-cs"/>
              </a:rPr>
              <a:t>Learning Strategies Cont.</a:t>
            </a:r>
          </a:p>
        </p:txBody>
      </p:sp>
      <p:sp>
        <p:nvSpPr>
          <p:cNvPr id="18435" name="Rectangle 3"/>
          <p:cNvSpPr>
            <a:spLocks noGrp="1" noChangeArrowheads="1"/>
          </p:cNvSpPr>
          <p:nvPr>
            <p:ph idx="1"/>
          </p:nvPr>
        </p:nvSpPr>
        <p:spPr>
          <a:xfrm>
            <a:off x="127000" y="1600200"/>
            <a:ext cx="6121955" cy="4525963"/>
          </a:xfrm>
        </p:spPr>
        <p:txBody>
          <a:bodyPr/>
          <a:lstStyle/>
          <a:p>
            <a:pPr eaLnBrk="1" hangingPunct="1">
              <a:lnSpc>
                <a:spcPct val="90000"/>
              </a:lnSpc>
              <a:defRPr/>
            </a:pPr>
            <a:r>
              <a:rPr lang="en-US" sz="2400" dirty="0" smtClean="0">
                <a:cs typeface="+mn-cs"/>
              </a:rPr>
              <a:t>PLEASE – improve paragraph writing</a:t>
            </a:r>
          </a:p>
          <a:p>
            <a:pPr lvl="1" eaLnBrk="1" hangingPunct="1">
              <a:lnSpc>
                <a:spcPct val="90000"/>
              </a:lnSpc>
              <a:defRPr/>
            </a:pPr>
            <a:r>
              <a:rPr lang="en-US" sz="2000" dirty="0" smtClean="0"/>
              <a:t>Pick a topic, list ideas, evaluate list, activate the paragraph with topic sentence, supply supporting sentences, end with concluding sentence, evaluate work</a:t>
            </a:r>
          </a:p>
          <a:p>
            <a:pPr eaLnBrk="1" hangingPunct="1">
              <a:lnSpc>
                <a:spcPct val="90000"/>
              </a:lnSpc>
              <a:defRPr/>
            </a:pPr>
            <a:r>
              <a:rPr lang="en-US" sz="2400" dirty="0" smtClean="0">
                <a:cs typeface="+mn-cs"/>
              </a:rPr>
              <a:t>SCORE A – preparing research paper</a:t>
            </a:r>
          </a:p>
          <a:p>
            <a:pPr lvl="1" eaLnBrk="1" hangingPunct="1">
              <a:lnSpc>
                <a:spcPct val="90000"/>
              </a:lnSpc>
              <a:defRPr/>
            </a:pPr>
            <a:r>
              <a:rPr lang="en-US" sz="2000" dirty="0" smtClean="0"/>
              <a:t>Select topic, create categories for the information about topic, obtain sources, read and take notes, evenly organize the information, apply the process writing steps</a:t>
            </a:r>
          </a:p>
          <a:p>
            <a:pPr eaLnBrk="1" hangingPunct="1">
              <a:lnSpc>
                <a:spcPct val="90000"/>
              </a:lnSpc>
              <a:defRPr/>
            </a:pPr>
            <a:r>
              <a:rPr lang="en-US" sz="2400" dirty="0" smtClean="0">
                <a:cs typeface="+mn-cs"/>
              </a:rPr>
              <a:t>FAST – social problem solving </a:t>
            </a:r>
          </a:p>
          <a:p>
            <a:pPr lvl="1" eaLnBrk="1" hangingPunct="1">
              <a:lnSpc>
                <a:spcPct val="90000"/>
              </a:lnSpc>
              <a:defRPr/>
            </a:pPr>
            <a:r>
              <a:rPr lang="en-US" sz="2000" dirty="0" smtClean="0"/>
              <a:t>Freeze and think about the problem, alternatives to be generated, solution, try it</a:t>
            </a:r>
          </a:p>
        </p:txBody>
      </p:sp>
      <p:sp>
        <p:nvSpPr>
          <p:cNvPr id="4" name="AutoShape 6"/>
          <p:cNvSpPr>
            <a:spLocks noChangeArrowheads="1"/>
          </p:cNvSpPr>
          <p:nvPr/>
        </p:nvSpPr>
        <p:spPr bwMode="auto">
          <a:xfrm>
            <a:off x="127000" y="1013764"/>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288" y="1585129"/>
            <a:ext cx="2500490" cy="4144252"/>
          </a:xfrm>
          <a:prstGeom prst="rect">
            <a:avLst/>
          </a:prstGeom>
        </p:spPr>
      </p:pic>
    </p:spTree>
    <p:extLst>
      <p:ext uri="{BB962C8B-B14F-4D97-AF65-F5344CB8AC3E}">
        <p14:creationId xmlns:p14="http://schemas.microsoft.com/office/powerpoint/2010/main" val="26674008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457200" y="76374"/>
            <a:ext cx="8229600" cy="1143000"/>
          </a:xfrm>
        </p:spPr>
        <p:txBody>
          <a:bodyPr/>
          <a:lstStyle/>
          <a:p>
            <a:pPr eaLnBrk="1" hangingPunct="1">
              <a:defRPr/>
            </a:pPr>
            <a:r>
              <a:rPr lang="en-US" b="1" dirty="0" smtClean="0">
                <a:solidFill>
                  <a:srgbClr val="3366FF"/>
                </a:solidFill>
                <a:cs typeface="+mj-cs"/>
              </a:rPr>
              <a:t>Self-Monitoring</a:t>
            </a:r>
          </a:p>
        </p:txBody>
      </p:sp>
      <p:sp>
        <p:nvSpPr>
          <p:cNvPr id="21507" name="Rectangle 3"/>
          <p:cNvSpPr>
            <a:spLocks noGrp="1" noChangeArrowheads="1"/>
          </p:cNvSpPr>
          <p:nvPr>
            <p:ph idx="1"/>
          </p:nvPr>
        </p:nvSpPr>
        <p:spPr>
          <a:xfrm>
            <a:off x="457200" y="1600200"/>
            <a:ext cx="5396064" cy="4525963"/>
          </a:xfrm>
        </p:spPr>
        <p:txBody>
          <a:bodyPr/>
          <a:lstStyle/>
          <a:p>
            <a:pPr eaLnBrk="1" hangingPunct="1">
              <a:defRPr/>
            </a:pPr>
            <a:r>
              <a:rPr lang="en-US" dirty="0" smtClean="0">
                <a:cs typeface="+mn-cs"/>
              </a:rPr>
              <a:t>Use of visual prompt</a:t>
            </a:r>
          </a:p>
          <a:p>
            <a:pPr eaLnBrk="1" hangingPunct="1">
              <a:defRPr/>
            </a:pPr>
            <a:r>
              <a:rPr lang="en-US" dirty="0" smtClean="0">
                <a:cs typeface="+mn-cs"/>
              </a:rPr>
              <a:t>Audio prompt</a:t>
            </a:r>
          </a:p>
          <a:p>
            <a:pPr eaLnBrk="1" hangingPunct="1">
              <a:defRPr/>
            </a:pPr>
            <a:r>
              <a:rPr lang="en-US" dirty="0" smtClean="0">
                <a:cs typeface="+mn-cs"/>
              </a:rPr>
              <a:t>Data check sheets</a:t>
            </a:r>
          </a:p>
          <a:p>
            <a:pPr eaLnBrk="1" hangingPunct="1">
              <a:defRPr/>
            </a:pPr>
            <a:r>
              <a:rPr lang="en-US" dirty="0" smtClean="0">
                <a:cs typeface="+mn-cs"/>
              </a:rPr>
              <a:t>Letter-by-letter proofing – monitor and correct spelling</a:t>
            </a:r>
          </a:p>
        </p:txBody>
      </p:sp>
      <p:sp>
        <p:nvSpPr>
          <p:cNvPr id="4" name="AutoShape 6"/>
          <p:cNvSpPr>
            <a:spLocks noChangeArrowheads="1"/>
          </p:cNvSpPr>
          <p:nvPr/>
        </p:nvSpPr>
        <p:spPr bwMode="auto">
          <a:xfrm>
            <a:off x="127000" y="999958"/>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 name="Picture 2" descr="4AaSRuuCSFz1G-A4BLCu9Dl72eJkfbmt4t8yenImKBVvK0kTmF0xjctABnaLJIm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978" y="1491020"/>
            <a:ext cx="2717800" cy="5179708"/>
          </a:xfrm>
          <a:prstGeom prst="rect">
            <a:avLst/>
          </a:prstGeom>
        </p:spPr>
      </p:pic>
    </p:spTree>
    <p:extLst>
      <p:ext uri="{BB962C8B-B14F-4D97-AF65-F5344CB8AC3E}">
        <p14:creationId xmlns:p14="http://schemas.microsoft.com/office/powerpoint/2010/main" val="30798622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66FF"/>
                </a:solidFill>
              </a:rPr>
              <a:t>Resource</a:t>
            </a:r>
            <a:endParaRPr lang="en-US" dirty="0">
              <a:solidFill>
                <a:srgbClr val="3366FF"/>
              </a:solidFill>
            </a:endParaRPr>
          </a:p>
        </p:txBody>
      </p:sp>
      <p:sp>
        <p:nvSpPr>
          <p:cNvPr id="3" name="Content Placeholder 2"/>
          <p:cNvSpPr>
            <a:spLocks noGrp="1"/>
          </p:cNvSpPr>
          <p:nvPr>
            <p:ph idx="1"/>
          </p:nvPr>
        </p:nvSpPr>
        <p:spPr/>
        <p:txBody>
          <a:bodyPr/>
          <a:lstStyle/>
          <a:p>
            <a:r>
              <a:rPr lang="en-US" dirty="0" smtClean="0"/>
              <a:t>Florida Center for Reading Research</a:t>
            </a:r>
          </a:p>
          <a:p>
            <a:pPr marL="0" indent="0">
              <a:buNone/>
            </a:pPr>
            <a:r>
              <a:rPr lang="en-US" dirty="0">
                <a:hlinkClick r:id="rId2"/>
              </a:rPr>
              <a:t>http://www.fcrr.org/for-educators/</a:t>
            </a:r>
            <a:r>
              <a:rPr lang="en-US" dirty="0" smtClean="0">
                <a:hlinkClick r:id="rId2"/>
              </a:rPr>
              <a:t>sca.asp</a:t>
            </a:r>
            <a:endParaRPr lang="en-US" dirty="0" smtClean="0"/>
          </a:p>
          <a:p>
            <a:pPr marL="0" indent="0">
              <a:buNone/>
            </a:pPr>
            <a:endParaRPr lang="en-US" dirty="0" smtClean="0"/>
          </a:p>
          <a:p>
            <a:pPr marL="0" indent="0">
              <a:buNone/>
            </a:pPr>
            <a:r>
              <a:rPr lang="en-US" dirty="0" smtClean="0"/>
              <a:t> </a:t>
            </a:r>
          </a:p>
          <a:p>
            <a:pPr marL="0" indent="0">
              <a:buNone/>
            </a:pPr>
            <a:endParaRPr lang="en-US" dirty="0" smtClean="0"/>
          </a:p>
          <a:p>
            <a:endParaRPr lang="en-US" dirty="0"/>
          </a:p>
        </p:txBody>
      </p:sp>
      <p:sp>
        <p:nvSpPr>
          <p:cNvPr id="4" name="AutoShape 6"/>
          <p:cNvSpPr>
            <a:spLocks noChangeArrowheads="1"/>
          </p:cNvSpPr>
          <p:nvPr/>
        </p:nvSpPr>
        <p:spPr bwMode="auto">
          <a:xfrm>
            <a:off x="127000" y="1159992"/>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 name="Picture 4" descr="home_banne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3271960"/>
            <a:ext cx="8861777" cy="3093748"/>
          </a:xfrm>
          <a:prstGeom prst="rect">
            <a:avLst/>
          </a:prstGeom>
        </p:spPr>
      </p:pic>
    </p:spTree>
    <p:extLst>
      <p:ext uri="{BB962C8B-B14F-4D97-AF65-F5344CB8AC3E}">
        <p14:creationId xmlns:p14="http://schemas.microsoft.com/office/powerpoint/2010/main" val="14361822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146"/>
            <a:ext cx="8229600" cy="1216226"/>
          </a:xfrm>
        </p:spPr>
        <p:txBody>
          <a:bodyPr>
            <a:normAutofit fontScale="90000"/>
          </a:bodyPr>
          <a:lstStyle/>
          <a:p>
            <a:pPr>
              <a:lnSpc>
                <a:spcPct val="100000"/>
              </a:lnSpc>
            </a:pPr>
            <a:r>
              <a:rPr lang="en-US" sz="4000" b="1" dirty="0" smtClean="0">
                <a:solidFill>
                  <a:srgbClr val="3366FF"/>
                </a:solidFill>
              </a:rPr>
              <a:t>Great site to get your own reading pages of connected text made:</a:t>
            </a:r>
            <a:endParaRPr lang="en-US" sz="4000" b="1" dirty="0">
              <a:solidFill>
                <a:srgbClr val="3366FF"/>
              </a:solidFill>
            </a:endParaRPr>
          </a:p>
        </p:txBody>
      </p:sp>
      <p:sp>
        <p:nvSpPr>
          <p:cNvPr id="3" name="Content Placeholder 2"/>
          <p:cNvSpPr>
            <a:spLocks noGrp="1"/>
          </p:cNvSpPr>
          <p:nvPr>
            <p:ph idx="1"/>
          </p:nvPr>
        </p:nvSpPr>
        <p:spPr>
          <a:xfrm>
            <a:off x="457200" y="1608200"/>
            <a:ext cx="8229600" cy="4525963"/>
          </a:xfrm>
        </p:spPr>
        <p:txBody>
          <a:bodyPr>
            <a:normAutofit fontScale="92500"/>
          </a:bodyPr>
          <a:lstStyle/>
          <a:p>
            <a:r>
              <a:rPr lang="en-US" dirty="0" smtClean="0"/>
              <a:t>Intervention Central is very helpful in the areas of CBM (Curriculum Based Measurement), RTI (Response to Intervention), PBIS (Positive </a:t>
            </a:r>
            <a:r>
              <a:rPr lang="en-US" dirty="0"/>
              <a:t>B</a:t>
            </a:r>
            <a:r>
              <a:rPr lang="en-US" dirty="0" smtClean="0"/>
              <a:t>ehavioral Support), reading, writing, and math.</a:t>
            </a:r>
          </a:p>
          <a:p>
            <a:r>
              <a:rPr lang="en-US" dirty="0" smtClean="0"/>
              <a:t>The name of the tool is OKAPI! The Internet Application for Creating Curriculum-Based Assessment Reading Probes and can be </a:t>
            </a:r>
            <a:r>
              <a:rPr lang="en-US" dirty="0"/>
              <a:t>found at http://</a:t>
            </a:r>
            <a:r>
              <a:rPr lang="en-US" dirty="0" err="1"/>
              <a:t>www.jimwrightonline.com</a:t>
            </a:r>
            <a:r>
              <a:rPr lang="en-US" dirty="0"/>
              <a:t>/</a:t>
            </a:r>
            <a:r>
              <a:rPr lang="en-US" dirty="0" err="1"/>
              <a:t>htmdocs</a:t>
            </a:r>
            <a:r>
              <a:rPr lang="en-US" dirty="0"/>
              <a:t>/tools/okapi/okapi_28Aug06_original_pg.php</a:t>
            </a:r>
          </a:p>
        </p:txBody>
      </p:sp>
      <p:sp>
        <p:nvSpPr>
          <p:cNvPr id="5" name="AutoShape 6"/>
          <p:cNvSpPr>
            <a:spLocks noChangeArrowheads="1"/>
          </p:cNvSpPr>
          <p:nvPr/>
        </p:nvSpPr>
        <p:spPr bwMode="auto">
          <a:xfrm>
            <a:off x="127000" y="1285681"/>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85038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977"/>
            <a:ext cx="8229600" cy="1143000"/>
          </a:xfrm>
        </p:spPr>
        <p:txBody>
          <a:bodyPr>
            <a:normAutofit/>
          </a:bodyPr>
          <a:lstStyle/>
          <a:p>
            <a:r>
              <a:rPr lang="en-US" sz="4800" b="1" dirty="0" smtClean="0">
                <a:solidFill>
                  <a:srgbClr val="3366FF"/>
                </a:solidFill>
              </a:rPr>
              <a:t>What We Know About LD</a:t>
            </a:r>
            <a:endParaRPr lang="en-US" sz="4800" b="1" dirty="0">
              <a:solidFill>
                <a:srgbClr val="3366FF"/>
              </a:solidFill>
            </a:endParaRPr>
          </a:p>
        </p:txBody>
      </p:sp>
      <p:sp>
        <p:nvSpPr>
          <p:cNvPr id="3" name="Content Placeholder 2"/>
          <p:cNvSpPr>
            <a:spLocks noGrp="1"/>
          </p:cNvSpPr>
          <p:nvPr>
            <p:ph idx="1"/>
          </p:nvPr>
        </p:nvSpPr>
        <p:spPr>
          <a:xfrm>
            <a:off x="127000" y="1600200"/>
            <a:ext cx="8861778" cy="4525963"/>
          </a:xfrm>
        </p:spPr>
        <p:txBody>
          <a:bodyPr>
            <a:normAutofit fontScale="92500" lnSpcReduction="10000"/>
          </a:bodyPr>
          <a:lstStyle/>
          <a:p>
            <a:r>
              <a:rPr lang="en-US" dirty="0" smtClean="0"/>
              <a:t>Higher reported incidence of LD among people living in poverty. </a:t>
            </a:r>
          </a:p>
          <a:p>
            <a:r>
              <a:rPr lang="en-US" dirty="0" smtClean="0"/>
              <a:t>Learning disabilities are both real and permanent.</a:t>
            </a:r>
          </a:p>
          <a:p>
            <a:r>
              <a:rPr lang="en-US" dirty="0" smtClean="0"/>
              <a:t>May individuals with LD suffer from low self-esteem, set low expectations for themselves, struggle with:</a:t>
            </a:r>
          </a:p>
          <a:p>
            <a:pPr lvl="1"/>
            <a:r>
              <a:rPr lang="en-US" dirty="0" smtClean="0"/>
              <a:t>underachievement </a:t>
            </a:r>
          </a:p>
          <a:p>
            <a:pPr lvl="1"/>
            <a:r>
              <a:rPr lang="en-US" dirty="0" smtClean="0"/>
              <a:t>underemployment</a:t>
            </a:r>
          </a:p>
          <a:p>
            <a:pPr lvl="1"/>
            <a:r>
              <a:rPr lang="en-US" dirty="0" smtClean="0"/>
              <a:t>have few friends </a:t>
            </a:r>
          </a:p>
          <a:p>
            <a:r>
              <a:rPr lang="en-US" dirty="0" smtClean="0"/>
              <a:t>Appear to end up in trouble with the law.</a:t>
            </a:r>
            <a:endParaRPr lang="en-US" dirty="0"/>
          </a:p>
        </p:txBody>
      </p:sp>
      <p:sp>
        <p:nvSpPr>
          <p:cNvPr id="4" name="AutoShape 6"/>
          <p:cNvSpPr>
            <a:spLocks noChangeArrowheads="1"/>
          </p:cNvSpPr>
          <p:nvPr/>
        </p:nvSpPr>
        <p:spPr bwMode="auto">
          <a:xfrm>
            <a:off x="127000" y="1028161"/>
            <a:ext cx="8861778" cy="97382"/>
          </a:xfrm>
          <a:prstGeom prst="roundRect">
            <a:avLst>
              <a:gd name="adj" fmla="val 16667"/>
            </a:avLst>
          </a:prstGeom>
          <a:solidFill>
            <a:srgbClr val="FFFF00"/>
          </a:solidFill>
          <a:ln w="9525">
            <a:solidFill>
              <a:srgbClr val="FFFF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 name="Picture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5704" y="4072694"/>
            <a:ext cx="1893074" cy="2599620"/>
          </a:xfrm>
          <a:prstGeom prst="rect">
            <a:avLst/>
          </a:prstGeom>
        </p:spPr>
      </p:pic>
    </p:spTree>
    <p:extLst>
      <p:ext uri="{BB962C8B-B14F-4D97-AF65-F5344CB8AC3E}">
        <p14:creationId xmlns:p14="http://schemas.microsoft.com/office/powerpoint/2010/main" val="14161613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3366FF"/>
                </a:solidFill>
              </a:rPr>
              <a:t>Thank You!!!!</a:t>
            </a:r>
            <a:endParaRPr lang="en-US" b="1" dirty="0">
              <a:solidFill>
                <a:srgbClr val="3366FF"/>
              </a:solidFill>
            </a:endParaRPr>
          </a:p>
        </p:txBody>
      </p:sp>
      <p:sp>
        <p:nvSpPr>
          <p:cNvPr id="3" name="Content Placeholder 2"/>
          <p:cNvSpPr>
            <a:spLocks noGrp="1"/>
          </p:cNvSpPr>
          <p:nvPr>
            <p:ph idx="1"/>
          </p:nvPr>
        </p:nvSpPr>
        <p:spPr/>
        <p:txBody>
          <a:bodyPr/>
          <a:lstStyle/>
          <a:p>
            <a:r>
              <a:rPr lang="en-US" dirty="0" smtClean="0"/>
              <a:t>Contact Information:</a:t>
            </a:r>
            <a:br>
              <a:rPr lang="en-US" dirty="0" smtClean="0"/>
            </a:br>
            <a:endParaRPr lang="en-US" dirty="0" smtClean="0"/>
          </a:p>
          <a:p>
            <a:pPr marL="0" indent="0">
              <a:buNone/>
            </a:pPr>
            <a:r>
              <a:rPr lang="en-US" dirty="0"/>
              <a:t>	</a:t>
            </a:r>
            <a:r>
              <a:rPr lang="en-US" dirty="0" smtClean="0"/>
              <a:t>Lisa Liberty</a:t>
            </a:r>
          </a:p>
          <a:p>
            <a:pPr marL="0" indent="0">
              <a:buNone/>
            </a:pPr>
            <a:r>
              <a:rPr lang="en-US"/>
              <a:t>	</a:t>
            </a:r>
            <a:r>
              <a:rPr lang="en-US" smtClean="0"/>
              <a:t>973.761.9093</a:t>
            </a:r>
            <a:endParaRPr lang="en-US" dirty="0" smtClean="0"/>
          </a:p>
          <a:p>
            <a:pPr marL="0" indent="0">
              <a:buNone/>
            </a:pPr>
            <a:r>
              <a:rPr lang="en-US" dirty="0"/>
              <a:t>	</a:t>
            </a:r>
            <a:r>
              <a:rPr lang="en-US" dirty="0" smtClean="0">
                <a:hlinkClick r:id="rId2"/>
              </a:rPr>
              <a:t>lisa.liberty@shu.edu</a:t>
            </a:r>
            <a:endParaRPr lang="en-US" dirty="0" smtClean="0"/>
          </a:p>
          <a:p>
            <a:pPr marL="0" indent="0">
              <a:buNone/>
            </a:pPr>
            <a:endParaRPr lang="en-US" dirty="0"/>
          </a:p>
        </p:txBody>
      </p:sp>
    </p:spTree>
    <p:extLst>
      <p:ext uri="{BB962C8B-B14F-4D97-AF65-F5344CB8AC3E}">
        <p14:creationId xmlns:p14="http://schemas.microsoft.com/office/powerpoint/2010/main" val="1336386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15969</TotalTime>
  <Words>4503</Words>
  <Application>Microsoft Office PowerPoint</Application>
  <PresentationFormat>On-screen Show (4:3)</PresentationFormat>
  <Paragraphs>584</Paragraphs>
  <Slides>90</Slides>
  <Notes>13</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Reading Disabilities</vt:lpstr>
      <vt:lpstr>PowerPoint Presentation</vt:lpstr>
      <vt:lpstr>Agenda</vt:lpstr>
      <vt:lpstr>Who is Nathan?</vt:lpstr>
      <vt:lpstr>What is a Learning Disability? </vt:lpstr>
      <vt:lpstr>Federal Definition of Specific Learning Disability</vt:lpstr>
      <vt:lpstr>Basic Psychological Processes</vt:lpstr>
      <vt:lpstr>Learning Disabilities</vt:lpstr>
      <vt:lpstr>What We Know About LD</vt:lpstr>
      <vt:lpstr>Data on Students With LD</vt:lpstr>
      <vt:lpstr>PowerPoint Presentation</vt:lpstr>
      <vt:lpstr>A Learning Disability is…</vt:lpstr>
      <vt:lpstr>Academic Discrepancy in…</vt:lpstr>
      <vt:lpstr>Reading Disabilities</vt:lpstr>
      <vt:lpstr>Dyslexia</vt:lpstr>
      <vt:lpstr>Dyslexia</vt:lpstr>
      <vt:lpstr>Dyslexia</vt:lpstr>
      <vt:lpstr>Dyslexia is…</vt:lpstr>
      <vt:lpstr>PowerPoint Presentation</vt:lpstr>
      <vt:lpstr>PowerPoint Presentation</vt:lpstr>
      <vt:lpstr>PowerPoint Presentation</vt:lpstr>
      <vt:lpstr>Assessment &amp; Intervention Framework for Struggling Readers</vt:lpstr>
      <vt:lpstr>A Child with LD is Eligible if…</vt:lpstr>
      <vt:lpstr>Problems Identifying Students with LD</vt:lpstr>
      <vt:lpstr>Remediation, Intervention &amp; Prevention</vt:lpstr>
      <vt:lpstr>Prevention &amp; Intervention Framework</vt:lpstr>
      <vt:lpstr>Framework for Prevention and Intervention</vt:lpstr>
      <vt:lpstr>Effective Intervention Components</vt:lpstr>
      <vt:lpstr>Basic Reading Skills</vt:lpstr>
      <vt:lpstr>Children Must Be Able To…</vt:lpstr>
      <vt:lpstr>PowerPoint Presentation</vt:lpstr>
      <vt:lpstr>PHONOLOGICAL AWARENESS</vt:lpstr>
      <vt:lpstr>PowerPoint Presentation</vt:lpstr>
      <vt:lpstr>PowerPoint Presentation</vt:lpstr>
      <vt:lpstr>PowerPoint Presentation</vt:lpstr>
      <vt:lpstr>PowerPoint Presentation</vt:lpstr>
      <vt:lpstr>Phonemic Awareness is Difficult because: </vt:lpstr>
      <vt:lpstr>Children Lacking PA Skills Cannot…</vt:lpstr>
      <vt:lpstr>What is Reading Fluency?</vt:lpstr>
      <vt:lpstr>Why is Fluency Important?</vt:lpstr>
      <vt:lpstr>Current Hypothesis About the Persistent Fluency Gap</vt:lpstr>
      <vt:lpstr>Projected growth in “sight vocabulary” of normal readers and disabled children before and after remediation</vt:lpstr>
      <vt:lpstr>PowerPoint Presentation</vt:lpstr>
      <vt:lpstr>Teaching Reading to Students with Reading Difficulties</vt:lpstr>
      <vt:lpstr>Phonological Awareness Instruction</vt:lpstr>
      <vt:lpstr>PowerPoint Presentation</vt:lpstr>
      <vt:lpstr>PowerPoint Presentation</vt:lpstr>
      <vt:lpstr>PowerPoint Presentation</vt:lpstr>
      <vt:lpstr>Phonemic Awareness Instruction</vt:lpstr>
      <vt:lpstr>Sound Blending Instruction </vt:lpstr>
      <vt:lpstr>Suggested Word Patterns for Blending</vt:lpstr>
      <vt:lpstr>Suggested Word Patterns for Blending</vt:lpstr>
      <vt:lpstr>Consideration for Selecting Materials to Teach Blending</vt:lpstr>
      <vt:lpstr>Teaching Phonemic Segmentation</vt:lpstr>
      <vt:lpstr>Teaching Phonemic Segmentation</vt:lpstr>
      <vt:lpstr>Extensions of Teaching Segmenting</vt:lpstr>
      <vt:lpstr>Teaching Letter-Sound Correspondence</vt:lpstr>
      <vt:lpstr>Suggested Sequence for Introducing Letters</vt:lpstr>
      <vt:lpstr>Considerations for Selecting Materials</vt:lpstr>
      <vt:lpstr>Features of Letter-Sound Correspondence Instruction to Consider…</vt:lpstr>
      <vt:lpstr>Teaching Irregular Words</vt:lpstr>
      <vt:lpstr>Reading Fluency</vt:lpstr>
      <vt:lpstr>Reading Fluency</vt:lpstr>
      <vt:lpstr>Reading Fluency</vt:lpstr>
      <vt:lpstr>Reading Fluency Instruction</vt:lpstr>
      <vt:lpstr>Repeated Reading</vt:lpstr>
      <vt:lpstr>Repeated Reading</vt:lpstr>
      <vt:lpstr>The Bottom Line</vt:lpstr>
      <vt:lpstr>Language Components &amp; Skills</vt:lpstr>
      <vt:lpstr>Difficulties with the Form of Language</vt:lpstr>
      <vt:lpstr>Difficulties with Semantics</vt:lpstr>
      <vt:lpstr>Difficulties with the Use of Language</vt:lpstr>
      <vt:lpstr>Strategies for Increasing Language Comprehension</vt:lpstr>
      <vt:lpstr>Strategies for Increasing Language Production</vt:lpstr>
      <vt:lpstr>Children in Kindergarten Should Learn…</vt:lpstr>
      <vt:lpstr>Children in First Grade Should Learn …</vt:lpstr>
      <vt:lpstr>Children in Second Grade Should Learn…</vt:lpstr>
      <vt:lpstr>Activity</vt:lpstr>
      <vt:lpstr>Teaching Tips for Managing, Attention, Memory, &amp; Language Difficulties</vt:lpstr>
      <vt:lpstr>Teaching Tips for Attention</vt:lpstr>
      <vt:lpstr>Teaching Tips for Improving Memory</vt:lpstr>
      <vt:lpstr>Mnemonic Keyword Method</vt:lpstr>
      <vt:lpstr>Metacognitive Instructional Approaches</vt:lpstr>
      <vt:lpstr>Metacognitive Activities</vt:lpstr>
      <vt:lpstr>Learning Strategies</vt:lpstr>
      <vt:lpstr>Learning Strategies Cont.</vt:lpstr>
      <vt:lpstr>Self-Monitoring</vt:lpstr>
      <vt:lpstr>Resource</vt:lpstr>
      <vt:lpstr>Great site to get your own reading pages of connected text made:</vt:lpstr>
      <vt:lpstr>Thank You!!!!</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Disabilities</dc:title>
  <dc:creator>Lisa Liberty</dc:creator>
  <cp:lastModifiedBy>Terri Russo</cp:lastModifiedBy>
  <cp:revision>76</cp:revision>
  <dcterms:created xsi:type="dcterms:W3CDTF">2014-10-06T23:14:57Z</dcterms:created>
  <dcterms:modified xsi:type="dcterms:W3CDTF">2014-10-20T15:37:04Z</dcterms:modified>
</cp:coreProperties>
</file>